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  <p:sldMasterId id="2147483649" r:id="rId3"/>
    <p:sldMasterId id="2147483650" r:id="rId4"/>
    <p:sldMasterId id="2147483651" r:id="rId5"/>
  </p:sldMasterIdLst>
  <p:notesMasterIdLst>
    <p:notesMasterId r:id="rId21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4" r:id="rId13"/>
    <p:sldId id="263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66"/>
    <a:srgbClr val="4D4D4D"/>
    <a:srgbClr val="3333CC"/>
    <a:srgbClr val="0066FF"/>
    <a:srgbClr val="CC0000"/>
    <a:srgbClr val="FF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3" autoAdjust="0"/>
    <p:restoredTop sz="94701" autoAdjust="0"/>
  </p:normalViewPr>
  <p:slideViewPr>
    <p:cSldViewPr>
      <p:cViewPr>
        <p:scale>
          <a:sx n="78" d="100"/>
          <a:sy n="78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4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B8045-6B9E-4CFC-9C13-7E8ECCEF94B2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6EC2E-3147-4775-BCEC-44F656B86B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46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64DFA-023C-4CFA-972B-B86FD0F4EC88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8845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65E16-C55B-43F8-A00E-BED8D29673C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765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533400"/>
            <a:ext cx="20955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533400"/>
            <a:ext cx="61341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18CD3-812B-4A94-9EF4-EDE74D106B0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28521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513C8-454C-4EDF-A86B-2D8E19469453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5808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F4639-5A39-4672-BF59-2DC1CFCE0CD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930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AC152-332F-4964-BF87-167A2E631F3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268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5240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684A8-A55B-4ED4-9681-BCB1992795E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819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8C7DF-FE6D-4D3E-98FF-7ADA71D859E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5517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19793-0D63-4876-B70A-99B61FE1653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9064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C9D7D-3C57-4152-B808-DCDE5C74E3EB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4279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7742D-1AD5-4CF7-BF8E-D49A2E22BA2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567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908DE-8208-49D9-B624-DE112131024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37117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F365-7E46-4FEE-A16A-777330753E3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01254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D2170-EB09-4881-996F-3F796AEF0F0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3536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381000"/>
            <a:ext cx="20574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60198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8DEE3-1697-45B4-89C0-95E1ADFCC2C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5456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87CA9-C0CA-4A23-9250-4177D4C716D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783340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81C24-4D3D-477B-8F46-D06C432277F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784407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F5203-F3E3-4297-86AF-FE820809570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99456904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5240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4197F-6A04-4A1D-ABF2-5D641AD0C72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400004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8E4B6-DEF4-4505-A4ED-ACCB9BC4A2D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3077238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817BD-4EA1-4072-B578-0DC6FAE4B83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838132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0B74D-581F-4BC6-8F49-F79FE2E217DB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66667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C5374-FC44-4A92-BF24-91A1E1C938B8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80030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02FF4-5355-4EB9-8596-35E803768CD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1276951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EDDB8-B711-4D8F-BC20-9232B654233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7303662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34061-18BF-4E26-9E1C-250CE67C898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816992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381000"/>
            <a:ext cx="20574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60198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4205B-2A31-444B-8D7B-4FC5C2F8285B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88737703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E3847-9059-41D4-AA9D-A5FC4EE004F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602363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726AC-9932-4B1E-BDEA-248E2289D78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40058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A4A1F-7E43-472D-AF61-B99A3EB0958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90151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6590A-360B-4B10-95CB-A01E70EBBD5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0341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2D6A7-330A-4E96-B00E-DA72343C635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94804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165AF-7875-4F6D-8422-F3501A9EAE3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8378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0" y="4572000"/>
            <a:ext cx="1866900" cy="137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96100" y="4572000"/>
            <a:ext cx="1866900" cy="137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M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F15E5-B787-4B86-9ECC-2AFD26B6B19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64457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90846-D7C5-48F8-B7BA-C46B5EC40142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94903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EB10B-AABF-47A4-AE90-AA12962F246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3465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75F40-2F7E-4C5D-9F8E-C85DD67FD4A2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42620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7777B-9D39-43B8-ACB6-5190AF8F92C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35657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2974E-CDBC-4965-AE9E-7068BC3ED7A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8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M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64B59-1D80-49C8-AFB6-12ED4E19656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010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3F54-7084-472F-8090-EEEA50A4629B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2700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1DF05-CF26-4439-B908-FB1FBA45CCA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630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2AB5-4143-4934-8D86-733C887CA49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6457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61FE2-6711-493D-8042-DB7DABA33E4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958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76800" y="4572000"/>
            <a:ext cx="3886200" cy="1371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Place Your </a:t>
            </a:r>
          </a:p>
          <a:p>
            <a:pPr lvl="0"/>
            <a:r>
              <a:rPr lang="en-US" smtClean="0"/>
              <a:t>Subtitle Here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0290C43-2ED4-4119-8E81-9799CB83F36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  <p:sp>
        <p:nvSpPr>
          <p:cNvPr id="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33400"/>
            <a:ext cx="83820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Science Template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HeliosCond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HeliosCond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HeliosCond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HeliosCond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HeliosCond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HeliosCond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HeliosCond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7500">
          <a:solidFill>
            <a:schemeClr val="bg1"/>
          </a:solidFill>
          <a:latin typeface="HeliosCondBlack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5867400" cy="7318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3333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Place Your Topic Here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Your Description Goes Here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654FCD8-D771-44F7-A473-522A87482D5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D105A7A-11DA-45DB-B9F9-3AE8013112E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  <p:sp>
        <p:nvSpPr>
          <p:cNvPr id="3077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5867400" cy="7318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Place Your Topic Here</a:t>
            </a:r>
          </a:p>
        </p:txBody>
      </p:sp>
      <p:sp>
        <p:nvSpPr>
          <p:cNvPr id="3078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Your Description Goes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HeliosCond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CC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7F079C4-04DD-469D-91E4-200A0A2D98C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  <p:sp>
        <p:nvSpPr>
          <p:cNvPr id="410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953000" y="4343400"/>
            <a:ext cx="3657600" cy="1600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Transitional Page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>
          <a:solidFill>
            <a:srgbClr val="CC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rgbClr val="CCFFFF"/>
          </a:solidFill>
          <a:latin typeface="HeliosCond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rgbClr val="CCFFFF"/>
          </a:solidFill>
          <a:latin typeface="HeliosCond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rgbClr val="CCFFFF"/>
          </a:solidFill>
          <a:latin typeface="HeliosCond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rgbClr val="CCFFFF"/>
          </a:solidFill>
          <a:latin typeface="HeliosCond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000">
          <a:solidFill>
            <a:srgbClr val="CCFFFF"/>
          </a:solidFill>
          <a:latin typeface="HeliosCond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000">
          <a:solidFill>
            <a:srgbClr val="CCFFFF"/>
          </a:solidFill>
          <a:latin typeface="HeliosCond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000">
          <a:solidFill>
            <a:srgbClr val="CCFFFF"/>
          </a:solidFill>
          <a:latin typeface="HeliosCond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000">
          <a:solidFill>
            <a:srgbClr val="CCFFFF"/>
          </a:solidFill>
          <a:latin typeface="HeliosCondBlack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45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0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0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5" Type="http://schemas.openxmlformats.org/officeDocument/2006/relationships/audio" Target="../media/audio1.wav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8"/>
          <p:cNvSpPr>
            <a:spLocks noGrp="1" noChangeArrowheads="1"/>
          </p:cNvSpPr>
          <p:nvPr>
            <p:ph type="ctrTitle"/>
          </p:nvPr>
        </p:nvSpPr>
        <p:spPr>
          <a:xfrm>
            <a:off x="467544" y="1988840"/>
            <a:ext cx="8134672" cy="3456383"/>
          </a:xfrm>
        </p:spPr>
        <p:txBody>
          <a:bodyPr/>
          <a:lstStyle/>
          <a:p>
            <a:pPr algn="ctr">
              <a:buSzPct val="100000"/>
            </a:pPr>
            <a:r>
              <a:rPr lang="ru-RU" sz="8000" dirty="0" smtClean="0">
                <a:solidFill>
                  <a:srgbClr val="FFFFFF"/>
                </a:solidFill>
                <a:cs typeface="Arial" pitchFamily="34" charset="0"/>
                <a:sym typeface="Arial" pitchFamily="34" charset="0"/>
              </a:rPr>
              <a:t>НУКЛЕИНОВЫЕ КИСЛОТЫ</a:t>
            </a:r>
          </a:p>
        </p:txBody>
      </p:sp>
      <p:sp>
        <p:nvSpPr>
          <p:cNvPr id="5122" name="Rectangle 5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69160"/>
            <a:ext cx="2840360" cy="769640"/>
          </a:xfrm>
        </p:spPr>
        <p:txBody>
          <a:bodyPr anchor="ctr" anchorCtr="0"/>
          <a:lstStyle/>
          <a:p>
            <a:r>
              <a:rPr lang="ru-RU" smtClean="0">
                <a:solidFill>
                  <a:srgbClr val="000000"/>
                </a:solidFill>
                <a:cs typeface="Arial" pitchFamily="34" charset="0"/>
                <a:sym typeface="Arial" pitchFamily="34" charset="0"/>
              </a:rPr>
              <a:t>Подзаголовок </a:t>
            </a:r>
            <a:endParaRPr lang="ru-RU" dirty="0" smtClean="0">
              <a:solidFill>
                <a:srgbClr val="000000"/>
              </a:solidFill>
              <a:cs typeface="Arial" pitchFamily="34" charset="0"/>
              <a:sym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4000">
        <p14:flash/>
        <p:sndAc>
          <p:stSnd>
            <p:snd r:embed="rId2" name="laser.wav"/>
          </p:stSnd>
        </p:sndAc>
      </p:transition>
    </mc:Choice>
    <mc:Fallback xmlns="">
      <p:transition spd="slow" advTm="4000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504 -0.57909 C -0.17136 -0.56337 -0.13126 -0.55735 -0.09567 -0.55435 C -0.08004 -0.54995 -0.06511 -0.54695 -0.04896 -0.54533 C -0.02414 -0.53955 0.00086 -0.53654 0.02569 -0.53122 C 0.0493 -0.52613 0.07239 -0.51827 0.09635 -0.51526 C 0.11232 -0.50971 0.12933 -0.50833 0.14565 -0.50463 C 0.15104 -0.50347 0.15624 -0.50208 0.16163 -0.50092 C 0.16562 -0.5 0.17361 -0.49746 0.17361 -0.49746 C 0.18229 -0.49006 0.19288 -0.48982 0.20295 -0.48844 C 0.21562 -0.48474 0.20017 -0.48913 0.2243 -0.48497 C 0.25399 -0.48011 0.28333 -0.47387 0.31371 -0.47086 C 0.33888 -0.46369 0.3592 -0.46462 0.3868 -0.46369 C 0.39548 -0.45976 0.40486 -0.45953 0.41371 -0.45837 C 0.4217 -0.4556 0.42933 -0.45444 0.43767 -0.45305 C 0.44426 -0.45074 0.44114 -0.4512 0.44704 -0.4512 C 0.43715 -0.43871 0.40833 -0.42738 0.39496 -0.42461 C 0.38871 -0.42183 0.38437 -0.41859 0.37742 -0.41582 C 0.36579 -0.40495 0.35138 -0.40264 0.33906 -0.39454 C 0.3309 -0.38876 0.32239 -0.38228 0.31371 -0.37835 C 0.31145 -0.37766 0.3092 -0.37766 0.30676 -0.37673 C 0.3052 -0.37627 0.30329 -0.37558 0.30173 -0.37488 C 0.28645 -0.36795 0.27204 -0.35893 0.25624 -0.35523 C 0.24739 -0.35014 0.23992 -0.34667 0.2309 -0.34459 C 0.21527 -0.33557 0.19479 -0.33117 0.1776 -0.32701 C 0.16649 -0.31938 0.17916 -0.32724 0.16423 -0.32169 C 0.15381 -0.31799 0.14548 -0.31129 0.13506 -0.3092 C 0.1184 -0.29995 0.14097 -0.31175 0.11631 -0.30389 C 0.1118 -0.3025 0.10763 -0.29764 0.10295 -0.29672 C 0.09357 -0.2951 0.0842 -0.29463 0.07482 -0.29325 C 0.01683 -0.27336 -0.08143 -0.28793 -0.11442 -0.28793 C -0.08699 -0.28053 -0.05903 -0.27845 -0.0316 -0.27197 C -0.00313 -0.26549 0.02482 -0.25994 0.05364 -0.25578 C 0.06857 -0.2537 0.08385 -0.25231 0.09895 -0.25046 C 0.11006 -0.24931 0.13229 -0.24699 0.13229 -0.24699 C 0.17291 -0.23312 0.21649 -0.23728 0.25763 -0.23636 C 0.28871 -0.23589 0.31996 -0.2352 0.35086 -0.23474 C 0.3677 -0.23381 0.38055 -0.23173 0.39617 -0.22942 C 0.40433 -0.2278 0.42013 -0.22572 0.42013 -0.22572 C 0.42951 -0.22317 0.43871 -0.22179 0.44826 -0.22063 C 0.47829 -0.21207 0.5085 -0.21253 0.53906 -0.21138 C 0.5618 -0.20583 0.5434 -0.20999 0.59496 -0.20999 C 0.5894 -0.19843 0.58454 -0.19611 0.57499 -0.18848 C 0.57256 -0.18686 0.57083 -0.18316 0.5684 -0.18154 C 0.55486 -0.17091 0.53906 -0.16304 0.5243 -0.15657 C 0.51111 -0.15009 0.49861 -0.14038 0.48558 -0.13321 C 0.44079 -0.10893 0.39548 -0.08256 0.34704 -0.07655 C 0.32638 -0.06267 0.30051 -0.0562 0.27742 -0.05342 C 0.27517 -0.05273 0.27308 -0.05273 0.27083 -0.0518 C 0.26926 -0.05088 0.26857 -0.0488 0.26701 -0.0481 C 0.25329 -0.04255 0.23732 -0.04117 0.22274 -0.03908 C 0.20867 -0.03469 0.1934 -0.03446 0.17899 -0.03215 C 0.171 -0.03076 0.16423 -0.02798 0.15624 -0.02683 C 0.13732 -0.01619 0.11718 -0.01434 0.09756 -0.00902 C 0.06788 0.01064 0.02951 -0.02081 0.00017 -3.31175E-6 " pathEditMode="relative" ptsTypes="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0440" cy="743744"/>
          </a:xfrm>
        </p:spPr>
        <p:txBody>
          <a:bodyPr/>
          <a:lstStyle/>
          <a:p>
            <a:pPr algn="ctr"/>
            <a:r>
              <a:rPr lang="ru-RU" sz="4400" dirty="0"/>
              <a:t>Химические свойства ДНК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38950"/>
            <a:ext cx="5544616" cy="497236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876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  <p:sndAc>
          <p:stSnd>
            <p:snd r:embed="rId2" name="laser.wav"/>
          </p:stSnd>
        </p:sndAc>
      </p:transition>
    </mc:Choice>
    <mc:Fallback xmlns="">
      <p:transition spd="slow" advTm="5000">
        <p:split orient="vert"/>
        <p:sndAc>
          <p:stSnd>
            <p:snd r:embed="rId4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6408712"/>
          </a:xfrm>
        </p:spPr>
        <p:txBody>
          <a:bodyPr/>
          <a:lstStyle/>
          <a:p>
            <a:pPr algn="ctr"/>
            <a:r>
              <a:rPr lang="ru-RU" sz="2800" dirty="0"/>
              <a:t>В воде ДНК образует вязкие растворы, при нагревании таких растворов до 60° С или при действии щелочей двойная спираль распадается на две составляющие цепи, которые вновь могут объединиться, если вернуться к исходным условиям. В слабокислых условиях происходит гидролиз, в результате частично расщепляются фрагменты –Р-О-СН2- с образованием фрагментов –Р-ОН и НО-СН2 , соответственно результате образуются </a:t>
            </a:r>
            <a:r>
              <a:rPr lang="ru-RU" sz="2800" dirty="0" err="1"/>
              <a:t>мономерные</a:t>
            </a:r>
            <a:r>
              <a:rPr lang="ru-RU" sz="2800" dirty="0"/>
              <a:t>, </a:t>
            </a:r>
            <a:r>
              <a:rPr lang="ru-RU" sz="2800" dirty="0" err="1"/>
              <a:t>димерные</a:t>
            </a:r>
            <a:r>
              <a:rPr lang="ru-RU" sz="2800" dirty="0"/>
              <a:t> (сдвоенные) или </a:t>
            </a:r>
            <a:r>
              <a:rPr lang="ru-RU" sz="2800" dirty="0" err="1"/>
              <a:t>тримерные</a:t>
            </a:r>
            <a:r>
              <a:rPr lang="ru-RU" sz="2800" dirty="0"/>
              <a:t> (утроенные) кислоты, представляющие собой звенья, из которых была собрана цепь </a:t>
            </a:r>
            <a:r>
              <a:rPr lang="ru-RU" sz="2800" dirty="0" smtClean="0"/>
              <a:t>ДНК.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25842486"/>
      </p:ext>
    </p:extLst>
  </p:cSld>
  <p:clrMapOvr>
    <a:masterClrMapping/>
  </p:clrMapOvr>
  <p:transition spd="slow" advTm="19000">
    <p:cover dir="ld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Структура РНК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19" y="2564904"/>
            <a:ext cx="5002001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946228"/>
          </a:xfrm>
        </p:spPr>
        <p:txBody>
          <a:bodyPr/>
          <a:lstStyle/>
          <a:p>
            <a:pPr algn="ctr"/>
            <a:r>
              <a:rPr lang="ru-RU" sz="1600" dirty="0"/>
              <a:t>Структура РНК во многом напоминает ДНК, отличие в том, что в основной цепи фрагменты фосфорной кислоты чередуются с рибозой, а не с </a:t>
            </a:r>
            <a:r>
              <a:rPr lang="ru-RU" sz="1600" dirty="0" err="1"/>
              <a:t>дезоксирибозой</a:t>
            </a:r>
            <a:r>
              <a:rPr lang="ru-RU" sz="1600" dirty="0"/>
              <a:t> (рис.). Второе отличие – к боковому обрамлению присоединяется </a:t>
            </a:r>
            <a:r>
              <a:rPr lang="ru-RU" sz="1600" dirty="0" err="1"/>
              <a:t>гетероцикл</a:t>
            </a:r>
            <a:r>
              <a:rPr lang="ru-RU" sz="1600" dirty="0"/>
              <a:t> </a:t>
            </a:r>
            <a:r>
              <a:rPr lang="ru-RU" sz="1600" dirty="0" err="1"/>
              <a:t>урацил</a:t>
            </a:r>
            <a:r>
              <a:rPr lang="ru-RU" sz="1600" dirty="0"/>
              <a:t> (У) вместо </a:t>
            </a:r>
            <a:r>
              <a:rPr lang="ru-RU" sz="1600" dirty="0" err="1"/>
              <a:t>тимина</a:t>
            </a:r>
            <a:r>
              <a:rPr lang="ru-RU" sz="1600" dirty="0"/>
              <a:t> (Т), остальные </a:t>
            </a:r>
            <a:r>
              <a:rPr lang="ru-RU" sz="1600" dirty="0" err="1"/>
              <a:t>гетероциклы</a:t>
            </a:r>
            <a:r>
              <a:rPr lang="ru-RU" sz="1600" dirty="0"/>
              <a:t> А, Г и Ц те же, что у ДНК. </a:t>
            </a:r>
            <a:r>
              <a:rPr lang="ru-RU" sz="1600" dirty="0" err="1"/>
              <a:t>Урацил</a:t>
            </a:r>
            <a:r>
              <a:rPr lang="ru-RU" sz="1600" dirty="0"/>
              <a:t> отличается от </a:t>
            </a:r>
            <a:r>
              <a:rPr lang="ru-RU" sz="1600" dirty="0" err="1"/>
              <a:t>тимина</a:t>
            </a:r>
            <a:r>
              <a:rPr lang="ru-RU" sz="1600" dirty="0"/>
              <a:t> отсутствием </a:t>
            </a:r>
            <a:r>
              <a:rPr lang="ru-RU" sz="1600" dirty="0" err="1"/>
              <a:t>метильной</a:t>
            </a:r>
            <a:r>
              <a:rPr lang="ru-RU" sz="1600" dirty="0"/>
              <a:t> группы, присоединенной к </a:t>
            </a:r>
            <a:r>
              <a:rPr lang="ru-RU" sz="1600" dirty="0" smtClean="0"/>
              <a:t>циклу эта </a:t>
            </a:r>
            <a:r>
              <a:rPr lang="ru-RU" sz="1600" dirty="0" err="1"/>
              <a:t>метильная</a:t>
            </a:r>
            <a:r>
              <a:rPr lang="ru-RU" sz="1600" dirty="0"/>
              <a:t> группа выделена красным цветом.</a:t>
            </a:r>
          </a:p>
        </p:txBody>
      </p:sp>
    </p:spTree>
    <p:extLst>
      <p:ext uri="{BB962C8B-B14F-4D97-AF65-F5344CB8AC3E}">
        <p14:creationId xmlns:p14="http://schemas.microsoft.com/office/powerpoint/2010/main" val="410810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3000">
        <p:circle/>
        <p:sndAc>
          <p:stSnd>
            <p:snd r:embed="rId2" name="laser.wav"/>
          </p:stSnd>
        </p:sndAc>
      </p:transition>
    </mc:Choice>
    <mc:Fallback xmlns="">
      <p:transition spd="slow" advTm="13000">
        <p:circle/>
        <p:sndAc>
          <p:stSnd>
            <p:snd r:embed="rId4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95710"/>
          </a:xfrm>
        </p:spPr>
        <p:txBody>
          <a:bodyPr/>
          <a:lstStyle/>
          <a:p>
            <a:pPr algn="ctr"/>
            <a:r>
              <a:rPr lang="ru-RU" sz="2800" dirty="0"/>
              <a:t>Химические свойства РНК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628800"/>
            <a:ext cx="4433873" cy="493975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435100"/>
            <a:ext cx="3456384" cy="5090244"/>
          </a:xfrm>
        </p:spPr>
        <p:txBody>
          <a:bodyPr/>
          <a:lstStyle/>
          <a:p>
            <a:pPr algn="ctr"/>
            <a:r>
              <a:rPr lang="ru-RU" sz="1600" dirty="0"/>
              <a:t>Химические свойства РНК напоминают свойства ДНК, однако наличие дополнительных групп ОН в рибозе и меньшее (в сравнении с ДНК) содержание стабилизированных спиральных участков делает молекулы РНК химически более уязвимыми. При действии кислот или щелочей основные фрагменты полимерной цепи Р(О)-О-СН2 легко </a:t>
            </a:r>
            <a:r>
              <a:rPr lang="ru-RU" sz="1600" dirty="0" err="1"/>
              <a:t>гидролизуются</a:t>
            </a:r>
            <a:r>
              <a:rPr lang="ru-RU" sz="1600" dirty="0"/>
              <a:t>, группировки А, У, Г и Ц отщепляются легче. Если нужно получить </a:t>
            </a:r>
            <a:r>
              <a:rPr lang="ru-RU" sz="1600" dirty="0" err="1"/>
              <a:t>мономерные</a:t>
            </a:r>
            <a:r>
              <a:rPr lang="ru-RU" sz="1600" dirty="0"/>
              <a:t> </a:t>
            </a:r>
            <a:r>
              <a:rPr lang="ru-RU" sz="1600" dirty="0" smtClean="0"/>
              <a:t>фрагменты, </a:t>
            </a:r>
            <a:r>
              <a:rPr lang="ru-RU" sz="1600" dirty="0"/>
              <a:t>сохранив при этом химически связанные </a:t>
            </a:r>
            <a:r>
              <a:rPr lang="ru-RU" sz="1600" dirty="0" err="1"/>
              <a:t>гетероциклы</a:t>
            </a:r>
            <a:r>
              <a:rPr lang="ru-RU" sz="1600" dirty="0"/>
              <a:t>, используют деликатно действующие ферменты, называемые </a:t>
            </a:r>
            <a:r>
              <a:rPr lang="ru-RU" sz="1600" dirty="0" err="1"/>
              <a:t>рибонкулеазами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2910755"/>
      </p:ext>
    </p:extLst>
  </p:cSld>
  <p:clrMapOvr>
    <a:masterClrMapping/>
  </p:clrMapOvr>
  <p:transition spd="slow" advTm="21000">
    <p:randomBar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3312368"/>
          </a:xfrm>
        </p:spPr>
        <p:txBody>
          <a:bodyPr/>
          <a:lstStyle/>
          <a:p>
            <a:pPr algn="ctr"/>
            <a:r>
              <a:rPr lang="ru-RU" sz="2000" b="1" dirty="0"/>
              <a:t>Участие ДНК и РНК в синтезе белков </a:t>
            </a:r>
            <a:r>
              <a:rPr lang="ru-RU" sz="2000" dirty="0"/>
              <a:t>– одна из основных функций нуклеиновых кислот. Белки – важнейшие компоненты каждого живого организма. Мышцы, внутренние органы, костная ткань, кожный и волосяной покров млекопитающих состоят из белков. Это полимерные соединения, которые собираются в живом организме из различных аминокислот. В такой сборке управляющую роль играют нуклеиновые кислоты, процесс проходит в две стадии, причем на каждой из них определяющий фактор – </a:t>
            </a:r>
            <a:r>
              <a:rPr lang="ru-RU" sz="2000" dirty="0" err="1"/>
              <a:t>взаимоориентация</a:t>
            </a:r>
            <a:r>
              <a:rPr lang="ru-RU" sz="2000" dirty="0"/>
              <a:t> азотсодержащих </a:t>
            </a:r>
            <a:r>
              <a:rPr lang="ru-RU" sz="2000" dirty="0" err="1"/>
              <a:t>гетероциклов</a:t>
            </a:r>
            <a:r>
              <a:rPr lang="ru-RU" sz="2000" dirty="0"/>
              <a:t> ДНК и РНК.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429000"/>
            <a:ext cx="6428687" cy="3356992"/>
          </a:xfrm>
        </p:spPr>
      </p:pic>
    </p:spTree>
    <p:extLst>
      <p:ext uri="{BB962C8B-B14F-4D97-AF65-F5344CB8AC3E}">
        <p14:creationId xmlns:p14="http://schemas.microsoft.com/office/powerpoint/2010/main" val="35843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8000">
        <p:fade/>
        <p:sndAc>
          <p:stSnd>
            <p:snd r:embed="rId2" name="laser.wav"/>
          </p:stSnd>
        </p:sndAc>
      </p:transition>
    </mc:Choice>
    <mc:Fallback xmlns="">
      <p:transition spd="med" advTm="18000">
        <p:fade/>
        <p:sndAc>
          <p:stSnd>
            <p:snd r:embed="rId4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6762328" cy="4416152"/>
          </a:xfrm>
        </p:spPr>
        <p:txBody>
          <a:bodyPr/>
          <a:lstStyle/>
          <a:p>
            <a:pPr algn="ctr"/>
            <a:r>
              <a:rPr lang="ru-RU" sz="6000" dirty="0" smtClean="0"/>
              <a:t>Над презентацией работала</a:t>
            </a:r>
            <a:br>
              <a:rPr lang="ru-RU" sz="6000" dirty="0" smtClean="0"/>
            </a:br>
            <a:r>
              <a:rPr lang="ru-RU" sz="6000" dirty="0" smtClean="0"/>
              <a:t>Петрушина Катя</a:t>
            </a:r>
            <a:r>
              <a:rPr lang="ru-RU" sz="6000" smtClean="0"/>
              <a:t/>
            </a:r>
            <a:br>
              <a:rPr lang="ru-RU" sz="6000" smtClean="0"/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67261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buSzPct val="100000"/>
            </a:pPr>
            <a:r>
              <a:rPr lang="ru-RU" dirty="0" smtClean="0">
                <a:solidFill>
                  <a:srgbClr val="FFFFFF"/>
                </a:solidFill>
                <a:cs typeface="Arial" pitchFamily="34" charset="0"/>
                <a:sym typeface="Arial" pitchFamily="34" charset="0"/>
              </a:rPr>
              <a:t>Содержание:</a:t>
            </a:r>
          </a:p>
        </p:txBody>
      </p:sp>
      <p:sp>
        <p:nvSpPr>
          <p:cNvPr id="6147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8229600" cy="4648200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v"/>
            </a:pPr>
            <a:r>
              <a:rPr lang="ru-RU" sz="3200" dirty="0" smtClean="0">
                <a:cs typeface="Arial" pitchFamily="34" charset="0"/>
                <a:sym typeface="Arial" pitchFamily="34" charset="0"/>
              </a:rPr>
              <a:t>Нуклеиновые кислоты</a:t>
            </a:r>
          </a:p>
          <a:p>
            <a:pPr>
              <a:buSzPct val="100000"/>
              <a:buFont typeface="Wingdings" pitchFamily="2" charset="2"/>
              <a:buChar char="v"/>
            </a:pPr>
            <a:r>
              <a:rPr lang="ru-RU" sz="3200" dirty="0">
                <a:cs typeface="Arial" pitchFamily="34" charset="0"/>
                <a:sym typeface="Arial" pitchFamily="34" charset="0"/>
              </a:rPr>
              <a:t>Состав полимерной цепи нуклеиновых кислот</a:t>
            </a:r>
            <a:endParaRPr lang="ru-RU" sz="3200" dirty="0" smtClean="0">
              <a:cs typeface="Arial" pitchFamily="34" charset="0"/>
              <a:sym typeface="Arial" pitchFamily="34" charset="0"/>
            </a:endParaRPr>
          </a:p>
          <a:p>
            <a:pPr>
              <a:buSzPct val="100000"/>
              <a:buFont typeface="Wingdings" pitchFamily="2" charset="2"/>
              <a:buChar char="v"/>
            </a:pPr>
            <a:r>
              <a:rPr lang="ru-RU" sz="3200" dirty="0">
                <a:cs typeface="Arial" pitchFamily="34" charset="0"/>
                <a:sym typeface="Arial" pitchFamily="34" charset="0"/>
              </a:rPr>
              <a:t>Структура </a:t>
            </a:r>
            <a:r>
              <a:rPr lang="ru-RU" sz="3200" dirty="0" smtClean="0">
                <a:cs typeface="Arial" pitchFamily="34" charset="0"/>
                <a:sym typeface="Arial" pitchFamily="34" charset="0"/>
              </a:rPr>
              <a:t>ДНК</a:t>
            </a:r>
          </a:p>
          <a:p>
            <a:pPr>
              <a:buSzPct val="100000"/>
              <a:buFont typeface="Wingdings" pitchFamily="2" charset="2"/>
              <a:buChar char="v"/>
            </a:pPr>
            <a:r>
              <a:rPr lang="ru-RU" sz="3200" dirty="0">
                <a:cs typeface="Arial" pitchFamily="34" charset="0"/>
                <a:sym typeface="Arial" pitchFamily="34" charset="0"/>
              </a:rPr>
              <a:t>Химические свойства </a:t>
            </a:r>
            <a:r>
              <a:rPr lang="ru-RU" sz="3200" dirty="0" smtClean="0">
                <a:cs typeface="Arial" pitchFamily="34" charset="0"/>
                <a:sym typeface="Arial" pitchFamily="34" charset="0"/>
              </a:rPr>
              <a:t>ДНК</a:t>
            </a:r>
          </a:p>
          <a:p>
            <a:pPr>
              <a:buSzPct val="100000"/>
              <a:buFont typeface="Wingdings" pitchFamily="2" charset="2"/>
              <a:buChar char="v"/>
            </a:pPr>
            <a:r>
              <a:rPr lang="ru-RU" sz="3200" dirty="0">
                <a:cs typeface="Arial" pitchFamily="34" charset="0"/>
                <a:sym typeface="Arial" pitchFamily="34" charset="0"/>
              </a:rPr>
              <a:t>Структура </a:t>
            </a:r>
            <a:r>
              <a:rPr lang="ru-RU" sz="3200" dirty="0" smtClean="0">
                <a:cs typeface="Arial" pitchFamily="34" charset="0"/>
                <a:sym typeface="Arial" pitchFamily="34" charset="0"/>
              </a:rPr>
              <a:t>РНК</a:t>
            </a:r>
          </a:p>
          <a:p>
            <a:pPr>
              <a:buSzPct val="100000"/>
              <a:buFont typeface="Wingdings" pitchFamily="2" charset="2"/>
              <a:buChar char="v"/>
            </a:pPr>
            <a:r>
              <a:rPr lang="ru-RU" sz="3200" dirty="0">
                <a:cs typeface="Arial" pitchFamily="34" charset="0"/>
                <a:sym typeface="Arial" pitchFamily="34" charset="0"/>
              </a:rPr>
              <a:t>Химические свойства </a:t>
            </a:r>
            <a:r>
              <a:rPr lang="ru-RU" sz="3200" dirty="0" smtClean="0">
                <a:cs typeface="Arial" pitchFamily="34" charset="0"/>
                <a:sym typeface="Arial" pitchFamily="34" charset="0"/>
              </a:rPr>
              <a:t>РНК</a:t>
            </a:r>
          </a:p>
          <a:p>
            <a:pPr>
              <a:buSzPct val="100000"/>
              <a:buFont typeface="Wingdings" pitchFamily="2" charset="2"/>
              <a:buChar char="v"/>
            </a:pPr>
            <a:r>
              <a:rPr lang="ru-RU" sz="3200" dirty="0">
                <a:cs typeface="Arial" pitchFamily="34" charset="0"/>
                <a:sym typeface="Arial" pitchFamily="34" charset="0"/>
              </a:rPr>
              <a:t>Участие ДНК и РНК в синтезе белков</a:t>
            </a:r>
            <a:endParaRPr lang="ru-RU" sz="3200" dirty="0" smtClean="0">
              <a:cs typeface="Arial" pitchFamily="34" charset="0"/>
              <a:sym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8000">
        <p14:ripple/>
        <p:sndAc>
          <p:stSnd>
            <p:snd r:embed="rId2" name="laser.wav"/>
          </p:stSnd>
        </p:sndAc>
      </p:transition>
    </mc:Choice>
    <mc:Fallback xmlns="">
      <p:transition spd="slow" advTm="8000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8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/>
          <a:lstStyle/>
          <a:p>
            <a:pPr algn="ctr">
              <a:buSzPct val="100000"/>
            </a:pPr>
            <a:r>
              <a:rPr lang="ru-RU" dirty="0">
                <a:solidFill>
                  <a:srgbClr val="FFFFFF"/>
                </a:solidFill>
                <a:cs typeface="Arial" pitchFamily="34" charset="0"/>
                <a:sym typeface="Arial" pitchFamily="34" charset="0"/>
              </a:rPr>
              <a:t>НУКЛЕИНОВЫЕ КИСЛОТЫ </a:t>
            </a:r>
            <a:endParaRPr lang="ru-RU" dirty="0" smtClean="0">
              <a:solidFill>
                <a:srgbClr val="FFFFFF"/>
              </a:solidFill>
              <a:cs typeface="Arial" pitchFamily="34" charset="0"/>
              <a:sym typeface="Arial" pitchFamily="34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8760"/>
            <a:ext cx="5046985" cy="52565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171" name="Rectangle 3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435100"/>
            <a:ext cx="3008313" cy="5522292"/>
          </a:xfrm>
        </p:spPr>
        <p:txBody>
          <a:bodyPr/>
          <a:lstStyle/>
          <a:p>
            <a:pPr algn="ctr">
              <a:buSzPct val="100000"/>
            </a:pPr>
            <a:r>
              <a:rPr lang="ru-RU" sz="1800" dirty="0" smtClean="0">
                <a:solidFill>
                  <a:schemeClr val="accent3"/>
                </a:solidFill>
                <a:cs typeface="Arial" pitchFamily="34" charset="0"/>
                <a:sym typeface="Arial" pitchFamily="34" charset="0"/>
              </a:rPr>
              <a:t>НУКЛЕИНОВЫЕ </a:t>
            </a:r>
            <a:r>
              <a:rPr lang="ru-RU" sz="1800" dirty="0">
                <a:solidFill>
                  <a:schemeClr val="accent3"/>
                </a:solidFill>
                <a:cs typeface="Arial" pitchFamily="34" charset="0"/>
                <a:sym typeface="Arial" pitchFamily="34" charset="0"/>
              </a:rPr>
              <a:t>КИСЛОТЫ – биологические полимерные молекулы, хранящие всю информацию об отдельном живом организме, определяющие его рост и развитие, а также наследственные признаки, передаваемые следующему поколению. Нуклеиновые кислоты есть ядрах клеток всех растительных и животных организмов, что определило их название (лат. </a:t>
            </a:r>
            <a:r>
              <a:rPr lang="ru-RU" sz="1800" dirty="0" err="1">
                <a:solidFill>
                  <a:schemeClr val="accent3"/>
                </a:solidFill>
                <a:cs typeface="Arial" pitchFamily="34" charset="0"/>
                <a:sym typeface="Arial" pitchFamily="34" charset="0"/>
              </a:rPr>
              <a:t>nucleus</a:t>
            </a:r>
            <a:r>
              <a:rPr lang="ru-RU" sz="1800" dirty="0">
                <a:solidFill>
                  <a:schemeClr val="accent3"/>
                </a:solidFill>
                <a:cs typeface="Arial" pitchFamily="34" charset="0"/>
                <a:sym typeface="Arial" pitchFamily="34" charset="0"/>
              </a:rPr>
              <a:t> – ядро</a:t>
            </a:r>
            <a:r>
              <a:rPr lang="ru-RU" sz="1800" dirty="0" smtClean="0">
                <a:solidFill>
                  <a:schemeClr val="accent3"/>
                </a:solidFill>
                <a:cs typeface="Arial" pitchFamily="34" charset="0"/>
                <a:sym typeface="Arial" pitchFamily="34" charset="0"/>
              </a:rPr>
              <a:t>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0">
        <p14:prism isContent="1"/>
        <p:sndAc>
          <p:stSnd>
            <p:snd r:embed="rId2" name="laser.wav"/>
          </p:stSnd>
        </p:sndAc>
      </p:transition>
    </mc:Choice>
    <mc:Fallback xmlns="">
      <p:transition spd="slow" advTm="14000">
        <p:fade/>
        <p:sndAc>
          <p:stSnd>
            <p:snd r:embed="rId4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2952328"/>
          </a:xfrm>
        </p:spPr>
        <p:txBody>
          <a:bodyPr/>
          <a:lstStyle/>
          <a:p>
            <a:pPr algn="ctr"/>
            <a:r>
              <a:rPr lang="ru-RU" sz="2400" b="1" dirty="0"/>
              <a:t>Состав полимерной цепи нуклеиновых кислот. </a:t>
            </a:r>
            <a:r>
              <a:rPr lang="ru-RU" sz="2400" dirty="0"/>
              <a:t>Полимерная цепь нуклеиновых кислот собрана из фрагментов фосфорной кислоты Н3РО3 и фрагментов гетероциклических молекул, представляющих собой производные фурана </a:t>
            </a:r>
            <a:r>
              <a:rPr lang="ru-RU" sz="2400" dirty="0" smtClean="0"/>
              <a:t>. </a:t>
            </a:r>
            <a:r>
              <a:rPr lang="ru-RU" sz="2400" dirty="0"/>
              <a:t>Есть лишь два вида нуклеиновых кислот, каждая построена на основе одного из двух типов таких </a:t>
            </a:r>
            <a:r>
              <a:rPr lang="ru-RU" sz="2400" dirty="0" err="1"/>
              <a:t>гетероциклов</a:t>
            </a:r>
            <a:r>
              <a:rPr lang="ru-RU" sz="2400" dirty="0"/>
              <a:t> – рибозы или </a:t>
            </a:r>
            <a:r>
              <a:rPr lang="ru-RU" sz="2400" dirty="0" err="1" smtClean="0"/>
              <a:t>дезоксирибозы</a:t>
            </a:r>
            <a:r>
              <a:rPr lang="ru-RU" sz="2400" dirty="0" smtClean="0"/>
              <a:t>.</a:t>
            </a:r>
            <a:endParaRPr lang="ru-RU" sz="4800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01008"/>
            <a:ext cx="8116190" cy="3168352"/>
          </a:xfrm>
        </p:spPr>
      </p:pic>
    </p:spTree>
    <p:extLst>
      <p:ext uri="{BB962C8B-B14F-4D97-AF65-F5344CB8AC3E}">
        <p14:creationId xmlns:p14="http://schemas.microsoft.com/office/powerpoint/2010/main" val="406804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20000">
        <p14:shred pattern="rectangle" dir="out"/>
        <p:sndAc>
          <p:stSnd>
            <p:snd r:embed="rId2" name="laser.wav"/>
          </p:stSnd>
        </p:sndAc>
      </p:transition>
    </mc:Choice>
    <mc:Fallback xmlns="">
      <p:transition spd="slow" advTm="20000">
        <p:fade/>
        <p:sndAc>
          <p:stSnd>
            <p:snd r:embed="rId4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5976664"/>
          </a:xfrm>
        </p:spPr>
        <p:txBody>
          <a:bodyPr/>
          <a:lstStyle/>
          <a:p>
            <a:r>
              <a:rPr lang="ru-RU" sz="2000" b="1" dirty="0">
                <a:solidFill>
                  <a:schemeClr val="accent3"/>
                </a:solidFill>
              </a:rPr>
              <a:t>Название рибоза (от лат. </a:t>
            </a:r>
            <a:r>
              <a:rPr lang="ru-RU" sz="2000" b="1" dirty="0" err="1">
                <a:solidFill>
                  <a:schemeClr val="accent3"/>
                </a:solidFill>
              </a:rPr>
              <a:t>Rib</a:t>
            </a:r>
            <a:r>
              <a:rPr lang="ru-RU" sz="2000" b="1" dirty="0">
                <a:solidFill>
                  <a:schemeClr val="accent3"/>
                </a:solidFill>
              </a:rPr>
              <a:t> – ребро, скрепка) имеет окончание – </a:t>
            </a:r>
            <a:r>
              <a:rPr lang="ru-RU" sz="2000" b="1" dirty="0" err="1">
                <a:solidFill>
                  <a:schemeClr val="accent3"/>
                </a:solidFill>
              </a:rPr>
              <a:t>оза</a:t>
            </a:r>
            <a:r>
              <a:rPr lang="ru-RU" sz="2000" b="1" dirty="0">
                <a:solidFill>
                  <a:schemeClr val="accent3"/>
                </a:solidFill>
              </a:rPr>
              <a:t>, что указывает на принадлежность к классу сахаров (например, глюкоза, фруктоза). У второго соединения нет группы ОН (окси-группа), которая в рибозе отмечена красным цветом. В связи с этим втрое соединение называют </a:t>
            </a:r>
            <a:r>
              <a:rPr lang="ru-RU" sz="2000" b="1" dirty="0" err="1">
                <a:solidFill>
                  <a:schemeClr val="accent3"/>
                </a:solidFill>
              </a:rPr>
              <a:t>дезоксирибозой</a:t>
            </a:r>
            <a:r>
              <a:rPr lang="ru-RU" sz="2000" b="1" dirty="0">
                <a:solidFill>
                  <a:schemeClr val="accent3"/>
                </a:solidFill>
              </a:rPr>
              <a:t>, т.е., рибоза, лишенная окси-группы.</a:t>
            </a:r>
            <a:br>
              <a:rPr lang="ru-RU" sz="2000" b="1" dirty="0">
                <a:solidFill>
                  <a:schemeClr val="accent3"/>
                </a:solidFill>
              </a:rPr>
            </a:br>
            <a:r>
              <a:rPr lang="ru-RU" sz="2000" b="1" dirty="0">
                <a:solidFill>
                  <a:schemeClr val="accent3"/>
                </a:solidFill>
              </a:rPr>
              <a:t/>
            </a:r>
            <a:br>
              <a:rPr lang="ru-RU" sz="2000" b="1" dirty="0">
                <a:solidFill>
                  <a:schemeClr val="accent3"/>
                </a:solidFill>
              </a:rPr>
            </a:br>
            <a:r>
              <a:rPr lang="ru-RU" sz="2000" b="1" dirty="0">
                <a:solidFill>
                  <a:schemeClr val="accent3"/>
                </a:solidFill>
              </a:rPr>
              <a:t>Полимерная цепь, построенная из фрагментов рибозы и фосфорной кислоты, представляет собой основу одной из нуклеиновых кислот – рибонуклеиновой кислоты (РНК). Термин «кислота» в названии этого соединения употреблен потому, что одна из кислотных групп ОН фосфорной кислоты остается незамещенной, что придает всему соединению слабокислый характер. Если вместо рибозы в образовании полимерной цепи участвует </a:t>
            </a:r>
            <a:r>
              <a:rPr lang="ru-RU" sz="2000" b="1" dirty="0" err="1">
                <a:solidFill>
                  <a:schemeClr val="accent3"/>
                </a:solidFill>
              </a:rPr>
              <a:t>дезоксирибоза</a:t>
            </a:r>
            <a:r>
              <a:rPr lang="ru-RU" sz="2000" b="1" dirty="0">
                <a:solidFill>
                  <a:schemeClr val="accent3"/>
                </a:solidFill>
              </a:rPr>
              <a:t>, то образуется дезоксирибонуклеиновая кислота, для которой повсеместно принято широко известное сокращение ДНК.</a:t>
            </a:r>
          </a:p>
        </p:txBody>
      </p:sp>
    </p:spTree>
    <p:extLst>
      <p:ext uri="{BB962C8B-B14F-4D97-AF65-F5344CB8AC3E}">
        <p14:creationId xmlns:p14="http://schemas.microsoft.com/office/powerpoint/2010/main" val="159478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30000">
        <p14:warp dir="in"/>
        <p:sndAc>
          <p:stSnd>
            <p:snd r:embed="rId2" name="laser.wav"/>
          </p:stSnd>
        </p:sndAc>
      </p:transition>
    </mc:Choice>
    <mc:Fallback xmlns="">
      <p:transition spd="slow" advTm="30000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/>
          <a:lstStyle/>
          <a:p>
            <a:pPr algn="ctr"/>
            <a:r>
              <a:rPr lang="ru-RU" sz="2800" dirty="0"/>
              <a:t>Структура ДНК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680520"/>
          </a:xfrm>
        </p:spPr>
        <p:txBody>
          <a:bodyPr/>
          <a:lstStyle/>
          <a:p>
            <a:pPr algn="ctr"/>
            <a:r>
              <a:rPr lang="ru-RU" sz="2000" dirty="0"/>
              <a:t>Молекула ДНК служит отправной точкой в процессе роста и развития организма. На </a:t>
            </a:r>
            <a:r>
              <a:rPr lang="ru-RU" sz="2000" dirty="0" smtClean="0"/>
              <a:t>рисунке показано</a:t>
            </a:r>
            <a:r>
              <a:rPr lang="ru-RU" sz="2000" dirty="0"/>
              <a:t>, как объединяются в полимерную цепь два типа чередующихся исходных соединений, показан не способ синтеза, а принципиальная схема сборки молекулы ДНК.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556792"/>
            <a:ext cx="4967734" cy="4797828"/>
          </a:xfrm>
        </p:spPr>
      </p:pic>
    </p:spTree>
    <p:extLst>
      <p:ext uri="{BB962C8B-B14F-4D97-AF65-F5344CB8AC3E}">
        <p14:creationId xmlns:p14="http://schemas.microsoft.com/office/powerpoint/2010/main" val="167169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0000">
        <p:checker dir="vert"/>
        <p:sndAc>
          <p:stSnd>
            <p:snd r:embed="rId2" name="laser.wav"/>
          </p:stSnd>
        </p:sndAc>
      </p:transition>
    </mc:Choice>
    <mc:Fallback xmlns="">
      <p:transition spd="slow" advTm="10000">
        <p:checker dir="vert"/>
        <p:sndAc>
          <p:stSnd>
            <p:snd r:embed="rId4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540568" y="260648"/>
            <a:ext cx="370384" cy="8441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4693456" cy="50405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0032" y="4077072"/>
            <a:ext cx="3970784" cy="2481139"/>
          </a:xfrm>
        </p:spPr>
        <p:txBody>
          <a:bodyPr/>
          <a:lstStyle/>
          <a:p>
            <a:r>
              <a:rPr lang="ru-RU" sz="1600" dirty="0"/>
              <a:t>В окончательном варианте полимерная молекула ДНК содержит в боковом обрамлении азотсодержащие </a:t>
            </a:r>
            <a:r>
              <a:rPr lang="ru-RU" sz="1600" dirty="0" err="1"/>
              <a:t>гетероциклы</a:t>
            </a:r>
            <a:r>
              <a:rPr lang="ru-RU" sz="1600" dirty="0"/>
              <a:t>. В образовании ДНК участвуют четыре типа таких соединений, два из них представляют собой шестичленные циклы, а два – конденсированные циклы, где шестичленное кольцо спаяно с </a:t>
            </a:r>
            <a:r>
              <a:rPr lang="ru-RU" sz="1600" dirty="0" smtClean="0"/>
              <a:t>пятичленным.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6710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1000">
        <p:blinds/>
        <p:sndAc>
          <p:stSnd>
            <p:snd r:embed="rId2" name="laser.wav"/>
          </p:stSnd>
        </p:sndAc>
      </p:transition>
    </mc:Choice>
    <mc:Fallback xmlns="">
      <p:transition spd="slow" advTm="11000">
        <p:blinds/>
        <p:sndAc>
          <p:stSnd>
            <p:snd r:embed="rId4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531440"/>
            <a:ext cx="8075240" cy="1440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-540568" y="1484784"/>
            <a:ext cx="154360" cy="5032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4484"/>
            <a:ext cx="4320480" cy="6538027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9252520" y="1556792"/>
            <a:ext cx="442392" cy="4537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60648"/>
            <a:ext cx="4248472" cy="6480719"/>
          </a:xfrm>
        </p:spPr>
      </p:pic>
    </p:spTree>
    <p:extLst>
      <p:ext uri="{BB962C8B-B14F-4D97-AF65-F5344CB8AC3E}">
        <p14:creationId xmlns:p14="http://schemas.microsoft.com/office/powerpoint/2010/main" val="251267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5000">
        <p:dissolve/>
        <p:sndAc>
          <p:stSnd>
            <p:snd r:embed="rId2" name="laser.wav"/>
          </p:stSnd>
        </p:sndAc>
      </p:transition>
    </mc:Choice>
    <mc:Fallback xmlns="">
      <p:transition spd="slow" advTm="5000">
        <p:dissolve/>
        <p:sndAc>
          <p:stSnd>
            <p:snd r:embed="rId5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604448" cy="3429000"/>
          </a:xfrm>
        </p:spPr>
        <p:txBody>
          <a:bodyPr/>
          <a:lstStyle/>
          <a:p>
            <a:pPr algn="ctr"/>
            <a:r>
              <a:rPr lang="ru-RU" dirty="0"/>
              <a:t>Сама полимерная цепь ДНК имеет определенную направленность – при мысленном продвижении вдоль молекулы в прямом и обратном направлении одни и те же группировки, входящие в состав цепи, встречаются на пути в разной последовательности. При движении в одном направлении от одного атома фосфора к другому вначале на пути следования идет группа СН2, а затем две группы СН (атомы кислорода можно не принимать во внимание), при движении в противоположном направлении последовательность этих групп будет обратной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-972616" y="5157192"/>
            <a:ext cx="763488" cy="6549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34" r="10734"/>
          <a:stretch>
            <a:fillRect/>
          </a:stretch>
        </p:blipFill>
        <p:spPr>
          <a:xfrm>
            <a:off x="1403648" y="3501008"/>
            <a:ext cx="5832648" cy="33569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5670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9000">
        <p14:gallery dir="r"/>
        <p:sndAc>
          <p:stSnd>
            <p:snd r:embed="rId2" name="laser.wav"/>
          </p:stSnd>
        </p:sndAc>
      </p:transition>
    </mc:Choice>
    <mc:Fallback xmlns="">
      <p:transition spd="slow" advTm="19000">
        <p:fade/>
        <p:sndAc>
          <p:stSnd>
            <p:snd r:embed="rId4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S101951756">
  <a:themeElements>
    <a:clrScheme name="11scien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1science">
      <a:majorFont>
        <a:latin typeface="HeliosCondBlack"/>
        <a:ea typeface=""/>
        <a:cs typeface=""/>
      </a:majorFont>
      <a:minorFont>
        <a:latin typeface="HeliosCond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1scien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scien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scien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scien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scien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scien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scien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scien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scien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scien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scien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scien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HeliosCondBlack"/>
        <a:ea typeface=""/>
        <a:cs typeface=""/>
      </a:majorFont>
      <a:minorFont>
        <a:latin typeface="HeliosCond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HeliosCondBlack"/>
        <a:ea typeface=""/>
        <a:cs typeface=""/>
      </a:majorFont>
      <a:minorFont>
        <a:latin typeface="HeliosCond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HeliosCond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308CC20-5EAD-4C76-A5C3-F5312B94EF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TS101951756</Template>
  <TotalTime>0</TotalTime>
  <Words>695</Words>
  <Application>Microsoft Office PowerPoint</Application>
  <PresentationFormat>Экран (4:3)</PresentationFormat>
  <Paragraphs>26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TS101951756</vt:lpstr>
      <vt:lpstr>Custom Design</vt:lpstr>
      <vt:lpstr>1_Custom Design</vt:lpstr>
      <vt:lpstr>1_Default Design</vt:lpstr>
      <vt:lpstr>НУКЛЕИНОВЫЕ КИСЛОТЫ</vt:lpstr>
      <vt:lpstr>Содержание:</vt:lpstr>
      <vt:lpstr>НУКЛЕИНОВЫЕ КИСЛОТЫ </vt:lpstr>
      <vt:lpstr>Состав полимерной цепи нуклеиновых кислот. Полимерная цепь нуклеиновых кислот собрана из фрагментов фосфорной кислоты Н3РО3 и фрагментов гетероциклических молекул, представляющих собой производные фурана . Есть лишь два вида нуклеиновых кислот, каждая построена на основе одного из двух типов таких гетероциклов – рибозы или дезоксирибозы.</vt:lpstr>
      <vt:lpstr>Название рибоза (от лат. Rib – ребро, скрепка) имеет окончание – оза, что указывает на принадлежность к классу сахаров (например, глюкоза, фруктоза). У второго соединения нет группы ОН (окси-группа), которая в рибозе отмечена красным цветом. В связи с этим втрое соединение называют дезоксирибозой, т.е., рибоза, лишенная окси-группы.  Полимерная цепь, построенная из фрагментов рибозы и фосфорной кислоты, представляет собой основу одной из нуклеиновых кислот – рибонуклеиновой кислоты (РНК). Термин «кислота» в названии этого соединения употреблен потому, что одна из кислотных групп ОН фосфорной кислоты остается незамещенной, что придает всему соединению слабокислый характер. Если вместо рибозы в образовании полимерной цепи участвует дезоксирибоза, то образуется дезоксирибонуклеиновая кислота, для которой повсеместно принято широко известное сокращение ДНК.</vt:lpstr>
      <vt:lpstr>Структура ДНК</vt:lpstr>
      <vt:lpstr>Презентация PowerPoint</vt:lpstr>
      <vt:lpstr>Презентация PowerPoint</vt:lpstr>
      <vt:lpstr>Сама полимерная цепь ДНК имеет определенную направленность – при мысленном продвижении вдоль молекулы в прямом и обратном направлении одни и те же группировки, входящие в состав цепи, встречаются на пути в разной последовательности. При движении в одном направлении от одного атома фосфора к другому вначале на пути следования идет группа СН2, а затем две группы СН (атомы кислорода можно не принимать во внимание), при движении в противоположном направлении последовательность этих групп будет обратной</vt:lpstr>
      <vt:lpstr>Химические свойства ДНК</vt:lpstr>
      <vt:lpstr>В воде ДНК образует вязкие растворы, при нагревании таких растворов до 60° С или при действии щелочей двойная спираль распадается на две составляющие цепи, которые вновь могут объединиться, если вернуться к исходным условиям. В слабокислых условиях происходит гидролиз, в результате частично расщепляются фрагменты –Р-О-СН2- с образованием фрагментов –Р-ОН и НО-СН2 , соответственно результате образуются мономерные, димерные (сдвоенные) или тримерные (утроенные) кислоты, представляющие собой звенья, из которых была собрана цепь ДНК.</vt:lpstr>
      <vt:lpstr>Структура РНК</vt:lpstr>
      <vt:lpstr>Химические свойства РНК </vt:lpstr>
      <vt:lpstr>Участие ДНК и РНК в синтезе белков – одна из основных функций нуклеиновых кислот. Белки – важнейшие компоненты каждого живого организма. Мышцы, внутренние органы, костная ткань, кожный и волосяной покров млекопитающих состоят из белков. Это полимерные соединения, которые собираются в живом организме из различных аминокислот. В такой сборке управляющую роль играют нуклеиновые кислоты, процесс проходит в две стадии, причем на каждой из них определяющий фактор – взаимоориентация азотсодержащих гетероциклов ДНК и РНК.</vt:lpstr>
      <vt:lpstr>Над презентацией работала Петрушина Катя 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2014-05-22T14:28:39Z</dcterms:created>
  <dcterms:modified xsi:type="dcterms:W3CDTF">2015-02-06T14:56:07Z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TC019517569991</vt:lpwstr>
  </property>
</Properties>
</file>