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7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C942DB-79B6-46F0-AAD3-A8B87FCBB48C}" type="datetimeFigureOut">
              <a:rPr lang="ru-RU" smtClean="0"/>
              <a:t>21.02.2012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03DE6E-DF8C-4740-B814-DF3D4A78E0C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16632"/>
            <a:ext cx="42877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Гатерія</a:t>
            </a:r>
            <a:endParaRPr lang="ru-RU" sz="9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286250" cy="2857500"/>
          </a:xfrm>
        </p:spPr>
      </p:pic>
      <p:sp>
        <p:nvSpPr>
          <p:cNvPr id="8" name="Прямоугольник 7"/>
          <p:cNvSpPr/>
          <p:nvPr/>
        </p:nvSpPr>
        <p:spPr>
          <a:xfrm>
            <a:off x="1206841" y="5373216"/>
            <a:ext cx="597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Ряд : </a:t>
            </a:r>
            <a:r>
              <a:rPr lang="uk-UA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Дзьобоголові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528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60648"/>
            <a:ext cx="1368152" cy="2396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6632"/>
            <a:ext cx="4834880" cy="6552728"/>
          </a:xfrm>
        </p:spPr>
        <p:txBody>
          <a:bodyPr>
            <a:noAutofit/>
          </a:bodyPr>
          <a:lstStyle/>
          <a:p>
            <a:r>
              <a:rPr lang="vi-VN" sz="1800" b="1" dirty="0">
                <a:solidFill>
                  <a:schemeClr val="bg1"/>
                </a:solidFill>
              </a:rPr>
              <a:t>Гате́рія або туата́ра — єдина представниця розповсюджених у давні часи дзьобоголових рептилій — тварини проіснували майже 200 млн років без істотних змін будови (реліктовий вид).</a:t>
            </a:r>
          </a:p>
          <a:p>
            <a:endParaRPr lang="vi-VN" sz="1800" b="1" dirty="0">
              <a:solidFill>
                <a:schemeClr val="bg1"/>
              </a:solidFill>
            </a:endParaRPr>
          </a:p>
          <a:p>
            <a:r>
              <a:rPr lang="vi-VN" sz="1800" b="1" dirty="0">
                <a:solidFill>
                  <a:schemeClr val="bg1"/>
                </a:solidFill>
              </a:rPr>
              <a:t>До 1989 року вважалося, що існує тільки один вид цих рептилій, однак професор університету Вікторія (Веллінгтон) Чарльз Догерті відкрив, что </a:t>
            </a:r>
            <a:r>
              <a:rPr lang="vi-VN" sz="1800" b="1" dirty="0" smtClean="0">
                <a:solidFill>
                  <a:schemeClr val="bg1"/>
                </a:solidFill>
              </a:rPr>
              <a:t>наспр</a:t>
            </a:r>
            <a:r>
              <a:rPr lang="uk-UA" sz="1800" b="1" dirty="0" smtClean="0">
                <a:solidFill>
                  <a:schemeClr val="bg1"/>
                </a:solidFill>
              </a:rPr>
              <a:t>а</a:t>
            </a:r>
            <a:r>
              <a:rPr lang="vi-VN" sz="1800" b="1" dirty="0" smtClean="0">
                <a:solidFill>
                  <a:schemeClr val="bg1"/>
                </a:solidFill>
              </a:rPr>
              <a:t>вді </a:t>
            </a:r>
            <a:r>
              <a:rPr lang="vi-VN" sz="1800" b="1" dirty="0">
                <a:solidFill>
                  <a:schemeClr val="bg1"/>
                </a:solidFill>
              </a:rPr>
              <a:t>їх два — гатерія (</a:t>
            </a:r>
            <a:r>
              <a:rPr lang="en-US" sz="1800" b="1" dirty="0" err="1">
                <a:solidFill>
                  <a:schemeClr val="bg1"/>
                </a:solidFill>
              </a:rPr>
              <a:t>Sphenodon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punctatus</a:t>
            </a:r>
            <a:r>
              <a:rPr lang="en-US" sz="1800" b="1" dirty="0">
                <a:solidFill>
                  <a:schemeClr val="bg1"/>
                </a:solidFill>
              </a:rPr>
              <a:t>) </a:t>
            </a:r>
            <a:r>
              <a:rPr lang="vi-VN" sz="1800" b="1" dirty="0">
                <a:solidFill>
                  <a:schemeClr val="bg1"/>
                </a:solidFill>
              </a:rPr>
              <a:t>і туатара острова Бразер (</a:t>
            </a:r>
            <a:r>
              <a:rPr lang="en-US" sz="1800" b="1" dirty="0" err="1">
                <a:solidFill>
                  <a:schemeClr val="bg1"/>
                </a:solidFill>
              </a:rPr>
              <a:t>Sphenodon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guntheri</a:t>
            </a:r>
            <a:r>
              <a:rPr lang="en-US" sz="1800" b="1" dirty="0">
                <a:solidFill>
                  <a:schemeClr val="bg1"/>
                </a:solidFill>
              </a:rPr>
              <a:t>). </a:t>
            </a:r>
            <a:r>
              <a:rPr lang="vi-VN" sz="1800" b="1" dirty="0">
                <a:solidFill>
                  <a:schemeClr val="bg1"/>
                </a:solidFill>
              </a:rPr>
              <a:t>Гатерія досягає довжини 1 метра. Її масивне </a:t>
            </a:r>
            <a:r>
              <a:rPr lang="vi-VN" sz="1800" b="1" dirty="0" smtClean="0">
                <a:solidFill>
                  <a:schemeClr val="bg1"/>
                </a:solidFill>
              </a:rPr>
              <a:t>тіло </a:t>
            </a:r>
            <a:r>
              <a:rPr lang="vi-VN" sz="1800" b="1" dirty="0">
                <a:solidFill>
                  <a:schemeClr val="bg1"/>
                </a:solidFill>
              </a:rPr>
              <a:t>від голови до </a:t>
            </a:r>
            <a:r>
              <a:rPr lang="vi-VN" sz="1800" b="1" dirty="0" smtClean="0">
                <a:solidFill>
                  <a:schemeClr val="bg1"/>
                </a:solidFill>
              </a:rPr>
              <a:t>хвоста</a:t>
            </a:r>
            <a:r>
              <a:rPr lang="uk-UA" sz="1800" b="1" dirty="0" smtClean="0">
                <a:solidFill>
                  <a:schemeClr val="bg1"/>
                </a:solidFill>
              </a:rPr>
              <a:t> вкрите</a:t>
            </a:r>
            <a:r>
              <a:rPr lang="vi-VN" sz="1800" b="1" dirty="0" smtClean="0">
                <a:solidFill>
                  <a:schemeClr val="bg1"/>
                </a:solidFill>
              </a:rPr>
              <a:t> </a:t>
            </a:r>
            <a:r>
              <a:rPr lang="vi-VN" sz="1800" b="1" dirty="0">
                <a:solidFill>
                  <a:schemeClr val="bg1"/>
                </a:solidFill>
              </a:rPr>
              <a:t>гребенем. Тому туземці Нової Зеландії ще називають ящірку туатара, що означає «шипоносна». Ареал розповсюдження охоплює 13 невеликих скелястих островів в затоці Пленті. Раніше зустрічалась по всій Новій Зеландії але була винищена завезеними хижаками.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700808"/>
            <a:ext cx="3672780" cy="3040674"/>
          </a:xfrm>
        </p:spPr>
      </p:pic>
    </p:spTree>
    <p:extLst>
      <p:ext uri="{BB962C8B-B14F-4D97-AF65-F5344CB8AC3E}">
        <p14:creationId xmlns:p14="http://schemas.microsoft.com/office/powerpoint/2010/main" val="3907558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4032448" cy="5832648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нічна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виповзає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температура спаде до 10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градусів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Цельсієм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настанням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ранку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дивний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 — «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тім'яне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око, —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реєструє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освітлення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температури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чином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гатерії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одержують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сигнал,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пора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ховатись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нору.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100—200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народжуються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яєць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через 15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Живиться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комахами,жуками,павуками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дрібними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ящірками,іноді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поїдає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яйця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морських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птахів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4464496" cy="4645446"/>
          </a:xfrm>
        </p:spPr>
      </p:pic>
    </p:spTree>
    <p:extLst>
      <p:ext uri="{BB962C8B-B14F-4D97-AF65-F5344CB8AC3E}">
        <p14:creationId xmlns:p14="http://schemas.microsoft.com/office/powerpoint/2010/main" val="3323995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5687" y="116632"/>
            <a:ext cx="3008313" cy="2036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260648"/>
            <a:ext cx="5338936" cy="6513587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зовнішнім виглядом гатерії подібні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ящірок. Г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олова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покрита дрібними лусочками, решта тіла дрібними, перемішаними з більш великими. На шиї, спині і хвості тягнеться гребінь з шипів, переривчастий в плечовій і крижової області; нижня сторона покрита чотирикутними щитками, що утворюють поперечні ряди. Довгий хвіст стислий з боків і має в розрізі трикутну форму; як у ящірок, він легко відривається і виростає знову. Сильні кінцівки забезпечені 5 пальцями, з'єднаними при підставі шкірою і збройними тупими кігтями. Барабанна перетинка вкрита шкірою. 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 не перевищує півметра, але може, за деякими свідченнями, досягати 2,6 м. Колір її тьмяний оливково-зелений, з білими і жовтими цятками, знизу білуватий; шипи на тілі - жовтого, на хвості бурого кольору. 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 життя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маловідомий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теплі дні гатерія дуже часто виходить зі свого підземного укриття і вигрівається на сонечку.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679304" cy="3600400"/>
          </a:xfrm>
        </p:spPr>
      </p:pic>
    </p:spTree>
    <p:extLst>
      <p:ext uri="{BB962C8B-B14F-4D97-AF65-F5344CB8AC3E}">
        <p14:creationId xmlns:p14="http://schemas.microsoft.com/office/powerpoint/2010/main" val="81786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2616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0"/>
            <a:ext cx="4896544" cy="681337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Спаровування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Самці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енергійно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захищають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ділянки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справити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належне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враження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суперників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партнерку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вони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піднімають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гребінь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шипи на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спині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загрожує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небезпека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нащетинюється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У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шлюбний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самці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запекло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б'ються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право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злучатися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самкою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Нерідко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завдають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одному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серйозних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ушкоджень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Через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певний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жовтні-грудні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самка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відкладає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ямку 6-15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яєць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охороняє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кладку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самок й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стежить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не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поклали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туди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Ямка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відкритому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добре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прогрівається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променями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яєць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12-15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місяців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вилупленням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голові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дитинчат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виростає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роговий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зуб,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пробивають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м'яку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шкаралупу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яйця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Подальший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їхній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ріст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розвиток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тривалий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живуть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Вони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стають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статево-зрілими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888432" cy="3574009"/>
          </a:xfrm>
        </p:spPr>
      </p:pic>
    </p:spTree>
    <p:extLst>
      <p:ext uri="{BB962C8B-B14F-4D97-AF65-F5344CB8AC3E}">
        <p14:creationId xmlns:p14="http://schemas.microsoft.com/office/powerpoint/2010/main" val="373946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88640"/>
            <a:ext cx="4176464" cy="6192688"/>
          </a:xfrm>
        </p:spPr>
        <p:txBody>
          <a:bodyPr>
            <a:normAutofit lnSpcReduction="10000"/>
          </a:bodyPr>
          <a:lstStyle/>
          <a:p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 – найбільш холодостійка </a:t>
            </a:r>
            <a:r>
              <a:rPr lang="uk-UA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ящірка.Активна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навіть за температури +6 </a:t>
            </a:r>
            <a:r>
              <a:rPr lang="uk-UA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градусів.Її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життя в деякій мірі </a:t>
            </a:r>
            <a:r>
              <a:rPr lang="uk-UA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`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язане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водою, добре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плава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життєві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процеси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гатерій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заповільнені.Ось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у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диханні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іж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видихами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проходить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сек, але туатара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залишатися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живою, не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зробивши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жодного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вдоху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Наступна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особливість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Гатерій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спільному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проживанні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островах з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птахами.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Плазуни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гніздах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викликають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незадоволеність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птахів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Спочатку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вважалося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мирно і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дружньо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існувати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з одним, але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виявилося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часом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Гатерії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розоряють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гнізда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розмноження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1412776"/>
            <a:ext cx="4535933" cy="4384523"/>
          </a:xfrm>
        </p:spPr>
      </p:pic>
    </p:spTree>
    <p:extLst>
      <p:ext uri="{BB962C8B-B14F-4D97-AF65-F5344CB8AC3E}">
        <p14:creationId xmlns:p14="http://schemas.microsoft.com/office/powerpoint/2010/main" val="408736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32656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16632"/>
            <a:ext cx="5206408" cy="6297563"/>
          </a:xfrm>
        </p:spPr>
        <p:txBody>
          <a:bodyPr>
            <a:normAutofit/>
          </a:bodyPr>
          <a:lstStyle/>
          <a:p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Єдиний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дзьобоголових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зберігся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сьогоднішнього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дня, -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Ніхто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точно,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ящірки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несподівано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зникли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вижила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Зеландії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перший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звичайних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ящірок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відрізняється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формою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особливо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верхньої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щелепи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вигнута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дзьоба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Подібна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черепа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притаманна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стародавнім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плазунам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предкам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змій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ящірок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верхівці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голови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тім'яне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око,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безпосередньо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сполучене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мозком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яке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реєструє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інтенсивність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променів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світла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Кількість видів скорочується через завезення на острів собак та щурів, які розкопують нори гатерій.</a:t>
            </a:r>
          </a:p>
          <a:p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збереження цього виду існує всього декілька </a:t>
            </a:r>
            <a:r>
              <a:rPr lang="uk-UA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зоопарків.Гатерія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занесена до Міжнародної Червоної книги.</a:t>
            </a:r>
          </a:p>
          <a:p>
            <a:endPara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4038399" cy="3888431"/>
          </a:xfrm>
        </p:spPr>
      </p:pic>
    </p:spTree>
    <p:extLst>
      <p:ext uri="{BB962C8B-B14F-4D97-AF65-F5344CB8AC3E}">
        <p14:creationId xmlns:p14="http://schemas.microsoft.com/office/powerpoint/2010/main" val="3501436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76672"/>
            <a:ext cx="4040188" cy="9368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4041775" cy="144016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Гатерія - </a:t>
            </a:r>
            <a:r>
              <a:rPr lang="uk-UA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хижаК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756246" cy="392563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041775" cy="3971467"/>
          </a:xfrm>
        </p:spPr>
      </p:pic>
    </p:spTree>
    <p:extLst>
      <p:ext uri="{BB962C8B-B14F-4D97-AF65-F5344CB8AC3E}">
        <p14:creationId xmlns:p14="http://schemas.microsoft.com/office/powerpoint/2010/main" val="1695956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052736"/>
            <a:ext cx="4041775" cy="1461840"/>
          </a:xfrm>
        </p:spPr>
        <p:txBody>
          <a:bodyPr>
            <a:norm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245868" cy="403244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5625951" cy="3645024"/>
          </a:xfrm>
        </p:spPr>
      </p:pic>
    </p:spTree>
    <p:extLst>
      <p:ext uri="{BB962C8B-B14F-4D97-AF65-F5344CB8AC3E}">
        <p14:creationId xmlns:p14="http://schemas.microsoft.com/office/powerpoint/2010/main" val="13105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752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Dasha</cp:lastModifiedBy>
  <cp:revision>9</cp:revision>
  <dcterms:created xsi:type="dcterms:W3CDTF">2012-02-21T19:50:46Z</dcterms:created>
  <dcterms:modified xsi:type="dcterms:W3CDTF">2012-02-21T21:20:00Z</dcterms:modified>
</cp:coreProperties>
</file>