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5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543800" cy="2604120"/>
          </a:xfrm>
        </p:spPr>
        <p:txBody>
          <a:bodyPr>
            <a:normAutofit/>
          </a:bodyPr>
          <a:lstStyle/>
          <a:p>
            <a:r>
              <a:rPr lang="ru-RU" sz="7700" b="1" dirty="0" smtClean="0"/>
              <a:t>Медицинская генетика –</a:t>
            </a:r>
            <a:endParaRPr lang="ru-RU" sz="7700" b="1" dirty="0"/>
          </a:p>
        </p:txBody>
      </p:sp>
    </p:spTree>
    <p:extLst>
      <p:ext uri="{BB962C8B-B14F-4D97-AF65-F5344CB8AC3E}">
        <p14:creationId xmlns:p14="http://schemas.microsoft.com/office/powerpoint/2010/main" val="25883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С.Н. </a:t>
            </a:r>
            <a:r>
              <a:rPr lang="ru-RU" dirty="0" err="1"/>
              <a:t>Давиденков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1880- 1961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1" y="1916832"/>
            <a:ext cx="377953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3441" y="2132856"/>
            <a:ext cx="49330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С.Н. </a:t>
            </a:r>
            <a:r>
              <a:rPr lang="ru-RU" dirty="0" err="1"/>
              <a:t>Давиденков</a:t>
            </a:r>
            <a:r>
              <a:rPr lang="ru-RU" dirty="0"/>
              <a:t> (1880- 1961). Генетик, невропатолог. </a:t>
            </a:r>
            <a:r>
              <a:rPr lang="ru-RU" sz="2300" b="1" dirty="0">
                <a:solidFill>
                  <a:srgbClr val="FF0000"/>
                </a:solidFill>
              </a:rPr>
              <a:t>Основатель клинической генетики в СССР</a:t>
            </a:r>
            <a:r>
              <a:rPr lang="ru-RU" sz="2300" dirty="0">
                <a:solidFill>
                  <a:srgbClr val="FF0000"/>
                </a:solidFill>
              </a:rPr>
              <a:t>.</a:t>
            </a:r>
            <a:r>
              <a:rPr lang="ru-RU" dirty="0"/>
              <a:t> Впервые поставил вопрос о создании каталога генов (1925). Организовал первую в мире </a:t>
            </a:r>
            <a:r>
              <a:rPr lang="ru-RU" dirty="0" err="1"/>
              <a:t>медикогенетическую</a:t>
            </a:r>
            <a:r>
              <a:rPr lang="ru-RU" dirty="0"/>
              <a:t> консультацию (1929). По генетике наследственных болезней нервной системы опубликовал несколько </a:t>
            </a:r>
            <a:r>
              <a:rPr lang="ru-RU" dirty="0" smtClean="0"/>
              <a:t>книг.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5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9903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Основные разделы медико-генетической помощи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Профилактика повреждения генов </a:t>
            </a:r>
          </a:p>
          <a:p>
            <a:r>
              <a:rPr lang="ru-RU" dirty="0" smtClean="0"/>
              <a:t>     Общественная </a:t>
            </a:r>
            <a:r>
              <a:rPr lang="ru-RU" dirty="0"/>
              <a:t>(социальная)</a:t>
            </a:r>
          </a:p>
          <a:p>
            <a:r>
              <a:rPr lang="ru-RU" dirty="0" smtClean="0"/>
              <a:t>     Индивидуальная</a:t>
            </a:r>
            <a:endParaRPr lang="ru-RU" dirty="0"/>
          </a:p>
          <a:p>
            <a:r>
              <a:rPr lang="ru-RU" dirty="0" smtClean="0"/>
              <a:t>Диагностика </a:t>
            </a:r>
            <a:r>
              <a:rPr lang="ru-RU" dirty="0"/>
              <a:t>повреждения генов </a:t>
            </a:r>
          </a:p>
          <a:p>
            <a:r>
              <a:rPr lang="ru-RU" dirty="0" smtClean="0"/>
              <a:t>     прямая</a:t>
            </a:r>
            <a:endParaRPr lang="ru-RU" dirty="0"/>
          </a:p>
          <a:p>
            <a:r>
              <a:rPr lang="ru-RU" dirty="0" smtClean="0"/>
              <a:t>     косвенная</a:t>
            </a:r>
            <a:endParaRPr lang="ru-RU" dirty="0"/>
          </a:p>
          <a:p>
            <a:r>
              <a:rPr lang="ru-RU" dirty="0" smtClean="0"/>
              <a:t>Лечение </a:t>
            </a:r>
            <a:r>
              <a:rPr lang="ru-RU" dirty="0"/>
              <a:t>последствий повреждения генов 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генотерапия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         терапия </a:t>
            </a:r>
            <a:r>
              <a:rPr lang="ru-RU" dirty="0"/>
              <a:t>генов</a:t>
            </a:r>
          </a:p>
          <a:p>
            <a:r>
              <a:rPr lang="ru-RU" dirty="0" smtClean="0"/>
              <a:t>          терапия </a:t>
            </a:r>
            <a:r>
              <a:rPr lang="ru-RU" dirty="0"/>
              <a:t>генами</a:t>
            </a:r>
          </a:p>
          <a:p>
            <a:r>
              <a:rPr lang="ru-RU" dirty="0" smtClean="0"/>
              <a:t>     коррекция </a:t>
            </a:r>
            <a:r>
              <a:rPr lang="ru-RU" dirty="0"/>
              <a:t>продукта гена</a:t>
            </a:r>
          </a:p>
          <a:p>
            <a:r>
              <a:rPr lang="ru-RU" dirty="0" smtClean="0"/>
              <a:t>Коррекция </a:t>
            </a:r>
            <a:r>
              <a:rPr lang="ru-RU" dirty="0"/>
              <a:t>морфологического или биохимического дефекта, вызванного патологическим геном</a:t>
            </a:r>
          </a:p>
        </p:txBody>
      </p:sp>
    </p:spTree>
    <p:extLst>
      <p:ext uri="{BB962C8B-B14F-4D97-AF65-F5344CB8AC3E}">
        <p14:creationId xmlns:p14="http://schemas.microsoft.com/office/powerpoint/2010/main" val="35265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56560">
            <a:off x="-414603" y="815979"/>
            <a:ext cx="10465035" cy="419882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17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н</a:t>
            </a:r>
            <a:r>
              <a:rPr lang="ru-RU" sz="3600" b="1" dirty="0" smtClean="0"/>
              <a:t>аука о наследственных болезнях и врожденных пороках развития человека.</a:t>
            </a:r>
            <a:endParaRPr lang="ru-RU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45127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4300712" cy="29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41430"/>
            <a:ext cx="3974334" cy="263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4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Методы медицинской </a:t>
            </a:r>
            <a:r>
              <a:rPr lang="ru-RU" b="1" dirty="0" smtClean="0"/>
              <a:t>генетики: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400" dirty="0" smtClean="0"/>
              <a:t>1) Генеалогический метод;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составление </a:t>
            </a:r>
            <a:r>
              <a:rPr lang="ru-RU" sz="2400" dirty="0"/>
              <a:t>родословной схемы;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генеалогический </a:t>
            </a:r>
            <a:r>
              <a:rPr lang="ru-RU" sz="2400" dirty="0"/>
              <a:t>анализ</a:t>
            </a:r>
            <a:r>
              <a:rPr lang="ru-RU" sz="2400" dirty="0" smtClean="0"/>
              <a:t>.</a:t>
            </a:r>
          </a:p>
          <a:p>
            <a:pPr marL="64008" indent="0">
              <a:buNone/>
            </a:pPr>
            <a:r>
              <a:rPr lang="ru-RU" sz="2400" dirty="0" smtClean="0"/>
              <a:t>2) Близнецовый метод; </a:t>
            </a:r>
          </a:p>
          <a:p>
            <a:pPr marL="64008" indent="0">
              <a:buNone/>
            </a:pPr>
            <a:r>
              <a:rPr lang="ru-RU" sz="2400" dirty="0" smtClean="0"/>
              <a:t>3) Биохимический метод;</a:t>
            </a:r>
          </a:p>
          <a:p>
            <a:pPr marL="64008" indent="0">
              <a:buNone/>
            </a:pPr>
            <a:r>
              <a:rPr lang="ru-RU" sz="2400" dirty="0" smtClean="0"/>
              <a:t>4) Цитогенетический метод;</a:t>
            </a:r>
          </a:p>
          <a:p>
            <a:pPr marL="64008" indent="0">
              <a:buNone/>
            </a:pPr>
            <a:r>
              <a:rPr lang="ru-RU" sz="2400" dirty="0" smtClean="0"/>
              <a:t>5) Метод дерматоглифики;</a:t>
            </a:r>
          </a:p>
          <a:p>
            <a:pPr marL="64008" indent="0">
              <a:buNone/>
            </a:pPr>
            <a:r>
              <a:rPr lang="ru-RU" sz="2400" dirty="0" smtClean="0"/>
              <a:t>6) Медико-генетическое консультирование;</a:t>
            </a:r>
          </a:p>
          <a:p>
            <a:pPr marL="64008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44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Генеалогический метод (наследование гемофилии)</a:t>
            </a:r>
            <a:endParaRPr lang="ru-RU" b="1" dirty="0"/>
          </a:p>
        </p:txBody>
      </p:sp>
      <p:pic>
        <p:nvPicPr>
          <p:cNvPr id="3074" name="Picture 2" descr="C:\Documents and Settings\User\Рабочий стол\catsбиологт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Близнецовый метод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2826" y="1866690"/>
            <a:ext cx="267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Близнецы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8624" y="2996952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Норма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000" y="2996952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Аномалия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146070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Моно</a:t>
            </a:r>
            <a:r>
              <a:rPr lang="ru-RU" sz="2400" b="1" dirty="0" smtClean="0">
                <a:solidFill>
                  <a:srgbClr val="00B050"/>
                </a:solidFill>
              </a:rPr>
              <a:t>зиготные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4281" y="414607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Ди</a:t>
            </a:r>
            <a:r>
              <a:rPr lang="ru-RU" sz="2400" b="1" dirty="0" smtClean="0">
                <a:solidFill>
                  <a:srgbClr val="00B050"/>
                </a:solidFill>
              </a:rPr>
              <a:t>зиготные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5312" y="4146070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Сиамские близнецы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391425" y="2451465"/>
            <a:ext cx="864096" cy="545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884281" y="2451465"/>
            <a:ext cx="1507144" cy="545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flipH="1">
            <a:off x="1763692" y="3643283"/>
            <a:ext cx="1067546" cy="502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>
            <a:off x="2831238" y="3643283"/>
            <a:ext cx="471588" cy="502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12505" y="3573016"/>
            <a:ext cx="1123791" cy="573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анемия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50" y="400812"/>
            <a:ext cx="29527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8" y="1291577"/>
            <a:ext cx="42999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8" y="3684363"/>
            <a:ext cx="2376264" cy="318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27881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accent2"/>
                </a:solidFill>
              </a:rPr>
              <a:t>Биохимический метод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18160" y="3305937"/>
            <a:ext cx="3308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 smtClean="0"/>
              <a:t>Серповидно-клеточная</a:t>
            </a:r>
          </a:p>
          <a:p>
            <a:r>
              <a:rPr lang="ru-RU" sz="2100" dirty="0" smtClean="0"/>
              <a:t>анемия</a:t>
            </a:r>
            <a:endParaRPr lang="ru-RU" sz="2100" dirty="0"/>
          </a:p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42" y="4119520"/>
            <a:ext cx="3698835" cy="256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2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accent2"/>
                </a:solidFill>
              </a:rPr>
              <a:t>Цитогенетический метод</a:t>
            </a:r>
            <a:endParaRPr lang="ru-RU" b="1" dirty="0"/>
          </a:p>
        </p:txBody>
      </p:sp>
      <p:pic>
        <p:nvPicPr>
          <p:cNvPr id="3" name="Picture 5" descr="хромЧе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5" y="1651000"/>
            <a:ext cx="45354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клайнфель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4" r="3650" b="52646"/>
          <a:stretch>
            <a:fillRect/>
          </a:stretch>
        </p:blipFill>
        <p:spPr bwMode="auto">
          <a:xfrm>
            <a:off x="5724525" y="1484313"/>
            <a:ext cx="30718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0078" y="5324475"/>
            <a:ext cx="214193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Синдром</a:t>
            </a:r>
          </a:p>
          <a:p>
            <a:r>
              <a:rPr lang="ru-RU" dirty="0" err="1" smtClean="0"/>
              <a:t>Клайнфельтера</a:t>
            </a:r>
            <a:r>
              <a:rPr lang="ru-RU" dirty="0" smtClean="0"/>
              <a:t> </a:t>
            </a:r>
          </a:p>
          <a:p>
            <a:r>
              <a:rPr lang="ru-RU" sz="2000" b="1" dirty="0" smtClean="0">
                <a:solidFill>
                  <a:srgbClr val="FF3300"/>
                </a:solidFill>
              </a:rPr>
              <a:t>ХХУ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2895" y="4847421"/>
            <a:ext cx="2440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Синдром Тернера </a:t>
            </a:r>
            <a:endParaRPr lang="ru-RU" dirty="0" smtClean="0"/>
          </a:p>
          <a:p>
            <a:r>
              <a:rPr lang="ru-RU" sz="2000" b="1" dirty="0" smtClean="0">
                <a:solidFill>
                  <a:srgbClr val="FF3300"/>
                </a:solidFill>
              </a:rPr>
              <a:t>Х</a:t>
            </a:r>
            <a:r>
              <a:rPr lang="en-US" sz="2000" b="1" dirty="0">
                <a:solidFill>
                  <a:srgbClr val="FF3300"/>
                </a:solidFill>
              </a:rPr>
              <a:t>O</a:t>
            </a:r>
            <a:endParaRPr lang="ru-RU" sz="2000" b="1" dirty="0">
              <a:solidFill>
                <a:srgbClr val="FF33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2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72" y="-315416"/>
            <a:ext cx="8229600" cy="1399032"/>
          </a:xfrm>
        </p:spPr>
        <p:txBody>
          <a:bodyPr/>
          <a:lstStyle/>
          <a:p>
            <a:r>
              <a:rPr lang="ru-RU" b="1" dirty="0" smtClean="0"/>
              <a:t>Метод дерматоглифики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" y="836712"/>
            <a:ext cx="422302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3267769" cy="326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139952" cy="484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2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0" y="1700808"/>
            <a:ext cx="431508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8657"/>
            <a:ext cx="4223439" cy="262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Медико-генетическое консультирование	</a:t>
            </a:r>
            <a:endParaRPr lang="ru-RU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95" y="2223725"/>
            <a:ext cx="4518443" cy="338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156</TotalTime>
  <Words>184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Медицинская генетика –</vt:lpstr>
      <vt:lpstr>наука о наследственных болезнях и врожденных пороках развития человека.</vt:lpstr>
      <vt:lpstr>Методы медицинской генетики:</vt:lpstr>
      <vt:lpstr>Генеалогический метод (наследование гемофилии)</vt:lpstr>
      <vt:lpstr>Близнецовый метод</vt:lpstr>
      <vt:lpstr>Биохимический метод</vt:lpstr>
      <vt:lpstr>Цитогенетический метод</vt:lpstr>
      <vt:lpstr>Метод дерматоглифики</vt:lpstr>
      <vt:lpstr>Медико-генетическое консультирование </vt:lpstr>
      <vt:lpstr>С.Н. Давиденков  (1880- 1961)</vt:lpstr>
      <vt:lpstr>Основные разделы медико-генетической помощи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генетика</dc:title>
  <cp:lastModifiedBy>User</cp:lastModifiedBy>
  <cp:revision>17</cp:revision>
  <dcterms:modified xsi:type="dcterms:W3CDTF">2013-12-08T17:35:17Z</dcterms:modified>
</cp:coreProperties>
</file>