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3" r:id="rId8"/>
    <p:sldId id="272" r:id="rId9"/>
    <p:sldId id="264" r:id="rId10"/>
    <p:sldId id="265" r:id="rId11"/>
    <p:sldId id="266" r:id="rId12"/>
    <p:sldId id="274" r:id="rId13"/>
    <p:sldId id="273" r:id="rId14"/>
    <p:sldId id="269" r:id="rId15"/>
    <p:sldId id="270" r:id="rId16"/>
    <p:sldId id="271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170216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Лізосоми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09120"/>
            <a:ext cx="3309803" cy="1260629"/>
          </a:xfrm>
        </p:spPr>
        <p:txBody>
          <a:bodyPr>
            <a:noAutofit/>
          </a:bodyPr>
          <a:lstStyle/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262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4105443" cy="1362075"/>
          </a:xfrm>
        </p:spPr>
        <p:txBody>
          <a:bodyPr/>
          <a:lstStyle/>
          <a:p>
            <a:r>
              <a:rPr lang="ru-RU" dirty="0"/>
              <a:t>Лізосомальна мембрана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632847" cy="2520280"/>
          </a:xfrm>
        </p:spPr>
        <p:txBody>
          <a:bodyPr>
            <a:normAutofit/>
          </a:bodyPr>
          <a:lstStyle/>
          <a:p>
            <a:r>
              <a:rPr lang="ru-RU" dirty="0"/>
              <a:t>Мембрана </a:t>
            </a:r>
            <a:r>
              <a:rPr lang="ru-RU" dirty="0" err="1"/>
              <a:t>лізосом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глікозилювання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складу. </a:t>
            </a:r>
            <a:endParaRPr lang="ru-RU" dirty="0" smtClean="0"/>
          </a:p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цих</a:t>
            </a:r>
            <a:r>
              <a:rPr lang="ru-RU" dirty="0"/>
              <a:t> мембранах </a:t>
            </a:r>
            <a:r>
              <a:rPr lang="ru-RU" dirty="0" err="1"/>
              <a:t>наявна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smtClean="0"/>
              <a:t>як</a:t>
            </a:r>
          </a:p>
          <a:p>
            <a:r>
              <a:rPr lang="ru-RU" dirty="0" err="1" smtClean="0"/>
              <a:t>амінокислоти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прості</a:t>
            </a:r>
            <a:endParaRPr lang="ru-RU" dirty="0" smtClean="0"/>
          </a:p>
          <a:p>
            <a:r>
              <a:rPr lang="ru-RU" dirty="0" err="1" smtClean="0"/>
              <a:t>цукри</a:t>
            </a:r>
            <a:r>
              <a:rPr lang="ru-RU" dirty="0"/>
              <a:t>, у </a:t>
            </a:r>
            <a:r>
              <a:rPr lang="ru-RU" dirty="0" smtClean="0"/>
              <a:t>цитоплазму.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28625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7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692696"/>
            <a:ext cx="1595921" cy="12482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764704"/>
            <a:ext cx="7068528" cy="5688632"/>
          </a:xfrm>
        </p:spPr>
        <p:txBody>
          <a:bodyPr>
            <a:normAutofit lnSpcReduction="10000"/>
          </a:bodyPr>
          <a:lstStyle/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як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компартмент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набором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біохімічних</a:t>
            </a:r>
            <a:r>
              <a:rPr lang="ru-RU" dirty="0"/>
              <a:t> характеристик </a:t>
            </a:r>
            <a:r>
              <a:rPr lang="ru-RU" dirty="0" err="1"/>
              <a:t>завдяки</a:t>
            </a:r>
            <a:r>
              <a:rPr lang="ru-RU" dirty="0"/>
              <a:t> методу </a:t>
            </a:r>
            <a:r>
              <a:rPr lang="ru-RU" i="1" dirty="0" err="1"/>
              <a:t>фракціонування</a:t>
            </a:r>
            <a:r>
              <a:rPr lang="ru-RU" i="1" dirty="0"/>
              <a:t> </a:t>
            </a:r>
            <a:r>
              <a:rPr lang="ru-RU" i="1" dirty="0" err="1"/>
              <a:t>клітинних</a:t>
            </a:r>
            <a:r>
              <a:rPr lang="ru-RU" i="1" dirty="0"/>
              <a:t> </a:t>
            </a:r>
            <a:r>
              <a:rPr lang="ru-RU" i="1" dirty="0" err="1"/>
              <a:t>екстрактів</a:t>
            </a:r>
            <a:r>
              <a:rPr lang="ru-RU" dirty="0"/>
              <a:t>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вдалось </a:t>
            </a:r>
            <a:r>
              <a:rPr lang="ru-RU" dirty="0" err="1"/>
              <a:t>побачити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i="1" dirty="0" err="1"/>
              <a:t>електронного</a:t>
            </a:r>
            <a:r>
              <a:rPr lang="ru-RU" i="1" dirty="0"/>
              <a:t> </a:t>
            </a:r>
            <a:r>
              <a:rPr lang="ru-RU" i="1" dirty="0" err="1"/>
              <a:t>мікросокопа</a:t>
            </a:r>
            <a:r>
              <a:rPr lang="ru-RU" dirty="0"/>
              <a:t>.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за формою та </a:t>
            </a:r>
            <a:r>
              <a:rPr lang="ru-RU" dirty="0" err="1"/>
              <a:t>функціями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органел</a:t>
            </a:r>
            <a:r>
              <a:rPr lang="ru-RU" dirty="0"/>
              <a:t>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i="1" dirty="0" err="1"/>
              <a:t>специфічні</a:t>
            </a:r>
            <a:r>
              <a:rPr lang="ru-RU" i="1" dirty="0"/>
              <a:t> </a:t>
            </a:r>
            <a:r>
              <a:rPr lang="ru-RU" i="1" dirty="0" err="1"/>
              <a:t>антитіла</a:t>
            </a:r>
            <a:r>
              <a:rPr lang="ru-RU" i="1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i="1" dirty="0" err="1"/>
              <a:t>гістохімічні</a:t>
            </a:r>
            <a:r>
              <a:rPr lang="ru-RU" i="1" dirty="0"/>
              <a:t> </a:t>
            </a:r>
            <a:r>
              <a:rPr lang="ru-RU" i="1" dirty="0" err="1"/>
              <a:t>методи</a:t>
            </a:r>
            <a:r>
              <a:rPr lang="ru-RU" dirty="0"/>
              <a:t>.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</a:t>
            </a:r>
            <a:r>
              <a:rPr lang="ru-RU" dirty="0" err="1"/>
              <a:t>лізосоми</a:t>
            </a:r>
            <a:r>
              <a:rPr lang="ru-RU" dirty="0"/>
              <a:t> вдалось </a:t>
            </a:r>
            <a:r>
              <a:rPr lang="ru-RU" dirty="0" err="1"/>
              <a:t>виявити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еукаріотичних</a:t>
            </a:r>
            <a:r>
              <a:rPr lang="ru-RU" dirty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</a:t>
            </a:r>
          </a:p>
          <a:p>
            <a:pPr marL="342900" indent="-342900">
              <a:buSzPct val="100000"/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smtClean="0"/>
              <a:t>У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лізосом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30 до 90 %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лізосомами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споріднює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гідролітичних</a:t>
            </a:r>
            <a:r>
              <a:rPr lang="ru-RU" dirty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,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en-US" dirty="0"/>
              <a:t>pH </a:t>
            </a:r>
            <a:r>
              <a:rPr lang="ru-RU" dirty="0" err="1"/>
              <a:t>вмісту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органели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роль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, і часто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клітині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2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2880438" cy="792088"/>
          </a:xfrm>
        </p:spPr>
        <p:txBody>
          <a:bodyPr>
            <a:normAutofit/>
          </a:bodyPr>
          <a:lstStyle/>
          <a:p>
            <a:r>
              <a:rPr lang="uk-UA" dirty="0" smtClean="0"/>
              <a:t>Утворення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Autofit/>
          </a:bodyPr>
          <a:lstStyle/>
          <a:p>
            <a:r>
              <a:rPr lang="ru-RU" sz="1350" dirty="0" err="1"/>
              <a:t>Травні</a:t>
            </a:r>
            <a:r>
              <a:rPr lang="ru-RU" sz="1350" dirty="0"/>
              <a:t> </a:t>
            </a:r>
            <a:r>
              <a:rPr lang="ru-RU" sz="1350" dirty="0" err="1"/>
              <a:t>ферменти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містяться</a:t>
            </a:r>
            <a:r>
              <a:rPr lang="ru-RU" sz="1350" dirty="0"/>
              <a:t> </a:t>
            </a:r>
            <a:r>
              <a:rPr lang="ru-RU" sz="1350" dirty="0" err="1"/>
              <a:t>всередині</a:t>
            </a:r>
            <a:r>
              <a:rPr lang="ru-RU" sz="1350" dirty="0"/>
              <a:t> </a:t>
            </a:r>
            <a:r>
              <a:rPr lang="ru-RU" sz="1350" dirty="0" err="1"/>
              <a:t>лізосом</a:t>
            </a:r>
            <a:r>
              <a:rPr lang="ru-RU" sz="1350" dirty="0"/>
              <a:t>, у </a:t>
            </a:r>
            <a:r>
              <a:rPr lang="ru-RU" sz="1350" dirty="0" err="1"/>
              <a:t>своїй</a:t>
            </a:r>
            <a:r>
              <a:rPr lang="ru-RU" sz="1350" dirty="0"/>
              <a:t> </a:t>
            </a:r>
            <a:r>
              <a:rPr lang="ru-RU" sz="1350" dirty="0" err="1"/>
              <a:t>більшості</a:t>
            </a:r>
            <a:r>
              <a:rPr lang="ru-RU" sz="1350" dirty="0"/>
              <a:t> </a:t>
            </a:r>
            <a:r>
              <a:rPr lang="ru-RU" sz="1350" dirty="0" err="1"/>
              <a:t>синтезуються</a:t>
            </a:r>
            <a:r>
              <a:rPr lang="ru-RU" sz="1350" dirty="0"/>
              <a:t> на рибосомах </a:t>
            </a:r>
            <a:r>
              <a:rPr lang="ru-RU" sz="1350" dirty="0" err="1"/>
              <a:t>шорсткого</a:t>
            </a:r>
            <a:r>
              <a:rPr lang="ru-RU" sz="1350" dirty="0"/>
              <a:t> </a:t>
            </a:r>
            <a:r>
              <a:rPr lang="ru-RU" sz="1350" dirty="0" err="1"/>
              <a:t>ендоплазматичного</a:t>
            </a:r>
            <a:r>
              <a:rPr lang="ru-RU" sz="1350" dirty="0"/>
              <a:t> </a:t>
            </a:r>
            <a:r>
              <a:rPr lang="ru-RU" sz="1350" dirty="0" err="1"/>
              <a:t>ретикулуму</a:t>
            </a:r>
            <a:r>
              <a:rPr lang="ru-RU" sz="1350" dirty="0"/>
              <a:t>, </a:t>
            </a:r>
            <a:r>
              <a:rPr lang="ru-RU" sz="1350" dirty="0" err="1"/>
              <a:t>звідти</a:t>
            </a:r>
            <a:r>
              <a:rPr lang="ru-RU" sz="1350" dirty="0"/>
              <a:t> </a:t>
            </a:r>
            <a:r>
              <a:rPr lang="ru-RU" sz="1350" dirty="0" err="1"/>
              <a:t>транспортуються</a:t>
            </a:r>
            <a:r>
              <a:rPr lang="ru-RU" sz="1350" dirty="0"/>
              <a:t> у везикулах до </a:t>
            </a:r>
            <a:r>
              <a:rPr lang="ru-RU" sz="1350" dirty="0" err="1"/>
              <a:t>апарату</a:t>
            </a:r>
            <a:r>
              <a:rPr lang="ru-RU" sz="1350" dirty="0"/>
              <a:t> </a:t>
            </a:r>
            <a:r>
              <a:rPr lang="ru-RU" sz="1350" dirty="0" err="1"/>
              <a:t>Гольджі</a:t>
            </a:r>
            <a:r>
              <a:rPr lang="ru-RU" sz="1350" dirty="0"/>
              <a:t>, де </a:t>
            </a:r>
            <a:r>
              <a:rPr lang="ru-RU" sz="1350" dirty="0" err="1"/>
              <a:t>відсортовуються</a:t>
            </a:r>
            <a:r>
              <a:rPr lang="ru-RU" sz="1350" dirty="0"/>
              <a:t> в </a:t>
            </a:r>
            <a:r>
              <a:rPr lang="ru-RU" sz="1350" dirty="0" err="1"/>
              <a:t>окремі</a:t>
            </a:r>
            <a:r>
              <a:rPr lang="ru-RU" sz="1350" dirty="0"/>
              <a:t> </a:t>
            </a:r>
            <a:r>
              <a:rPr lang="ru-RU" sz="1350" dirty="0" err="1"/>
              <a:t>мембранні</a:t>
            </a:r>
            <a:r>
              <a:rPr lang="ru-RU" sz="1350" dirty="0"/>
              <a:t> </a:t>
            </a:r>
            <a:r>
              <a:rPr lang="ru-RU" sz="1350" dirty="0" err="1"/>
              <a:t>пухирці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відшнуровоються</a:t>
            </a:r>
            <a:r>
              <a:rPr lang="ru-RU" sz="1350" dirty="0"/>
              <a:t> </a:t>
            </a:r>
            <a:r>
              <a:rPr lang="ru-RU" sz="1350" dirty="0" err="1"/>
              <a:t>від</a:t>
            </a:r>
            <a:r>
              <a:rPr lang="ru-RU" sz="1350" dirty="0"/>
              <a:t> </a:t>
            </a:r>
            <a:r>
              <a:rPr lang="ru-RU" sz="1350" dirty="0" err="1"/>
              <a:t>його</a:t>
            </a:r>
            <a:r>
              <a:rPr lang="ru-RU" sz="1350" dirty="0"/>
              <a:t> </a:t>
            </a:r>
            <a:r>
              <a:rPr lang="ru-RU" sz="1350" dirty="0" smtClean="0"/>
              <a:t>транс-</a:t>
            </a:r>
            <a:r>
              <a:rPr lang="ru-RU" sz="1350" dirty="0" err="1" smtClean="0"/>
              <a:t>сторони</a:t>
            </a:r>
            <a:r>
              <a:rPr lang="ru-RU" sz="1350" dirty="0" smtClean="0"/>
              <a:t>. </a:t>
            </a:r>
            <a:r>
              <a:rPr lang="ru-RU" sz="1350" dirty="0" err="1"/>
              <a:t>Натомість</a:t>
            </a:r>
            <a:r>
              <a:rPr lang="ru-RU" sz="1350" dirty="0"/>
              <a:t> </a:t>
            </a:r>
            <a:r>
              <a:rPr lang="ru-RU" sz="1350" dirty="0" err="1"/>
              <a:t>субстрати</a:t>
            </a:r>
            <a:r>
              <a:rPr lang="ru-RU" sz="1350" dirty="0"/>
              <a:t> для </a:t>
            </a:r>
            <a:r>
              <a:rPr lang="ru-RU" sz="1350" dirty="0" err="1"/>
              <a:t>перетравлення</a:t>
            </a:r>
            <a:r>
              <a:rPr lang="ru-RU" sz="1350" dirty="0"/>
              <a:t> </a:t>
            </a:r>
            <a:r>
              <a:rPr lang="ru-RU" sz="1350" dirty="0" err="1"/>
              <a:t>доставляються</a:t>
            </a:r>
            <a:r>
              <a:rPr lang="ru-RU" sz="1350" dirty="0"/>
              <a:t> у </a:t>
            </a:r>
            <a:r>
              <a:rPr lang="ru-RU" sz="1350" dirty="0" err="1"/>
              <a:t>лізосоми</a:t>
            </a:r>
            <a:r>
              <a:rPr lang="ru-RU" sz="1350" dirty="0"/>
              <a:t> як </a:t>
            </a:r>
            <a:r>
              <a:rPr lang="ru-RU" sz="1350" dirty="0" err="1"/>
              <a:t>мінімум</a:t>
            </a:r>
            <a:r>
              <a:rPr lang="ru-RU" sz="1350" dirty="0"/>
              <a:t> </a:t>
            </a:r>
            <a:r>
              <a:rPr lang="ru-RU" sz="1350" dirty="0" err="1"/>
              <a:t>трьома</a:t>
            </a:r>
            <a:r>
              <a:rPr lang="ru-RU" sz="1350" dirty="0"/>
              <a:t> </a:t>
            </a:r>
            <a:r>
              <a:rPr lang="ru-RU" sz="1350" dirty="0" err="1"/>
              <a:t>різними</a:t>
            </a:r>
            <a:r>
              <a:rPr lang="ru-RU" sz="1350" dirty="0"/>
              <a:t> шляхами: </a:t>
            </a:r>
            <a:r>
              <a:rPr lang="ru-RU" sz="1350" dirty="0" err="1"/>
              <a:t>від</a:t>
            </a:r>
            <a:r>
              <a:rPr lang="ru-RU" sz="1350" dirty="0"/>
              <a:t> </a:t>
            </a:r>
            <a:r>
              <a:rPr lang="ru-RU" sz="1350" dirty="0" err="1"/>
              <a:t>ендосом</a:t>
            </a:r>
            <a:r>
              <a:rPr lang="ru-RU" sz="1350" dirty="0"/>
              <a:t>, </a:t>
            </a:r>
            <a:r>
              <a:rPr lang="ru-RU" sz="1350" dirty="0" err="1"/>
              <a:t>автофагосм</a:t>
            </a:r>
            <a:r>
              <a:rPr lang="ru-RU" sz="1350" dirty="0"/>
              <a:t> та </a:t>
            </a:r>
            <a:r>
              <a:rPr lang="ru-RU" sz="1350" dirty="0" err="1" smtClean="0"/>
              <a:t>фагосом</a:t>
            </a:r>
            <a:r>
              <a:rPr lang="ru-RU" sz="1350" dirty="0" smtClean="0"/>
              <a:t>.</a:t>
            </a:r>
            <a:endParaRPr lang="ru-RU" sz="1350" dirty="0"/>
          </a:p>
          <a:p>
            <a:r>
              <a:rPr lang="ru-RU" sz="1350" dirty="0" err="1" smtClean="0"/>
              <a:t>Найкраще</a:t>
            </a:r>
            <a:r>
              <a:rPr lang="ru-RU" sz="1350" dirty="0" smtClean="0"/>
              <a:t> </a:t>
            </a:r>
            <a:r>
              <a:rPr lang="ru-RU" sz="1350" dirty="0" err="1"/>
              <a:t>вивчений</a:t>
            </a:r>
            <a:r>
              <a:rPr lang="ru-RU" sz="1350" dirty="0"/>
              <a:t> шлях </a:t>
            </a:r>
            <a:r>
              <a:rPr lang="ru-RU" sz="1350" dirty="0" err="1"/>
              <a:t>деградації</a:t>
            </a:r>
            <a:r>
              <a:rPr lang="ru-RU" sz="1350" dirty="0"/>
              <a:t> </a:t>
            </a:r>
            <a:r>
              <a:rPr lang="ru-RU" sz="1350" dirty="0" err="1"/>
              <a:t>субстратів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захоплюються</a:t>
            </a:r>
            <a:r>
              <a:rPr lang="ru-RU" sz="1350" dirty="0"/>
              <a:t> </a:t>
            </a:r>
            <a:r>
              <a:rPr lang="ru-RU" sz="1350" dirty="0" err="1"/>
              <a:t>клітиною</a:t>
            </a:r>
            <a:r>
              <a:rPr lang="ru-RU" sz="1350" dirty="0"/>
              <a:t> у </a:t>
            </a:r>
            <a:r>
              <a:rPr lang="ru-RU" sz="1350" dirty="0" err="1"/>
              <a:t>процесі</a:t>
            </a:r>
            <a:r>
              <a:rPr lang="ru-RU" sz="1350" dirty="0"/>
              <a:t> </a:t>
            </a:r>
            <a:r>
              <a:rPr lang="ru-RU" sz="1350" dirty="0" err="1"/>
              <a:t>ендоцитозу</a:t>
            </a:r>
            <a:r>
              <a:rPr lang="ru-RU" sz="1350" dirty="0"/>
              <a:t>. </a:t>
            </a:r>
            <a:r>
              <a:rPr lang="ru-RU" sz="1350" dirty="0" err="1"/>
              <a:t>Ці</a:t>
            </a:r>
            <a:r>
              <a:rPr lang="ru-RU" sz="1350" dirty="0"/>
              <a:t> </a:t>
            </a:r>
            <a:r>
              <a:rPr lang="ru-RU" sz="1350" dirty="0" err="1"/>
              <a:t>речовини</a:t>
            </a:r>
            <a:r>
              <a:rPr lang="ru-RU" sz="1350" dirty="0"/>
              <a:t> у маленьких везикулах </a:t>
            </a:r>
            <a:r>
              <a:rPr lang="ru-RU" sz="1350" dirty="0" err="1"/>
              <a:t>надходять</a:t>
            </a:r>
            <a:r>
              <a:rPr lang="ru-RU" sz="1350" dirty="0"/>
              <a:t> до </a:t>
            </a:r>
            <a:r>
              <a:rPr lang="ru-RU" sz="1350" dirty="0" err="1"/>
              <a:t>ранніх</a:t>
            </a:r>
            <a:r>
              <a:rPr lang="ru-RU" sz="1350" dirty="0"/>
              <a:t> </a:t>
            </a:r>
            <a:r>
              <a:rPr lang="ru-RU" sz="1350" dirty="0" err="1"/>
              <a:t>ендосом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містять</a:t>
            </a:r>
            <a:r>
              <a:rPr lang="ru-RU" sz="1350" dirty="0"/>
              <a:t> </a:t>
            </a:r>
            <a:r>
              <a:rPr lang="ru-RU" sz="1350" dirty="0" err="1"/>
              <a:t>невелику</a:t>
            </a:r>
            <a:r>
              <a:rPr lang="ru-RU" sz="1350" dirty="0"/>
              <a:t> </a:t>
            </a:r>
            <a:r>
              <a:rPr lang="ru-RU" sz="1350" dirty="0" err="1"/>
              <a:t>кількість</a:t>
            </a:r>
            <a:r>
              <a:rPr lang="ru-RU" sz="1350" dirty="0"/>
              <a:t> </a:t>
            </a:r>
            <a:r>
              <a:rPr lang="ru-RU" sz="1350" dirty="0" err="1"/>
              <a:t>гідролітичних</a:t>
            </a:r>
            <a:r>
              <a:rPr lang="ru-RU" sz="1350" dirty="0"/>
              <a:t> </a:t>
            </a:r>
            <a:r>
              <a:rPr lang="ru-RU" sz="1350" dirty="0" err="1"/>
              <a:t>ферментів</a:t>
            </a:r>
            <a:r>
              <a:rPr lang="ru-RU" sz="1350" dirty="0"/>
              <a:t>, </a:t>
            </a:r>
            <a:r>
              <a:rPr lang="ru-RU" sz="1350" dirty="0" err="1"/>
              <a:t>які</a:t>
            </a:r>
            <a:r>
              <a:rPr lang="ru-RU" sz="1350" dirty="0"/>
              <a:t> </a:t>
            </a:r>
            <a:r>
              <a:rPr lang="ru-RU" sz="1350" dirty="0" err="1"/>
              <a:t>походять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апарату</a:t>
            </a:r>
            <a:r>
              <a:rPr lang="ru-RU" sz="1350" dirty="0"/>
              <a:t> </a:t>
            </a:r>
            <a:r>
              <a:rPr lang="ru-RU" sz="1350" dirty="0" err="1"/>
              <a:t>Гольджі</a:t>
            </a:r>
            <a:r>
              <a:rPr lang="ru-RU" sz="1350" dirty="0"/>
              <a:t>. </a:t>
            </a:r>
            <a:r>
              <a:rPr lang="ru-RU" sz="1350" dirty="0" err="1"/>
              <a:t>Ранні</a:t>
            </a:r>
            <a:r>
              <a:rPr lang="ru-RU" sz="1350" dirty="0"/>
              <a:t> </a:t>
            </a:r>
            <a:r>
              <a:rPr lang="ru-RU" sz="1350" dirty="0" err="1"/>
              <a:t>ендосоми</a:t>
            </a:r>
            <a:r>
              <a:rPr lang="ru-RU" sz="1350" dirty="0"/>
              <a:t> </a:t>
            </a:r>
            <a:r>
              <a:rPr lang="ru-RU" sz="1350" dirty="0" err="1"/>
              <a:t>перетворюються</a:t>
            </a:r>
            <a:r>
              <a:rPr lang="ru-RU" sz="1350" dirty="0"/>
              <a:t> у </a:t>
            </a:r>
            <a:r>
              <a:rPr lang="ru-RU" sz="1350" dirty="0" err="1"/>
              <a:t>пізні</a:t>
            </a:r>
            <a:r>
              <a:rPr lang="ru-RU" sz="1350" dirty="0"/>
              <a:t> </a:t>
            </a:r>
            <a:r>
              <a:rPr lang="ru-RU" sz="1350" dirty="0" err="1"/>
              <a:t>ендосоми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зниженим</a:t>
            </a:r>
            <a:r>
              <a:rPr lang="ru-RU" sz="1350" dirty="0"/>
              <a:t> </a:t>
            </a:r>
            <a:r>
              <a:rPr lang="en-US" sz="1350" dirty="0"/>
              <a:t>pH (</a:t>
            </a:r>
            <a:r>
              <a:rPr lang="ru-RU" sz="1350" dirty="0" err="1"/>
              <a:t>близько</a:t>
            </a:r>
            <a:r>
              <a:rPr lang="ru-RU" sz="1350" dirty="0"/>
              <a:t> 6) і </a:t>
            </a:r>
            <a:r>
              <a:rPr lang="ru-RU" sz="1350" dirty="0" err="1"/>
              <a:t>більшою</a:t>
            </a:r>
            <a:r>
              <a:rPr lang="ru-RU" sz="1350" dirty="0"/>
              <a:t> </a:t>
            </a:r>
            <a:r>
              <a:rPr lang="ru-RU" sz="1350" dirty="0" err="1"/>
              <a:t>кількістю</a:t>
            </a:r>
            <a:r>
              <a:rPr lang="ru-RU" sz="1350" dirty="0"/>
              <a:t> </a:t>
            </a:r>
            <a:r>
              <a:rPr lang="ru-RU" sz="1350" dirty="0" err="1"/>
              <a:t>гідролаз</a:t>
            </a:r>
            <a:r>
              <a:rPr lang="ru-RU" sz="1350" dirty="0"/>
              <a:t>, тут </a:t>
            </a:r>
            <a:r>
              <a:rPr lang="ru-RU" sz="1350" dirty="0" err="1"/>
              <a:t>розпочинається</a:t>
            </a:r>
            <a:r>
              <a:rPr lang="ru-RU" sz="1350" dirty="0"/>
              <a:t> </a:t>
            </a:r>
            <a:r>
              <a:rPr lang="ru-RU" sz="1350" dirty="0" err="1"/>
              <a:t>травлення</a:t>
            </a:r>
            <a:r>
              <a:rPr lang="ru-RU" sz="1350" dirty="0"/>
              <a:t>. </a:t>
            </a:r>
            <a:r>
              <a:rPr lang="ru-RU" sz="1350" dirty="0" err="1"/>
              <a:t>Пізні</a:t>
            </a:r>
            <a:r>
              <a:rPr lang="ru-RU" sz="1350" dirty="0"/>
              <a:t> </a:t>
            </a:r>
            <a:r>
              <a:rPr lang="ru-RU" sz="1350" dirty="0" err="1"/>
              <a:t>ендосоми</a:t>
            </a:r>
            <a:r>
              <a:rPr lang="ru-RU" sz="1350" dirty="0"/>
              <a:t> </a:t>
            </a:r>
            <a:r>
              <a:rPr lang="ru-RU" sz="1350" dirty="0" err="1"/>
              <a:t>зливаються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лізосомами</a:t>
            </a:r>
            <a:r>
              <a:rPr lang="ru-RU" sz="1350" dirty="0"/>
              <a:t> з </a:t>
            </a:r>
            <a:r>
              <a:rPr lang="ru-RU" sz="1350" dirty="0" err="1"/>
              <a:t>утворенням</a:t>
            </a:r>
            <a:r>
              <a:rPr lang="ru-RU" sz="1350" dirty="0"/>
              <a:t> </a:t>
            </a:r>
            <a:r>
              <a:rPr lang="ru-RU" sz="1350" dirty="0" err="1"/>
              <a:t>ендолізосом</a:t>
            </a:r>
            <a:r>
              <a:rPr lang="ru-RU" sz="1350" dirty="0"/>
              <a:t>, </a:t>
            </a:r>
            <a:r>
              <a:rPr lang="ru-RU" sz="1350" dirty="0" err="1"/>
              <a:t>які</a:t>
            </a:r>
            <a:r>
              <a:rPr lang="ru-RU" sz="1350" dirty="0"/>
              <a:t> </a:t>
            </a:r>
            <a:r>
              <a:rPr lang="ru-RU" sz="1350" dirty="0" err="1"/>
              <a:t>після</a:t>
            </a:r>
            <a:r>
              <a:rPr lang="ru-RU" sz="1350" dirty="0"/>
              <a:t> </a:t>
            </a:r>
            <a:r>
              <a:rPr lang="ru-RU" sz="1350" dirty="0" err="1"/>
              <a:t>завершення</a:t>
            </a:r>
            <a:r>
              <a:rPr lang="ru-RU" sz="1350" dirty="0"/>
              <a:t> </a:t>
            </a:r>
            <a:r>
              <a:rPr lang="ru-RU" sz="1350" dirty="0" err="1"/>
              <a:t>травлення</a:t>
            </a:r>
            <a:r>
              <a:rPr lang="ru-RU" sz="1350" dirty="0"/>
              <a:t> </a:t>
            </a:r>
            <a:r>
              <a:rPr lang="ru-RU" sz="1350" dirty="0" err="1"/>
              <a:t>знову</a:t>
            </a:r>
            <a:r>
              <a:rPr lang="ru-RU" sz="1350" dirty="0"/>
              <a:t> </a:t>
            </a:r>
            <a:r>
              <a:rPr lang="ru-RU" sz="1350" dirty="0" err="1"/>
              <a:t>перетворюються</a:t>
            </a:r>
            <a:r>
              <a:rPr lang="ru-RU" sz="1350" dirty="0"/>
              <a:t> у </a:t>
            </a:r>
            <a:r>
              <a:rPr lang="ru-RU" sz="1350" dirty="0" err="1"/>
              <a:t>лізосоми</a:t>
            </a:r>
            <a:r>
              <a:rPr lang="ru-RU" sz="1350" dirty="0"/>
              <a:t>. При </a:t>
            </a:r>
            <a:r>
              <a:rPr lang="ru-RU" sz="1350" dirty="0" err="1"/>
              <a:t>цьому</a:t>
            </a:r>
            <a:r>
              <a:rPr lang="ru-RU" sz="1350" dirty="0"/>
              <a:t> </a:t>
            </a:r>
            <a:r>
              <a:rPr lang="ru-RU" sz="1350" dirty="0" err="1"/>
              <a:t>білки</a:t>
            </a:r>
            <a:r>
              <a:rPr lang="ru-RU" sz="1350" dirty="0"/>
              <a:t>, </a:t>
            </a:r>
            <a:r>
              <a:rPr lang="ru-RU" sz="1350" dirty="0" err="1"/>
              <a:t>характерні</a:t>
            </a:r>
            <a:r>
              <a:rPr lang="ru-RU" sz="1350" dirty="0"/>
              <a:t> для </a:t>
            </a:r>
            <a:r>
              <a:rPr lang="ru-RU" sz="1350" dirty="0" err="1"/>
              <a:t>ендосом</a:t>
            </a:r>
            <a:r>
              <a:rPr lang="ru-RU" sz="1350" dirty="0"/>
              <a:t>, селективно </a:t>
            </a:r>
            <a:r>
              <a:rPr lang="ru-RU" sz="1350" dirty="0" err="1"/>
              <a:t>збираються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мембран і </a:t>
            </a:r>
            <a:r>
              <a:rPr lang="ru-RU" sz="1350" dirty="0" err="1"/>
              <a:t>транспортуються</a:t>
            </a:r>
            <a:r>
              <a:rPr lang="ru-RU" sz="1350" dirty="0"/>
              <a:t> </a:t>
            </a:r>
            <a:r>
              <a:rPr lang="ru-RU" sz="1350" dirty="0" err="1"/>
              <a:t>спеціальними</a:t>
            </a:r>
            <a:r>
              <a:rPr lang="ru-RU" sz="1350" dirty="0"/>
              <a:t> везикулами до </a:t>
            </a:r>
            <a:r>
              <a:rPr lang="ru-RU" sz="1350" dirty="0" err="1"/>
              <a:t>ендосом</a:t>
            </a:r>
            <a:r>
              <a:rPr lang="ru-RU" sz="1350" dirty="0"/>
              <a:t> </a:t>
            </a:r>
            <a:r>
              <a:rPr lang="ru-RU" sz="1350" dirty="0" err="1"/>
              <a:t>або</a:t>
            </a:r>
            <a:r>
              <a:rPr lang="ru-RU" sz="1350" dirty="0"/>
              <a:t> </a:t>
            </a:r>
            <a:r>
              <a:rPr lang="ru-RU" sz="1350" dirty="0" err="1"/>
              <a:t>мережі</a:t>
            </a:r>
            <a:r>
              <a:rPr lang="ru-RU" sz="1350" dirty="0"/>
              <a:t> </a:t>
            </a:r>
            <a:r>
              <a:rPr lang="ru-RU" sz="1350" dirty="0" smtClean="0"/>
              <a:t>транс-</a:t>
            </a:r>
            <a:r>
              <a:rPr lang="ru-RU" sz="1350" dirty="0" err="1" smtClean="0"/>
              <a:t>Гольджі</a:t>
            </a:r>
            <a:r>
              <a:rPr lang="ru-RU" sz="1350" dirty="0" smtClean="0"/>
              <a:t>.</a:t>
            </a:r>
            <a:endParaRPr lang="ru-RU" sz="1350" dirty="0"/>
          </a:p>
          <a:p>
            <a:r>
              <a:rPr lang="ru-RU" sz="1350" dirty="0" smtClean="0"/>
              <a:t>У </a:t>
            </a:r>
            <a:r>
              <a:rPr lang="ru-RU" sz="1350" dirty="0" err="1"/>
              <a:t>випадку</a:t>
            </a:r>
            <a:r>
              <a:rPr lang="ru-RU" sz="1350" dirty="0"/>
              <a:t> </a:t>
            </a:r>
            <a:r>
              <a:rPr lang="ru-RU" sz="1350" dirty="0" err="1"/>
              <a:t>автофагії</a:t>
            </a:r>
            <a:r>
              <a:rPr lang="ru-RU" sz="1350" dirty="0"/>
              <a:t>, до </a:t>
            </a:r>
            <a:r>
              <a:rPr lang="ru-RU" sz="1350" dirty="0" err="1"/>
              <a:t>функцій</a:t>
            </a:r>
            <a:r>
              <a:rPr lang="ru-RU" sz="1350" dirty="0"/>
              <a:t> </a:t>
            </a:r>
            <a:r>
              <a:rPr lang="ru-RU" sz="1350" dirty="0" err="1"/>
              <a:t>якої</a:t>
            </a:r>
            <a:r>
              <a:rPr lang="ru-RU" sz="1350" dirty="0"/>
              <a:t> </a:t>
            </a:r>
            <a:r>
              <a:rPr lang="ru-RU" sz="1350" dirty="0" err="1"/>
              <a:t>належить</a:t>
            </a:r>
            <a:r>
              <a:rPr lang="ru-RU" sz="1350" dirty="0"/>
              <a:t> </a:t>
            </a:r>
            <a:r>
              <a:rPr lang="ru-RU" sz="1350" dirty="0" err="1"/>
              <a:t>знешкодження</a:t>
            </a:r>
            <a:r>
              <a:rPr lang="ru-RU" sz="1350" dirty="0"/>
              <a:t> </a:t>
            </a:r>
            <a:r>
              <a:rPr lang="ru-RU" sz="1350" dirty="0" err="1"/>
              <a:t>старих</a:t>
            </a:r>
            <a:r>
              <a:rPr lang="ru-RU" sz="1350" dirty="0"/>
              <a:t> та </a:t>
            </a:r>
            <a:r>
              <a:rPr lang="ru-RU" sz="1350" dirty="0" err="1"/>
              <a:t>несправних</a:t>
            </a:r>
            <a:r>
              <a:rPr lang="ru-RU" sz="1350" dirty="0"/>
              <a:t> </a:t>
            </a:r>
            <a:r>
              <a:rPr lang="ru-RU" sz="1350" dirty="0" err="1"/>
              <a:t>органел</a:t>
            </a:r>
            <a:r>
              <a:rPr lang="ru-RU" sz="1350" dirty="0"/>
              <a:t> і </a:t>
            </a:r>
            <a:r>
              <a:rPr lang="ru-RU" sz="1350" dirty="0" err="1"/>
              <a:t>забезпечення</a:t>
            </a:r>
            <a:r>
              <a:rPr lang="ru-RU" sz="1350" dirty="0"/>
              <a:t> </a:t>
            </a:r>
            <a:r>
              <a:rPr lang="ru-RU" sz="1350" dirty="0" err="1"/>
              <a:t>клітини</a:t>
            </a:r>
            <a:r>
              <a:rPr lang="ru-RU" sz="1350" dirty="0"/>
              <a:t> </a:t>
            </a:r>
            <a:r>
              <a:rPr lang="ru-RU" sz="1350" dirty="0" err="1"/>
              <a:t>поживними</a:t>
            </a:r>
            <a:r>
              <a:rPr lang="ru-RU" sz="1350" dirty="0"/>
              <a:t> </a:t>
            </a:r>
            <a:r>
              <a:rPr lang="ru-RU" sz="1350" dirty="0" err="1"/>
              <a:t>речовинами</a:t>
            </a:r>
            <a:r>
              <a:rPr lang="ru-RU" sz="1350" dirty="0"/>
              <a:t> за умов </a:t>
            </a:r>
            <a:r>
              <a:rPr lang="ru-RU" sz="1350" dirty="0" err="1"/>
              <a:t>голодування</a:t>
            </a:r>
            <a:r>
              <a:rPr lang="ru-RU" sz="1350" dirty="0"/>
              <a:t>, субстрат </a:t>
            </a:r>
            <a:r>
              <a:rPr lang="ru-RU" sz="1350" dirty="0" err="1"/>
              <a:t>призначений</a:t>
            </a:r>
            <a:r>
              <a:rPr lang="ru-RU" sz="1350" dirty="0"/>
              <a:t> для </a:t>
            </a:r>
            <a:r>
              <a:rPr lang="ru-RU" sz="1350" dirty="0" err="1"/>
              <a:t>розщеплення</a:t>
            </a:r>
            <a:r>
              <a:rPr lang="ru-RU" sz="1350" dirty="0"/>
              <a:t> </a:t>
            </a:r>
            <a:r>
              <a:rPr lang="ru-RU" sz="1350" dirty="0" err="1"/>
              <a:t>спершу</a:t>
            </a:r>
            <a:r>
              <a:rPr lang="ru-RU" sz="1350" dirty="0"/>
              <a:t> </a:t>
            </a:r>
            <a:r>
              <a:rPr lang="ru-RU" sz="1350" dirty="0" err="1"/>
              <a:t>оточується</a:t>
            </a:r>
            <a:r>
              <a:rPr lang="ru-RU" sz="1350" dirty="0"/>
              <a:t> </a:t>
            </a:r>
            <a:r>
              <a:rPr lang="ru-RU" sz="1350" dirty="0" err="1"/>
              <a:t>подвійною</a:t>
            </a:r>
            <a:r>
              <a:rPr lang="ru-RU" sz="1350" dirty="0"/>
              <a:t> мембраною з </a:t>
            </a:r>
            <a:r>
              <a:rPr lang="ru-RU" sz="1350" dirty="0" err="1"/>
              <a:t>утворенням</a:t>
            </a:r>
            <a:r>
              <a:rPr lang="ru-RU" sz="1350" dirty="0"/>
              <a:t> </a:t>
            </a:r>
            <a:r>
              <a:rPr lang="ru-RU" sz="1350" dirty="0" err="1"/>
              <a:t>автофагосоми</a:t>
            </a:r>
            <a:r>
              <a:rPr lang="ru-RU" sz="1350" dirty="0"/>
              <a:t>. </a:t>
            </a:r>
            <a:r>
              <a:rPr lang="ru-RU" sz="1350" dirty="0" err="1"/>
              <a:t>Пізніше</a:t>
            </a:r>
            <a:r>
              <a:rPr lang="ru-RU" sz="1350" dirty="0"/>
              <a:t> </a:t>
            </a:r>
            <a:r>
              <a:rPr lang="ru-RU" sz="1350" dirty="0" err="1"/>
              <a:t>ця</a:t>
            </a:r>
            <a:r>
              <a:rPr lang="ru-RU" sz="1350" dirty="0"/>
              <a:t> везикула </a:t>
            </a:r>
            <a:r>
              <a:rPr lang="ru-RU" sz="1350" dirty="0" err="1"/>
              <a:t>зливається</a:t>
            </a:r>
            <a:r>
              <a:rPr lang="ru-RU" sz="1350" dirty="0"/>
              <a:t> </a:t>
            </a:r>
            <a:r>
              <a:rPr lang="ru-RU" sz="1350" dirty="0" err="1"/>
              <a:t>із</a:t>
            </a:r>
            <a:r>
              <a:rPr lang="ru-RU" sz="1350" dirty="0"/>
              <a:t> </a:t>
            </a:r>
            <a:r>
              <a:rPr lang="ru-RU" sz="1350" dirty="0" err="1"/>
              <a:t>лізосомою</a:t>
            </a:r>
            <a:r>
              <a:rPr lang="ru-RU" sz="1350" dirty="0"/>
              <a:t>, де і </a:t>
            </a:r>
            <a:r>
              <a:rPr lang="ru-RU" sz="1350" dirty="0" err="1"/>
              <a:t>відбувається</a:t>
            </a:r>
            <a:r>
              <a:rPr lang="ru-RU" sz="1350" dirty="0"/>
              <a:t> </a:t>
            </a:r>
            <a:r>
              <a:rPr lang="ru-RU" sz="1350" dirty="0" err="1" smtClean="0"/>
              <a:t>перетравлення</a:t>
            </a:r>
            <a:r>
              <a:rPr lang="ru-RU" sz="1350" dirty="0" smtClean="0"/>
              <a:t>.</a:t>
            </a:r>
            <a:endParaRPr lang="ru-RU" sz="1350" dirty="0"/>
          </a:p>
          <a:p>
            <a:r>
              <a:rPr lang="ru-RU" sz="1350" dirty="0" err="1" smtClean="0"/>
              <a:t>Третій</a:t>
            </a:r>
            <a:r>
              <a:rPr lang="ru-RU" sz="1350" dirty="0" smtClean="0"/>
              <a:t> </a:t>
            </a:r>
            <a:r>
              <a:rPr lang="ru-RU" sz="1350" dirty="0"/>
              <a:t>шлях </a:t>
            </a:r>
            <a:r>
              <a:rPr lang="ru-RU" sz="1350" dirty="0" err="1"/>
              <a:t>характерний</a:t>
            </a:r>
            <a:r>
              <a:rPr lang="ru-RU" sz="1350" dirty="0"/>
              <a:t> для </a:t>
            </a:r>
            <a:r>
              <a:rPr lang="ru-RU" sz="1350" dirty="0" err="1"/>
              <a:t>клітин</a:t>
            </a:r>
            <a:r>
              <a:rPr lang="ru-RU" sz="1350" dirty="0"/>
              <a:t> </a:t>
            </a:r>
            <a:r>
              <a:rPr lang="ru-RU" sz="1350" dirty="0" err="1"/>
              <a:t>спеціалізованих</a:t>
            </a:r>
            <a:r>
              <a:rPr lang="ru-RU" sz="1350" dirty="0"/>
              <a:t> на </a:t>
            </a:r>
            <a:r>
              <a:rPr lang="ru-RU" sz="1350" dirty="0" err="1"/>
              <a:t>фагоцитозі</a:t>
            </a:r>
            <a:r>
              <a:rPr lang="ru-RU" sz="1350" dirty="0"/>
              <a:t> великих </a:t>
            </a:r>
            <a:r>
              <a:rPr lang="ru-RU" sz="1350" dirty="0" err="1"/>
              <a:t>частинок</a:t>
            </a:r>
            <a:r>
              <a:rPr lang="ru-RU" sz="1350" dirty="0"/>
              <a:t> та </a:t>
            </a:r>
            <a:r>
              <a:rPr lang="ru-RU" sz="1350" dirty="0" err="1"/>
              <a:t>мікроорганізмів</a:t>
            </a:r>
            <a:r>
              <a:rPr lang="ru-RU" sz="1350" dirty="0"/>
              <a:t>. </a:t>
            </a:r>
            <a:r>
              <a:rPr lang="ru-RU" sz="1350" dirty="0" err="1"/>
              <a:t>Фагосоми</a:t>
            </a:r>
            <a:r>
              <a:rPr lang="ru-RU" sz="1350" dirty="0"/>
              <a:t>, </a:t>
            </a:r>
            <a:r>
              <a:rPr lang="ru-RU" sz="1350" dirty="0" err="1"/>
              <a:t>що</a:t>
            </a:r>
            <a:r>
              <a:rPr lang="ru-RU" sz="1350" dirty="0"/>
              <a:t> </a:t>
            </a:r>
            <a:r>
              <a:rPr lang="ru-RU" sz="1350" dirty="0" err="1"/>
              <a:t>утворюються</a:t>
            </a:r>
            <a:r>
              <a:rPr lang="ru-RU" sz="1350" dirty="0"/>
              <a:t> при </a:t>
            </a:r>
            <a:r>
              <a:rPr lang="ru-RU" sz="1350" dirty="0" err="1"/>
              <a:t>цьому</a:t>
            </a:r>
            <a:r>
              <a:rPr lang="ru-RU" sz="1350" dirty="0"/>
              <a:t>, </a:t>
            </a:r>
            <a:r>
              <a:rPr lang="ru-RU" sz="1350" dirty="0" err="1"/>
              <a:t>мають</a:t>
            </a:r>
            <a:r>
              <a:rPr lang="ru-RU" sz="1350" dirty="0"/>
              <a:t> </a:t>
            </a:r>
            <a:r>
              <a:rPr lang="ru-RU" sz="1350" dirty="0" err="1"/>
              <a:t>таку</a:t>
            </a:r>
            <a:r>
              <a:rPr lang="ru-RU" sz="1350" dirty="0"/>
              <a:t> ж долю як і </a:t>
            </a:r>
            <a:r>
              <a:rPr lang="ru-RU" sz="1350" dirty="0" err="1" smtClean="0"/>
              <a:t>автофагосоми</a:t>
            </a:r>
            <a:r>
              <a:rPr lang="ru-RU" sz="1350" dirty="0" smtClean="0"/>
              <a:t>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3674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788024" y="0"/>
            <a:ext cx="3280210" cy="548680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лізосоми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lysosome formati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908050"/>
            <a:ext cx="6729413" cy="4924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58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0"/>
            <a:ext cx="3300984" cy="146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1" b="10081"/>
          <a:stretch>
            <a:fillRect/>
          </a:stretch>
        </p:blipFill>
        <p:spPr>
          <a:xfrm>
            <a:off x="179511" y="584775"/>
            <a:ext cx="4290769" cy="57245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692696"/>
            <a:ext cx="3319187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тваринних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спільним</a:t>
            </a:r>
            <a:r>
              <a:rPr lang="ru-RU" dirty="0"/>
              <a:t> циклом </a:t>
            </a:r>
            <a:r>
              <a:rPr lang="ru-RU" dirty="0" err="1"/>
              <a:t>дозрівання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i="1" dirty="0" err="1"/>
              <a:t>ендосомами</a:t>
            </a:r>
            <a:r>
              <a:rPr lang="ru-RU" dirty="0"/>
              <a:t>.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ендосоми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захоплений</a:t>
            </a:r>
            <a:r>
              <a:rPr lang="ru-RU" dirty="0"/>
              <a:t> мембраною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i="1" dirty="0" err="1"/>
              <a:t>ендоцитозу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новосинтезовані</a:t>
            </a:r>
            <a:r>
              <a:rPr lang="ru-RU" dirty="0"/>
              <a:t> </a:t>
            </a:r>
            <a:r>
              <a:rPr lang="ru-RU" dirty="0" err="1"/>
              <a:t>гідролітичні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. Вони </a:t>
            </a:r>
            <a:r>
              <a:rPr lang="ru-RU" dirty="0" err="1"/>
              <a:t>зливаються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лізосомами</a:t>
            </a:r>
            <a:r>
              <a:rPr lang="ru-RU" dirty="0"/>
              <a:t> і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ендолізосомами</a:t>
            </a:r>
            <a:r>
              <a:rPr lang="ru-RU" dirty="0"/>
              <a:t>,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зливаються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в </a:t>
            </a:r>
            <a:r>
              <a:rPr lang="ru-RU" dirty="0" err="1"/>
              <a:t>ендолізсомах</a:t>
            </a:r>
            <a:r>
              <a:rPr lang="ru-RU" dirty="0"/>
              <a:t> </a:t>
            </a:r>
            <a:r>
              <a:rPr lang="ru-RU" dirty="0" err="1"/>
              <a:t>перетравлюється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поглинутого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smtClean="0"/>
              <a:t>невеликим</a:t>
            </a:r>
            <a:r>
              <a:rPr lang="uk-UA" dirty="0" smtClean="0"/>
              <a:t>и</a:t>
            </a:r>
            <a:r>
              <a:rPr lang="ru-RU" dirty="0" smtClean="0"/>
              <a:t> </a:t>
            </a:r>
            <a:r>
              <a:rPr lang="ru-RU" dirty="0" err="1"/>
              <a:t>сферичними</a:t>
            </a:r>
            <a:r>
              <a:rPr lang="ru-RU" dirty="0"/>
              <a:t> і </a:t>
            </a:r>
            <a:r>
              <a:rPr lang="ru-RU" dirty="0" err="1"/>
              <a:t>щільними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у «</a:t>
            </a:r>
            <a:r>
              <a:rPr lang="ru-RU" dirty="0" err="1"/>
              <a:t>класичні</a:t>
            </a:r>
            <a:r>
              <a:rPr lang="ru-RU" dirty="0"/>
              <a:t>» </a:t>
            </a:r>
            <a:r>
              <a:rPr lang="ru-RU" dirty="0" err="1"/>
              <a:t>лізосоми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вступати</a:t>
            </a:r>
            <a:r>
              <a:rPr lang="ru-RU" dirty="0"/>
              <a:t> в цикл </a:t>
            </a:r>
            <a:r>
              <a:rPr lang="ru-RU" dirty="0" err="1"/>
              <a:t>зливаючись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ендосомами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ендолізосомами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0"/>
            <a:ext cx="450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Компартменти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ендоцитозного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шляху</a:t>
            </a:r>
            <a:endParaRPr lang="en-US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клітині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Лізосома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позначена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буквою L.</a:t>
            </a:r>
          </a:p>
        </p:txBody>
      </p:sp>
    </p:spTree>
    <p:extLst>
      <p:ext uri="{BB962C8B-B14F-4D97-AF65-F5344CB8AC3E}">
        <p14:creationId xmlns:p14="http://schemas.microsoft.com/office/powerpoint/2010/main" val="11700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i="1" dirty="0" err="1"/>
              <a:t>автофагії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перетравленні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і </a:t>
            </a:r>
            <a:r>
              <a:rPr lang="ru-RU" dirty="0" err="1"/>
              <a:t>потрібна</a:t>
            </a:r>
            <a:r>
              <a:rPr lang="ru-RU" dirty="0"/>
              <a:t> для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ушкоджених</a:t>
            </a:r>
            <a:r>
              <a:rPr lang="ru-RU" dirty="0"/>
              <a:t> структур,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життєздатності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голодування</a:t>
            </a:r>
            <a:r>
              <a:rPr lang="ru-RU" dirty="0"/>
              <a:t>. </a:t>
            </a:r>
            <a:r>
              <a:rPr lang="ru-RU" dirty="0" err="1"/>
              <a:t>Автофагія</a:t>
            </a:r>
            <a:r>
              <a:rPr lang="ru-RU" dirty="0"/>
              <a:t> </a:t>
            </a:r>
            <a:r>
              <a:rPr lang="ru-RU" dirty="0" err="1"/>
              <a:t>розпочинається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органели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цитозолю</a:t>
            </a:r>
            <a:r>
              <a:rPr lang="ru-RU" dirty="0"/>
              <a:t> </a:t>
            </a:r>
            <a:r>
              <a:rPr lang="ru-RU" dirty="0" err="1"/>
              <a:t>подвійною</a:t>
            </a:r>
            <a:r>
              <a:rPr lang="ru-RU" dirty="0"/>
              <a:t> мембраною,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зливається</a:t>
            </a:r>
            <a:r>
              <a:rPr lang="ru-RU" dirty="0"/>
              <a:t> </a:t>
            </a:r>
            <a:r>
              <a:rPr lang="ru-RU" dirty="0" err="1"/>
              <a:t>лізосома</a:t>
            </a:r>
            <a:r>
              <a:rPr lang="ru-RU" dirty="0"/>
              <a:t> і </a:t>
            </a:r>
            <a:r>
              <a:rPr lang="ru-RU" dirty="0" err="1"/>
              <a:t>перетравлює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. </a:t>
            </a:r>
            <a:r>
              <a:rPr lang="ru-RU" dirty="0" err="1"/>
              <a:t>Утворені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мономери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у цитоплазму,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для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органел</a:t>
            </a:r>
            <a:r>
              <a:rPr lang="ru-RU" dirty="0"/>
              <a:t>. Таким чином </a:t>
            </a:r>
            <a:r>
              <a:rPr lang="ru-RU" dirty="0" err="1"/>
              <a:t>клітина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 smtClean="0"/>
              <a:t>оновлюється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9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tophagy.av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608" y="764704"/>
            <a:ext cx="7000778" cy="5275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27247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600400" cy="987590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Функції лізосом: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456384" cy="29981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1556792"/>
            <a:ext cx="3363800" cy="4320480"/>
          </a:xfrm>
        </p:spPr>
        <p:txBody>
          <a:bodyPr/>
          <a:lstStyle/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uk-UA" dirty="0" smtClean="0"/>
              <a:t>Беруть участь у формуванні травних вакуоль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uk-UA" dirty="0" smtClean="0"/>
              <a:t>Перетравлення окремих частин клітини, цілих клітин або їхніх груп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r>
              <a:rPr lang="uk-UA" dirty="0" smtClean="0"/>
              <a:t>Знищують дефектні органели, ушкоджені або мертві клітини</a:t>
            </a:r>
          </a:p>
          <a:p>
            <a:pPr marL="285750" indent="-285750">
              <a:buSzPct val="100000"/>
              <a:buFont typeface="Wingdings" pitchFamily="2" charset="2"/>
              <a:buChar char="Ø"/>
            </a:pPr>
            <a:endParaRPr lang="uk-UA" dirty="0"/>
          </a:p>
          <a:p>
            <a:pPr algn="ctr">
              <a:buSzPct val="100000"/>
            </a:pPr>
            <a:r>
              <a:rPr lang="uk-UA" sz="2000" dirty="0" smtClean="0"/>
              <a:t>Лізосоми забезпечують процеси внутрішньоклітинного травлення</a:t>
            </a:r>
          </a:p>
          <a:p>
            <a:pPr>
              <a:buSzPct val="100000"/>
            </a:pPr>
            <a:endParaRPr lang="uk-UA" dirty="0" smtClean="0"/>
          </a:p>
          <a:p>
            <a:pPr marL="285750" indent="-285750">
              <a:buSzPct val="100000"/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8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184694" cy="757888"/>
          </a:xfrm>
        </p:spPr>
        <p:txBody>
          <a:bodyPr/>
          <a:lstStyle/>
          <a:p>
            <a:r>
              <a:rPr lang="ru-RU" dirty="0" err="1" smtClean="0"/>
              <a:t>Лізосомні</a:t>
            </a:r>
            <a:r>
              <a:rPr lang="ru-RU" dirty="0" smtClean="0"/>
              <a:t> </a:t>
            </a:r>
            <a:r>
              <a:rPr lang="ru-RU" dirty="0" err="1"/>
              <a:t>хвороби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лізосомних</a:t>
            </a:r>
            <a:r>
              <a:rPr lang="ru-RU" dirty="0"/>
              <a:t> хвороб </a:t>
            </a:r>
            <a:r>
              <a:rPr lang="ru-RU" dirty="0" err="1"/>
              <a:t>входять</a:t>
            </a:r>
            <a:r>
              <a:rPr lang="ru-RU" dirty="0"/>
              <a:t> 50 - 70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генетичних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обумовлених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недостатністю</a:t>
            </a:r>
            <a:r>
              <a:rPr lang="ru-RU" dirty="0"/>
              <a:t> </a:t>
            </a:r>
            <a:r>
              <a:rPr lang="ru-RU" dirty="0" err="1"/>
              <a:t>лізосомних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розщепленні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молекул. Через </a:t>
            </a:r>
            <a:r>
              <a:rPr lang="ru-RU" dirty="0" err="1"/>
              <a:t>недостатність</a:t>
            </a:r>
            <a:r>
              <a:rPr lang="ru-RU" dirty="0"/>
              <a:t> ферменту </a:t>
            </a:r>
            <a:r>
              <a:rPr lang="ru-RU" dirty="0" err="1"/>
              <a:t>нерозщеплені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в </a:t>
            </a:r>
            <a:r>
              <a:rPr lang="ru-RU" dirty="0" err="1"/>
              <a:t>лізосомах</a:t>
            </a:r>
            <a:r>
              <a:rPr lang="ru-RU" dirty="0"/>
              <a:t> 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і </a:t>
            </a:r>
            <a:r>
              <a:rPr lang="ru-RU" dirty="0" err="1"/>
              <a:t>органів</a:t>
            </a:r>
            <a:r>
              <a:rPr lang="ru-RU" dirty="0"/>
              <a:t> і </a:t>
            </a:r>
            <a:r>
              <a:rPr lang="ru-RU" dirty="0" err="1"/>
              <a:t>порушуючи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.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нерозщеплені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і в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нервовій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 smtClean="0"/>
              <a:t>наростання</a:t>
            </a:r>
            <a:r>
              <a:rPr lang="ru-RU" dirty="0" smtClean="0"/>
              <a:t> </a:t>
            </a:r>
            <a:r>
              <a:rPr lang="ru-RU" dirty="0" err="1" smtClean="0"/>
              <a:t>розумової</a:t>
            </a:r>
            <a:r>
              <a:rPr lang="ru-RU" dirty="0" smtClean="0"/>
              <a:t> </a:t>
            </a:r>
            <a:r>
              <a:rPr lang="ru-RU" dirty="0" err="1"/>
              <a:t>відсталості</a:t>
            </a:r>
            <a:r>
              <a:rPr lang="ru-RU" dirty="0"/>
              <a:t>. Для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 smtClean="0"/>
              <a:t>лізосомних</a:t>
            </a:r>
            <a:r>
              <a:rPr lang="ru-RU" dirty="0" smtClean="0"/>
              <a:t> </a:t>
            </a:r>
            <a:r>
              <a:rPr lang="ru-RU" dirty="0" err="1" smtClean="0"/>
              <a:t>хворіб</a:t>
            </a:r>
            <a:r>
              <a:rPr lang="ru-RU" dirty="0" smtClean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538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Лізосома</a:t>
            </a:r>
            <a:r>
              <a:rPr lang="vi-VN" dirty="0" smtClean="0"/>
              <a:t>(від </a:t>
            </a:r>
            <a:r>
              <a:rPr lang="vi-VN" dirty="0"/>
              <a:t>дав.-гр. </a:t>
            </a:r>
            <a:r>
              <a:rPr lang="el-GR" dirty="0"/>
              <a:t>λύσις — </a:t>
            </a:r>
            <a:r>
              <a:rPr lang="vi-VN" dirty="0"/>
              <a:t>розчинення та </a:t>
            </a:r>
            <a:r>
              <a:rPr lang="en-US" dirty="0"/>
              <a:t>sōma — </a:t>
            </a:r>
            <a:r>
              <a:rPr lang="vi-VN" dirty="0"/>
              <a:t>тіло) — одномембранна органела, що містить гідролітичні </a:t>
            </a:r>
            <a:r>
              <a:rPr lang="vi-VN" dirty="0" smtClean="0"/>
              <a:t>ферменти</a:t>
            </a:r>
            <a:r>
              <a:rPr lang="ru-RU" dirty="0"/>
              <a:t>(</a:t>
            </a:r>
            <a:r>
              <a:rPr lang="ru-RU" dirty="0" err="1"/>
              <a:t>протеази</a:t>
            </a:r>
            <a:r>
              <a:rPr lang="ru-RU" dirty="0"/>
              <a:t>, </a:t>
            </a:r>
            <a:r>
              <a:rPr lang="ru-RU" dirty="0" err="1"/>
              <a:t>ліпази</a:t>
            </a:r>
            <a:r>
              <a:rPr lang="ru-RU" dirty="0"/>
              <a:t>, </a:t>
            </a:r>
            <a:r>
              <a:rPr lang="ru-RU" dirty="0" err="1"/>
              <a:t>амілази</a:t>
            </a:r>
            <a:r>
              <a:rPr lang="ru-RU" dirty="0"/>
              <a:t>, </a:t>
            </a:r>
            <a:r>
              <a:rPr lang="ru-RU" dirty="0" err="1"/>
              <a:t>нуклеази</a:t>
            </a:r>
            <a:r>
              <a:rPr lang="ru-RU" dirty="0"/>
              <a:t>)</a:t>
            </a:r>
            <a:r>
              <a:rPr lang="vi-VN" dirty="0" smtClean="0"/>
              <a:t>, </a:t>
            </a:r>
            <a:r>
              <a:rPr lang="vi-VN" dirty="0"/>
              <a:t>і виконує функцію внутрішньоклітинного розщеплення макромолекул</a:t>
            </a:r>
            <a:r>
              <a:rPr lang="vi-VN" dirty="0" smtClean="0"/>
              <a:t>.</a:t>
            </a:r>
            <a:endParaRPr lang="uk-UA" dirty="0" smtClean="0"/>
          </a:p>
          <a:p>
            <a:endParaRPr lang="uk-UA" dirty="0" smtClean="0">
              <a:latin typeface="Verdana" pitchFamily="34" charset="0"/>
            </a:endParaRPr>
          </a:p>
          <a:p>
            <a:r>
              <a:rPr lang="uk-UA" dirty="0" smtClean="0">
                <a:latin typeface="Verdana" pitchFamily="34" charset="0"/>
              </a:rPr>
              <a:t>Лізосоми </a:t>
            </a:r>
            <a:r>
              <a:rPr lang="ru-RU" dirty="0" err="1">
                <a:latin typeface="Verdana" pitchFamily="34" charset="0"/>
              </a:rPr>
              <a:t>наявні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здебільшого</a:t>
            </a:r>
            <a:r>
              <a:rPr lang="ru-RU" dirty="0">
                <a:latin typeface="Verdana" pitchFamily="34" charset="0"/>
              </a:rPr>
              <a:t> у </a:t>
            </a:r>
            <a:r>
              <a:rPr lang="ru-RU" dirty="0" err="1">
                <a:latin typeface="Verdana" pitchFamily="34" charset="0"/>
              </a:rPr>
              <a:t>тваринних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клітинах</a:t>
            </a:r>
            <a:r>
              <a:rPr lang="ru-RU" dirty="0"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252039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373216"/>
            <a:ext cx="7344816" cy="844681"/>
          </a:xfrm>
        </p:spPr>
        <p:txBody>
          <a:bodyPr/>
          <a:lstStyle/>
          <a:p>
            <a:r>
              <a:rPr lang="ru-RU" i="1" dirty="0" err="1"/>
              <a:t>Ілюстрація</a:t>
            </a:r>
            <a:r>
              <a:rPr lang="ru-RU" i="1" dirty="0"/>
              <a:t> </a:t>
            </a:r>
            <a:r>
              <a:rPr lang="ru-RU" i="1" dirty="0" err="1" smtClean="0"/>
              <a:t>поліпептидної</a:t>
            </a:r>
            <a:r>
              <a:rPr lang="ru-RU" i="1" dirty="0" smtClean="0"/>
              <a:t> </a:t>
            </a:r>
            <a:r>
              <a:rPr lang="ru-RU" i="1" dirty="0" err="1" smtClean="0"/>
              <a:t>макромолекули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30280" cy="40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0"/>
            <a:ext cx="302445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268760"/>
            <a:ext cx="3104793" cy="4563869"/>
          </a:xfrm>
        </p:spPr>
        <p:txBody>
          <a:bodyPr/>
          <a:lstStyle/>
          <a:p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бельгійським</a:t>
            </a:r>
            <a:r>
              <a:rPr lang="ru-RU" dirty="0"/>
              <a:t> </a:t>
            </a:r>
            <a:r>
              <a:rPr lang="ru-RU" dirty="0" err="1"/>
              <a:t>цитологом</a:t>
            </a:r>
            <a:r>
              <a:rPr lang="ru-RU" dirty="0"/>
              <a:t> </a:t>
            </a:r>
            <a:r>
              <a:rPr lang="ru-RU" b="1" dirty="0" err="1"/>
              <a:t>Крістіаном</a:t>
            </a:r>
            <a:r>
              <a:rPr lang="ru-RU" b="1" dirty="0"/>
              <a:t> де </a:t>
            </a:r>
            <a:r>
              <a:rPr lang="ru-RU" b="1" dirty="0" err="1"/>
              <a:t>Дювом</a:t>
            </a:r>
            <a:r>
              <a:rPr lang="ru-RU" b="1" dirty="0"/>
              <a:t> </a:t>
            </a:r>
            <a:r>
              <a:rPr lang="ru-RU" dirty="0"/>
              <a:t>в 1955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71875" cy="463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6424" y="508518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Verdana" pitchFamily="34" charset="0"/>
              </a:rPr>
              <a:t>Крістіан</a:t>
            </a:r>
            <a:r>
              <a:rPr lang="ru-RU" dirty="0">
                <a:latin typeface="Verdana" pitchFamily="34" charset="0"/>
              </a:rPr>
              <a:t> де </a:t>
            </a:r>
            <a:r>
              <a:rPr lang="ru-RU" dirty="0" err="1" smtClean="0">
                <a:latin typeface="Verdana" pitchFamily="34" charset="0"/>
              </a:rPr>
              <a:t>Дюв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/>
              <a:t>- </a:t>
            </a:r>
            <a:r>
              <a:rPr lang="ru-RU" dirty="0" err="1"/>
              <a:t>бельгійський</a:t>
            </a:r>
            <a:r>
              <a:rPr lang="ru-RU" dirty="0"/>
              <a:t> </a:t>
            </a:r>
            <a:r>
              <a:rPr lang="ru-RU" dirty="0" err="1"/>
              <a:t>цитолог</a:t>
            </a:r>
            <a:r>
              <a:rPr lang="ru-RU" dirty="0"/>
              <a:t> та </a:t>
            </a:r>
            <a:r>
              <a:rPr lang="ru-RU" dirty="0" err="1"/>
              <a:t>біохімік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лауреат 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фізіології</a:t>
            </a:r>
            <a:r>
              <a:rPr lang="ru-RU" dirty="0"/>
              <a:t> та </a:t>
            </a:r>
            <a:r>
              <a:rPr lang="ru-RU" dirty="0" err="1"/>
              <a:t>медицині</a:t>
            </a:r>
            <a:r>
              <a:rPr lang="ru-RU" dirty="0"/>
              <a:t> в </a:t>
            </a:r>
            <a:r>
              <a:rPr lang="ru-RU" dirty="0" smtClean="0"/>
              <a:t>1974</a:t>
            </a:r>
          </a:p>
          <a:p>
            <a:r>
              <a:rPr lang="ru-RU" dirty="0"/>
              <a:t>«за </a:t>
            </a:r>
            <a:r>
              <a:rPr lang="ru-RU" dirty="0" err="1"/>
              <a:t>відкриття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структурної</a:t>
            </a:r>
            <a:r>
              <a:rPr lang="ru-RU" dirty="0"/>
              <a:t> і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/>
              <a:t>клітини</a:t>
            </a:r>
            <a:r>
              <a:rPr lang="ru-RU" dirty="0"/>
              <a:t>», </a:t>
            </a:r>
            <a:r>
              <a:rPr lang="ru-RU" dirty="0" err="1"/>
              <a:t>першовідкривач</a:t>
            </a:r>
            <a:r>
              <a:rPr lang="ru-RU" dirty="0"/>
              <a:t> </a:t>
            </a:r>
            <a:r>
              <a:rPr lang="ru-RU" dirty="0" err="1"/>
              <a:t>лізосом</a:t>
            </a:r>
            <a:r>
              <a:rPr lang="ru-RU" dirty="0"/>
              <a:t> і </a:t>
            </a:r>
            <a:r>
              <a:rPr lang="ru-RU" dirty="0" err="1"/>
              <a:t>пероксисом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4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068234" y="1027664"/>
            <a:ext cx="392198" cy="1033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88640"/>
            <a:ext cx="305714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620688"/>
            <a:ext cx="3744417" cy="590465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err="1"/>
              <a:t>Лізосоми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мембранні</a:t>
            </a:r>
            <a:r>
              <a:rPr lang="ru-RU" dirty="0"/>
              <a:t> </a:t>
            </a:r>
            <a:r>
              <a:rPr lang="ru-RU" dirty="0" err="1"/>
              <a:t>бульбашки</a:t>
            </a:r>
            <a:r>
              <a:rPr lang="ru-RU" dirty="0"/>
              <a:t> величиною до 2 мкм.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лізосом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гідролітичні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,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переварювати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ліпіди</a:t>
            </a:r>
            <a:r>
              <a:rPr lang="ru-RU" dirty="0"/>
              <a:t>,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нуклеїнові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з </a:t>
            </a:r>
            <a:r>
              <a:rPr lang="ru-RU" dirty="0" err="1"/>
              <a:t>бульбашок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відділяються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комплексу </a:t>
            </a:r>
            <a:r>
              <a:rPr lang="ru-RU" dirty="0" err="1" smtClean="0"/>
              <a:t>Гольджі</a:t>
            </a:r>
            <a:r>
              <a:rPr lang="ru-RU" dirty="0" smtClean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на </a:t>
            </a:r>
            <a:r>
              <a:rPr lang="ru-RU" dirty="0" err="1"/>
              <a:t>шорсткому</a:t>
            </a:r>
            <a:r>
              <a:rPr lang="ru-RU" dirty="0"/>
              <a:t> </a:t>
            </a:r>
            <a:r>
              <a:rPr lang="ru-RU" dirty="0" err="1"/>
              <a:t>ендоплазматичному</a:t>
            </a:r>
            <a:r>
              <a:rPr lang="ru-RU" dirty="0"/>
              <a:t> </a:t>
            </a:r>
            <a:r>
              <a:rPr lang="ru-RU" dirty="0" err="1"/>
              <a:t>ретикулумі</a:t>
            </a:r>
            <a:r>
              <a:rPr lang="ru-RU" dirty="0"/>
              <a:t> </a:t>
            </a:r>
            <a:r>
              <a:rPr lang="ru-RU" dirty="0" err="1"/>
              <a:t>синтезуються</a:t>
            </a:r>
            <a:r>
              <a:rPr lang="ru-RU" dirty="0"/>
              <a:t> </a:t>
            </a:r>
            <a:r>
              <a:rPr lang="ru-RU" dirty="0" err="1"/>
              <a:t>гідролітичні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058922" cy="4824536"/>
          </a:xfrm>
        </p:spPr>
      </p:pic>
    </p:spTree>
    <p:extLst>
      <p:ext uri="{BB962C8B-B14F-4D97-AF65-F5344CB8AC3E}">
        <p14:creationId xmlns:p14="http://schemas.microsoft.com/office/powerpoint/2010/main" val="21664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980728"/>
            <a:ext cx="2532025" cy="3121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476672"/>
            <a:ext cx="3960439" cy="5976664"/>
          </a:xfrm>
        </p:spPr>
        <p:txBody>
          <a:bodyPr>
            <a:normAutofit lnSpcReduction="10000"/>
          </a:bodyPr>
          <a:lstStyle/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Оскільки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гідролітичні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ферменти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найкраще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працюють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за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низьких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значень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pH,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лізосомах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підтримується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кисле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середовище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.</a:t>
            </a:r>
          </a:p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Білки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лізосом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синтезуються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рибосомами на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поверхні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шорсткого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ендоплазматичного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ретикулуму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потім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транспортуються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до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апарату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Гольджі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, де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зазнають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подальшої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модифікації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після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цього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із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транс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сторони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переходять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окремі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везикули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—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первинні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лізосоми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84" y="764704"/>
            <a:ext cx="4125920" cy="4851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4079" y="5733256"/>
            <a:ext cx="3100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(7)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везикули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(8) Комплекс </a:t>
            </a:r>
            <a:r>
              <a:rPr lang="ru-RU" dirty="0" err="1"/>
              <a:t>Гольджі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6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560840" cy="218546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Зливаючись</a:t>
            </a:r>
            <a:r>
              <a:rPr lang="ru-RU" dirty="0"/>
              <a:t> з </a:t>
            </a:r>
            <a:r>
              <a:rPr lang="ru-RU" dirty="0" err="1"/>
              <a:t>ендоцитозними</a:t>
            </a:r>
            <a:r>
              <a:rPr lang="ru-RU" dirty="0"/>
              <a:t> </a:t>
            </a:r>
            <a:r>
              <a:rPr lang="ru-RU" dirty="0" err="1"/>
              <a:t>бульбашками</a:t>
            </a:r>
            <a:r>
              <a:rPr lang="ru-RU" dirty="0"/>
              <a:t>, </a:t>
            </a:r>
            <a:r>
              <a:rPr lang="ru-RU" dirty="0" err="1"/>
              <a:t>лізосоми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травну</a:t>
            </a:r>
            <a:r>
              <a:rPr lang="ru-RU" dirty="0"/>
              <a:t> вакуоль (</a:t>
            </a:r>
            <a:r>
              <a:rPr lang="ru-RU" dirty="0" err="1"/>
              <a:t>вторинна</a:t>
            </a:r>
            <a:r>
              <a:rPr lang="ru-RU" dirty="0"/>
              <a:t> </a:t>
            </a:r>
            <a:r>
              <a:rPr lang="ru-RU" dirty="0" err="1"/>
              <a:t>лізосома</a:t>
            </a:r>
            <a:r>
              <a:rPr lang="ru-RU" dirty="0"/>
              <a:t>), де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розщеплювання</a:t>
            </a:r>
            <a:r>
              <a:rPr lang="ru-RU" dirty="0"/>
              <a:t>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до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мономерів</a:t>
            </a:r>
            <a:r>
              <a:rPr lang="ru-RU" dirty="0"/>
              <a:t>. </a:t>
            </a:r>
            <a:r>
              <a:rPr lang="ru-RU" dirty="0" err="1"/>
              <a:t>Останні</a:t>
            </a:r>
            <a:r>
              <a:rPr lang="ru-RU" dirty="0"/>
              <a:t> через мембрану </a:t>
            </a:r>
            <a:r>
              <a:rPr lang="ru-RU" dirty="0" err="1"/>
              <a:t>травної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 </a:t>
            </a:r>
            <a:r>
              <a:rPr lang="ru-RU" dirty="0" err="1"/>
              <a:t>поступають</a:t>
            </a:r>
            <a:r>
              <a:rPr lang="ru-RU" dirty="0"/>
              <a:t> в цитоплазму </a:t>
            </a:r>
            <a:r>
              <a:rPr lang="ru-RU" dirty="0" err="1"/>
              <a:t>клітини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2936"/>
            <a:ext cx="6618312" cy="346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229200"/>
            <a:ext cx="6777317" cy="96346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Інфузорія</a:t>
            </a:r>
            <a:r>
              <a:rPr lang="ru-RU" dirty="0"/>
              <a:t> туфелька, яку </a:t>
            </a:r>
            <a:r>
              <a:rPr lang="ru-RU" dirty="0" smtClean="0"/>
              <a:t>«</a:t>
            </a:r>
            <a:r>
              <a:rPr lang="ru-RU" dirty="0" err="1" smtClean="0"/>
              <a:t>нагодували</a:t>
            </a:r>
            <a:r>
              <a:rPr lang="ru-RU" dirty="0" smtClean="0"/>
              <a:t>» </a:t>
            </a:r>
            <a:r>
              <a:rPr lang="ru-RU" dirty="0" err="1"/>
              <a:t>синім</a:t>
            </a:r>
            <a:r>
              <a:rPr lang="ru-RU" dirty="0"/>
              <a:t> </a:t>
            </a:r>
            <a:r>
              <a:rPr lang="ru-RU" dirty="0" err="1"/>
              <a:t>барвником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травні</a:t>
            </a:r>
            <a:r>
              <a:rPr lang="ru-RU" dirty="0"/>
              <a:t> </a:t>
            </a:r>
            <a:r>
              <a:rPr lang="ru-RU" dirty="0" err="1"/>
              <a:t>вакуолі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58034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Лизосом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9243" y="980728"/>
            <a:ext cx="651355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55948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1"/>
                </a:solidFill>
              </a:rPr>
              <a:t>Модель лізосоми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323</TotalTime>
  <Words>931</Words>
  <Application>Microsoft Office PowerPoint</Application>
  <PresentationFormat>Экран (4:3)</PresentationFormat>
  <Paragraphs>44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Лізосоми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Лізосомальна мембрана</vt:lpstr>
      <vt:lpstr>Презентация PowerPoint</vt:lpstr>
      <vt:lpstr>Утворення</vt:lpstr>
      <vt:lpstr>Утворення лізосоми</vt:lpstr>
      <vt:lpstr>Презентация PowerPoint</vt:lpstr>
      <vt:lpstr>Презентация PowerPoint</vt:lpstr>
      <vt:lpstr>Презентация PowerPoint</vt:lpstr>
      <vt:lpstr>Функції лізосом:</vt:lpstr>
      <vt:lpstr>Лізосомні хвороби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Лізосоми</dc:title>
  <cp:lastModifiedBy>Dasha</cp:lastModifiedBy>
  <cp:revision>22</cp:revision>
  <dcterms:modified xsi:type="dcterms:W3CDTF">2015-01-27T20:34:23Z</dcterms:modified>
</cp:coreProperties>
</file>