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57" r:id="rId4"/>
    <p:sldId id="268" r:id="rId5"/>
    <p:sldId id="258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69" r:id="rId15"/>
    <p:sldId id="270" r:id="rId16"/>
    <p:sldId id="271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8208912" cy="4104456"/>
          </a:xfrm>
        </p:spPr>
        <p:txBody>
          <a:bodyPr/>
          <a:lstStyle/>
          <a:p>
            <a:pPr algn="ctr"/>
            <a:r>
              <a:rPr lang="uk-UA" sz="7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Литвиненко Світлани</a:t>
            </a:r>
            <a:br>
              <a:rPr lang="uk-UA" sz="7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uk-UA" sz="8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КЛОНУВАННЯ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ownload-18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412776"/>
            <a:ext cx="4887677" cy="36755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600" dirty="0" err="1" smtClean="0">
                <a:solidFill>
                  <a:schemeClr val="tx1"/>
                </a:solidFill>
              </a:rPr>
              <a:t>Це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технологія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найменших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біологічних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об'єктів</a:t>
            </a:r>
            <a:r>
              <a:rPr lang="ru-RU" sz="2600" dirty="0" smtClean="0">
                <a:solidFill>
                  <a:schemeClr val="tx1"/>
                </a:solidFill>
              </a:rPr>
              <a:t> - молекул ДНК, </a:t>
            </a:r>
            <a:r>
              <a:rPr lang="ru-RU" sz="2600" dirty="0" err="1" smtClean="0">
                <a:solidFill>
                  <a:schemeClr val="tx1"/>
                </a:solidFill>
              </a:rPr>
              <a:t>їх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частин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і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навіть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окремих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генів</a:t>
            </a:r>
            <a:r>
              <a:rPr lang="ru-RU" sz="2600" dirty="0" smtClean="0">
                <a:solidFill>
                  <a:schemeClr val="tx1"/>
                </a:solidFill>
              </a:rPr>
              <a:t>. Для молекулярного </a:t>
            </a:r>
            <a:r>
              <a:rPr lang="ru-RU" sz="26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2600" dirty="0" smtClean="0">
                <a:solidFill>
                  <a:schemeClr val="tx1"/>
                </a:solidFill>
              </a:rPr>
              <a:t> ДНК (</a:t>
            </a:r>
            <a:r>
              <a:rPr lang="ru-RU" sz="2600" dirty="0" err="1" smtClean="0">
                <a:solidFill>
                  <a:schemeClr val="tx1"/>
                </a:solidFill>
              </a:rPr>
              <a:t>зазвичай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тим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чи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іншим</a:t>
            </a:r>
            <a:r>
              <a:rPr lang="ru-RU" sz="2600" dirty="0" smtClean="0">
                <a:solidFill>
                  <a:schemeClr val="tx1"/>
                </a:solidFill>
              </a:rPr>
              <a:t> способом </a:t>
            </a:r>
            <a:r>
              <a:rPr lang="ru-RU" sz="2600" dirty="0" err="1" smtClean="0">
                <a:solidFill>
                  <a:schemeClr val="tx1"/>
                </a:solidFill>
              </a:rPr>
              <a:t>змінену</a:t>
            </a:r>
            <a:r>
              <a:rPr lang="ru-RU" sz="2600" dirty="0" smtClean="0">
                <a:solidFill>
                  <a:schemeClr val="tx1"/>
                </a:solidFill>
              </a:rPr>
              <a:t>) </a:t>
            </a:r>
            <a:r>
              <a:rPr lang="ru-RU" sz="2600" dirty="0" err="1" smtClean="0">
                <a:solidFill>
                  <a:schemeClr val="tx1"/>
                </a:solidFill>
              </a:rPr>
              <a:t>вводять</a:t>
            </a:r>
            <a:r>
              <a:rPr lang="ru-RU" sz="2600" dirty="0" smtClean="0">
                <a:solidFill>
                  <a:schemeClr val="tx1"/>
                </a:solidFill>
              </a:rPr>
              <a:t> в вектор (</a:t>
            </a:r>
            <a:r>
              <a:rPr lang="ru-RU" sz="2600" dirty="0" err="1" smtClean="0">
                <a:solidFill>
                  <a:schemeClr val="tx1"/>
                </a:solidFill>
              </a:rPr>
              <a:t>наприклад</a:t>
            </a:r>
            <a:r>
              <a:rPr lang="ru-RU" sz="2600" dirty="0" smtClean="0">
                <a:solidFill>
                  <a:schemeClr val="tx1"/>
                </a:solidFill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</a:rPr>
              <a:t>бактеріальну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плазміду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або</a:t>
            </a:r>
            <a:r>
              <a:rPr lang="ru-RU" sz="2600" dirty="0" smtClean="0">
                <a:solidFill>
                  <a:schemeClr val="tx1"/>
                </a:solidFill>
              </a:rPr>
              <a:t> геном </a:t>
            </a:r>
            <a:r>
              <a:rPr lang="ru-RU" sz="2600" dirty="0" err="1" smtClean="0">
                <a:solidFill>
                  <a:schemeClr val="tx1"/>
                </a:solidFill>
              </a:rPr>
              <a:t>бактеріофага</a:t>
            </a:r>
            <a:r>
              <a:rPr lang="ru-RU" sz="2600" dirty="0" smtClean="0">
                <a:solidFill>
                  <a:schemeClr val="tx1"/>
                </a:solidFill>
              </a:rPr>
              <a:t>). </a:t>
            </a:r>
            <a:r>
              <a:rPr lang="ru-RU" sz="2600" dirty="0" err="1" smtClean="0">
                <a:solidFill>
                  <a:schemeClr val="tx1"/>
                </a:solidFill>
              </a:rPr>
              <a:t>Розмножуючись</a:t>
            </a:r>
            <a:r>
              <a:rPr lang="ru-RU" sz="2600" dirty="0" smtClean="0">
                <a:solidFill>
                  <a:schemeClr val="tx1"/>
                </a:solidFill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</a:rPr>
              <a:t>бактерії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і</a:t>
            </a:r>
            <a:r>
              <a:rPr lang="ru-RU" sz="2600" dirty="0" smtClean="0">
                <a:solidFill>
                  <a:schemeClr val="tx1"/>
                </a:solidFill>
              </a:rPr>
              <a:t> фаги </a:t>
            </a:r>
            <a:r>
              <a:rPr lang="ru-RU" sz="2600" dirty="0" err="1" smtClean="0">
                <a:solidFill>
                  <a:schemeClr val="tx1"/>
                </a:solidFill>
              </a:rPr>
              <a:t>багаторазово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збільшують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і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кількість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введеної</a:t>
            </a:r>
            <a:r>
              <a:rPr lang="ru-RU" sz="2600" dirty="0" smtClean="0">
                <a:solidFill>
                  <a:schemeClr val="tx1"/>
                </a:solidFill>
              </a:rPr>
              <a:t> ДНК, в </a:t>
            </a:r>
            <a:r>
              <a:rPr lang="ru-RU" sz="2600" dirty="0" err="1" smtClean="0">
                <a:solidFill>
                  <a:schemeClr val="tx1"/>
                </a:solidFill>
              </a:rPr>
              <a:t>точності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зберігаючи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її</a:t>
            </a:r>
            <a:r>
              <a:rPr lang="ru-RU" sz="2600" dirty="0" smtClean="0">
                <a:solidFill>
                  <a:schemeClr val="tx1"/>
                </a:solidFill>
              </a:rPr>
              <a:t> структуру. </a:t>
            </a:r>
            <a:r>
              <a:rPr lang="ru-RU" sz="2600" dirty="0" err="1" smtClean="0">
                <a:solidFill>
                  <a:schemeClr val="tx1"/>
                </a:solidFill>
              </a:rPr>
              <a:t>Щоб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потім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виділити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велику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кількість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такої</a:t>
            </a:r>
            <a:r>
              <a:rPr lang="ru-RU" sz="2600" dirty="0" smtClean="0">
                <a:solidFill>
                  <a:schemeClr val="tx1"/>
                </a:solidFill>
              </a:rPr>
              <a:t> ДНК, </a:t>
            </a:r>
            <a:r>
              <a:rPr lang="ru-RU" sz="2600" dirty="0" err="1" smtClean="0">
                <a:solidFill>
                  <a:schemeClr val="tx1"/>
                </a:solidFill>
              </a:rPr>
              <a:t>необхідно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відокремити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бактерії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або</a:t>
            </a:r>
            <a:r>
              <a:rPr lang="ru-RU" sz="2600" dirty="0" smtClean="0">
                <a:solidFill>
                  <a:schemeClr val="tx1"/>
                </a:solidFill>
              </a:rPr>
              <a:t> фаги, </a:t>
            </a:r>
            <a:r>
              <a:rPr lang="ru-RU" sz="2600" dirty="0" err="1" smtClean="0">
                <a:solidFill>
                  <a:schemeClr val="tx1"/>
                </a:solidFill>
              </a:rPr>
              <a:t>які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її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містять</a:t>
            </a:r>
            <a:r>
              <a:rPr lang="ru-RU" sz="2600" dirty="0" smtClean="0">
                <a:solidFill>
                  <a:schemeClr val="tx1"/>
                </a:solidFill>
              </a:rPr>
              <a:t>, від </a:t>
            </a:r>
            <a:r>
              <a:rPr lang="ru-RU" sz="2600" dirty="0" err="1" smtClean="0">
                <a:solidFill>
                  <a:schemeClr val="tx1"/>
                </a:solidFill>
              </a:rPr>
              <a:t>всіх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інших</a:t>
            </a:r>
            <a:r>
              <a:rPr lang="ru-RU" sz="2600" dirty="0" smtClean="0">
                <a:solidFill>
                  <a:schemeClr val="tx1"/>
                </a:solidFill>
              </a:rPr>
              <a:t>, для </a:t>
            </a:r>
            <a:r>
              <a:rPr lang="ru-RU" sz="2600" dirty="0" err="1" smtClean="0">
                <a:solidFill>
                  <a:schemeClr val="tx1"/>
                </a:solidFill>
              </a:rPr>
              <a:t>чого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і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застосовують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2600" dirty="0" smtClean="0">
                <a:solidFill>
                  <a:schemeClr val="tx1"/>
                </a:solidFill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</a:rPr>
              <a:t>тобто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виділення</a:t>
            </a:r>
            <a:r>
              <a:rPr lang="ru-RU" sz="2600" dirty="0" smtClean="0">
                <a:solidFill>
                  <a:schemeClr val="tx1"/>
                </a:solidFill>
              </a:rPr>
              <a:t> та </a:t>
            </a:r>
            <a:r>
              <a:rPr lang="ru-RU" sz="2600" dirty="0" err="1" smtClean="0">
                <a:solidFill>
                  <a:schemeClr val="tx1"/>
                </a:solidFill>
              </a:rPr>
              <a:t>розмноження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бактеріального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або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фагового</a:t>
            </a:r>
            <a:r>
              <a:rPr lang="ru-RU" sz="2600" dirty="0" smtClean="0">
                <a:solidFill>
                  <a:schemeClr val="tx1"/>
                </a:solidFill>
              </a:rPr>
              <a:t> клона, </a:t>
            </a:r>
            <a:r>
              <a:rPr lang="ru-RU" sz="2600" dirty="0" err="1" smtClean="0">
                <a:solidFill>
                  <a:schemeClr val="tx1"/>
                </a:solidFill>
              </a:rPr>
              <a:t>що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містить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молекули</a:t>
            </a:r>
            <a:r>
              <a:rPr lang="ru-RU" sz="2600" dirty="0" smtClean="0">
                <a:solidFill>
                  <a:schemeClr val="tx1"/>
                </a:solidFill>
              </a:rPr>
              <a:t> ДНК. </a:t>
            </a:r>
            <a:endParaRPr lang="ru-RU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1278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dirty="0" err="1" smtClean="0">
                <a:solidFill>
                  <a:schemeClr val="tx1"/>
                </a:solidFill>
              </a:rPr>
              <a:t>Найбільшу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увагу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вчених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громадськості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привертає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багатоклітинних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організмів</a:t>
            </a:r>
            <a:r>
              <a:rPr lang="ru-RU" sz="3200" dirty="0" smtClean="0">
                <a:solidFill>
                  <a:schemeClr val="tx1"/>
                </a:solidFill>
              </a:rPr>
              <a:t>, яке стало </a:t>
            </a:r>
            <a:r>
              <a:rPr lang="ru-RU" sz="3200" dirty="0" err="1" smtClean="0">
                <a:solidFill>
                  <a:schemeClr val="tx1"/>
                </a:solidFill>
              </a:rPr>
              <a:t>можливим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завдяки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успіхам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генної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інженерії</a:t>
            </a:r>
            <a:r>
              <a:rPr lang="ru-RU" sz="3200" dirty="0" smtClean="0">
                <a:solidFill>
                  <a:schemeClr val="tx1"/>
                </a:solidFill>
              </a:rPr>
              <a:t>. </a:t>
            </a:r>
            <a:r>
              <a:rPr lang="ru-RU" sz="3200" dirty="0" err="1" smtClean="0">
                <a:solidFill>
                  <a:schemeClr val="tx1"/>
                </a:solidFill>
              </a:rPr>
              <a:t>Створюючи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особливі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умови</a:t>
            </a:r>
            <a:r>
              <a:rPr lang="ru-RU" sz="3200" dirty="0" smtClean="0">
                <a:solidFill>
                  <a:schemeClr val="tx1"/>
                </a:solidFill>
              </a:rPr>
              <a:t> та </a:t>
            </a:r>
            <a:r>
              <a:rPr lang="ru-RU" sz="3200" dirty="0" err="1" smtClean="0">
                <a:solidFill>
                  <a:schemeClr val="tx1"/>
                </a:solidFill>
              </a:rPr>
              <a:t>втручаючись</a:t>
            </a:r>
            <a:r>
              <a:rPr lang="ru-RU" sz="3200" dirty="0" smtClean="0">
                <a:solidFill>
                  <a:schemeClr val="tx1"/>
                </a:solidFill>
              </a:rPr>
              <a:t> в структуру ядра </a:t>
            </a:r>
            <a:r>
              <a:rPr lang="ru-RU" sz="3200" dirty="0" err="1" smtClean="0">
                <a:solidFill>
                  <a:schemeClr val="tx1"/>
                </a:solidFill>
              </a:rPr>
              <a:t>клітини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фахівці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змушують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її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розвиватися</a:t>
            </a:r>
            <a:r>
              <a:rPr lang="ru-RU" sz="3200" dirty="0" smtClean="0">
                <a:solidFill>
                  <a:schemeClr val="tx1"/>
                </a:solidFill>
              </a:rPr>
              <a:t> в </a:t>
            </a:r>
            <a:r>
              <a:rPr lang="ru-RU" sz="3200" dirty="0" err="1" smtClean="0">
                <a:solidFill>
                  <a:schemeClr val="tx1"/>
                </a:solidFill>
              </a:rPr>
              <a:t>потрібну</a:t>
            </a:r>
            <a:r>
              <a:rPr lang="ru-RU" sz="3200" dirty="0" smtClean="0">
                <a:solidFill>
                  <a:schemeClr val="tx1"/>
                </a:solidFill>
              </a:rPr>
              <a:t> тканину </a:t>
            </a:r>
            <a:r>
              <a:rPr lang="ru-RU" sz="3200" dirty="0" err="1" smtClean="0">
                <a:solidFill>
                  <a:schemeClr val="tx1"/>
                </a:solidFill>
              </a:rPr>
              <a:t>або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навіть</a:t>
            </a:r>
            <a:r>
              <a:rPr lang="ru-RU" sz="3200" dirty="0" smtClean="0">
                <a:solidFill>
                  <a:schemeClr val="tx1"/>
                </a:solidFill>
              </a:rPr>
              <a:t> у </a:t>
            </a:r>
            <a:r>
              <a:rPr lang="ru-RU" sz="3200" dirty="0" err="1" smtClean="0">
                <a:solidFill>
                  <a:schemeClr val="tx1"/>
                </a:solidFill>
              </a:rPr>
              <a:t>цілий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організм</a:t>
            </a:r>
            <a:r>
              <a:rPr lang="ru-RU" sz="3200" dirty="0" smtClean="0">
                <a:solidFill>
                  <a:schemeClr val="tx1"/>
                </a:solidFill>
              </a:rPr>
              <a:t>. </a:t>
            </a:r>
            <a:r>
              <a:rPr lang="ru-RU" sz="3200" dirty="0" err="1" smtClean="0">
                <a:solidFill>
                  <a:schemeClr val="tx1"/>
                </a:solidFill>
              </a:rPr>
              <a:t>Допускається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принципова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можливість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відтворення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навіть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померлого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організму</a:t>
            </a:r>
            <a:r>
              <a:rPr lang="ru-RU" sz="3200" dirty="0" smtClean="0">
                <a:solidFill>
                  <a:schemeClr val="tx1"/>
                </a:solidFill>
              </a:rPr>
              <a:t>, за </a:t>
            </a:r>
            <a:r>
              <a:rPr lang="ru-RU" sz="3200" dirty="0" err="1" smtClean="0">
                <a:solidFill>
                  <a:schemeClr val="tx1"/>
                </a:solidFill>
              </a:rPr>
              <a:t>умови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збереження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його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генетичного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матеріалу</a:t>
            </a:r>
            <a:r>
              <a:rPr lang="ru-RU" sz="3200" dirty="0" smtClean="0">
                <a:solidFill>
                  <a:schemeClr val="tx1"/>
                </a:solidFill>
              </a:rPr>
              <a:t>. 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err="1" smtClean="0">
                <a:solidFill>
                  <a:schemeClr val="tx1"/>
                </a:solidFill>
              </a:rPr>
              <a:t>Розрізняють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повне</a:t>
            </a:r>
            <a:r>
              <a:rPr lang="ru-RU" sz="3600" dirty="0" smtClean="0">
                <a:solidFill>
                  <a:schemeClr val="tx1"/>
                </a:solidFill>
              </a:rPr>
              <a:t> (</a:t>
            </a:r>
            <a:r>
              <a:rPr lang="ru-RU" sz="3600" dirty="0" err="1" smtClean="0">
                <a:solidFill>
                  <a:schemeClr val="tx1"/>
                </a:solidFill>
              </a:rPr>
              <a:t>репродуктивне</a:t>
            </a:r>
            <a:r>
              <a:rPr lang="ru-RU" sz="3600" dirty="0" smtClean="0">
                <a:solidFill>
                  <a:schemeClr val="tx1"/>
                </a:solidFill>
              </a:rPr>
              <a:t>) </a:t>
            </a:r>
            <a:r>
              <a:rPr lang="ru-RU" sz="3600" dirty="0" err="1" smtClean="0">
                <a:solidFill>
                  <a:schemeClr val="tx1"/>
                </a:solidFill>
              </a:rPr>
              <a:t>і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часткове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організмів</a:t>
            </a:r>
            <a:r>
              <a:rPr lang="ru-RU" sz="3600" dirty="0" smtClean="0">
                <a:solidFill>
                  <a:schemeClr val="tx1"/>
                </a:solidFill>
              </a:rPr>
              <a:t>. При </a:t>
            </a:r>
            <a:r>
              <a:rPr lang="ru-RU" sz="3600" dirty="0" err="1" smtClean="0">
                <a:solidFill>
                  <a:schemeClr val="tx1"/>
                </a:solidFill>
              </a:rPr>
              <a:t>повному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відтворюється</a:t>
            </a:r>
            <a:r>
              <a:rPr lang="ru-RU" sz="3600" dirty="0" smtClean="0">
                <a:solidFill>
                  <a:schemeClr val="tx1"/>
                </a:solidFill>
              </a:rPr>
              <a:t> весь </a:t>
            </a:r>
            <a:r>
              <a:rPr lang="ru-RU" sz="3600" dirty="0" err="1" smtClean="0">
                <a:solidFill>
                  <a:schemeClr val="tx1"/>
                </a:solidFill>
              </a:rPr>
              <a:t>організм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цілком</a:t>
            </a:r>
            <a:r>
              <a:rPr lang="ru-RU" sz="3600" dirty="0" smtClean="0">
                <a:solidFill>
                  <a:schemeClr val="tx1"/>
                </a:solidFill>
              </a:rPr>
              <a:t>, при </a:t>
            </a:r>
            <a:r>
              <a:rPr lang="ru-RU" sz="3600" dirty="0" err="1" smtClean="0">
                <a:solidFill>
                  <a:schemeClr val="tx1"/>
                </a:solidFill>
              </a:rPr>
              <a:t>частковому</a:t>
            </a:r>
            <a:r>
              <a:rPr lang="ru-RU" sz="3600" dirty="0" smtClean="0">
                <a:solidFill>
                  <a:schemeClr val="tx1"/>
                </a:solidFill>
              </a:rPr>
              <a:t> - </a:t>
            </a:r>
            <a:r>
              <a:rPr lang="ru-RU" sz="3600" dirty="0" err="1" smtClean="0">
                <a:solidFill>
                  <a:schemeClr val="tx1"/>
                </a:solidFill>
              </a:rPr>
              <a:t>організм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відтворюється</a:t>
            </a:r>
            <a:r>
              <a:rPr lang="ru-RU" sz="3600" dirty="0" smtClean="0">
                <a:solidFill>
                  <a:schemeClr val="tx1"/>
                </a:solidFill>
              </a:rPr>
              <a:t> не </a:t>
            </a:r>
            <a:r>
              <a:rPr lang="ru-RU" sz="3600" dirty="0" err="1" smtClean="0">
                <a:solidFill>
                  <a:schemeClr val="tx1"/>
                </a:solidFill>
              </a:rPr>
              <a:t>повністю</a:t>
            </a:r>
            <a:r>
              <a:rPr lang="ru-RU" sz="3600" dirty="0" smtClean="0">
                <a:solidFill>
                  <a:schemeClr val="tx1"/>
                </a:solidFill>
              </a:rPr>
              <a:t> (</a:t>
            </a:r>
            <a:r>
              <a:rPr lang="ru-RU" sz="3600" dirty="0" err="1" smtClean="0">
                <a:solidFill>
                  <a:schemeClr val="tx1"/>
                </a:solidFill>
              </a:rPr>
              <a:t>наприклад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лише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ті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чи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інші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його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тканини</a:t>
            </a:r>
            <a:r>
              <a:rPr lang="ru-RU" sz="3600" dirty="0" smtClean="0">
                <a:solidFill>
                  <a:schemeClr val="tx1"/>
                </a:solidFill>
              </a:rPr>
              <a:t>).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996952"/>
            <a:ext cx="6561928" cy="3096344"/>
          </a:xfrm>
        </p:spPr>
        <p:txBody>
          <a:bodyPr/>
          <a:lstStyle/>
          <a:p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клонування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100" dirty="0" err="1" smtClean="0">
                <a:solidFill>
                  <a:schemeClr val="tx1"/>
                </a:solidFill>
              </a:rPr>
              <a:t>Репродуктивне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людини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передбачає</a:t>
            </a:r>
            <a:r>
              <a:rPr lang="ru-RU" sz="3100" dirty="0" smtClean="0">
                <a:solidFill>
                  <a:schemeClr val="tx1"/>
                </a:solidFill>
              </a:rPr>
              <a:t>, </a:t>
            </a:r>
            <a:r>
              <a:rPr lang="ru-RU" sz="3100" dirty="0" err="1" smtClean="0">
                <a:solidFill>
                  <a:schemeClr val="tx1"/>
                </a:solidFill>
              </a:rPr>
              <a:t>що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індивід</a:t>
            </a:r>
            <a:r>
              <a:rPr lang="ru-RU" sz="3100" dirty="0" smtClean="0">
                <a:solidFill>
                  <a:schemeClr val="tx1"/>
                </a:solidFill>
              </a:rPr>
              <a:t>, </a:t>
            </a:r>
            <a:r>
              <a:rPr lang="ru-RU" sz="3100" dirty="0" err="1" smtClean="0">
                <a:solidFill>
                  <a:schemeClr val="tx1"/>
                </a:solidFill>
              </a:rPr>
              <a:t>який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народився</a:t>
            </a:r>
            <a:r>
              <a:rPr lang="ru-RU" sz="3100" dirty="0" smtClean="0">
                <a:solidFill>
                  <a:schemeClr val="tx1"/>
                </a:solidFill>
              </a:rPr>
              <a:t> у </a:t>
            </a:r>
            <a:r>
              <a:rPr lang="ru-RU" sz="3100" dirty="0" err="1" smtClean="0">
                <a:solidFill>
                  <a:schemeClr val="tx1"/>
                </a:solidFill>
              </a:rPr>
              <a:t>результаті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100" dirty="0" smtClean="0">
                <a:solidFill>
                  <a:schemeClr val="tx1"/>
                </a:solidFill>
              </a:rPr>
              <a:t> повинен </a:t>
            </a:r>
            <a:r>
              <a:rPr lang="ru-RU" sz="3100" dirty="0" err="1" smtClean="0">
                <a:solidFill>
                  <a:schemeClr val="tx1"/>
                </a:solidFill>
              </a:rPr>
              <a:t>отримати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ім'я</a:t>
            </a:r>
            <a:r>
              <a:rPr lang="ru-RU" sz="3100" dirty="0" smtClean="0">
                <a:solidFill>
                  <a:schemeClr val="tx1"/>
                </a:solidFill>
              </a:rPr>
              <a:t>, </a:t>
            </a:r>
            <a:r>
              <a:rPr lang="ru-RU" sz="3100" dirty="0" err="1" smtClean="0">
                <a:solidFill>
                  <a:schemeClr val="tx1"/>
                </a:solidFill>
              </a:rPr>
              <a:t>громадянські</a:t>
            </a:r>
            <a:r>
              <a:rPr lang="ru-RU" sz="3100" dirty="0" smtClean="0">
                <a:solidFill>
                  <a:schemeClr val="tx1"/>
                </a:solidFill>
              </a:rPr>
              <a:t> права, </a:t>
            </a:r>
            <a:r>
              <a:rPr lang="ru-RU" sz="3100" dirty="0" err="1" smtClean="0">
                <a:solidFill>
                  <a:schemeClr val="tx1"/>
                </a:solidFill>
              </a:rPr>
              <a:t>освіту</a:t>
            </a:r>
            <a:r>
              <a:rPr lang="ru-RU" sz="3100" dirty="0" smtClean="0">
                <a:solidFill>
                  <a:schemeClr val="tx1"/>
                </a:solidFill>
              </a:rPr>
              <a:t>, </a:t>
            </a:r>
            <a:r>
              <a:rPr lang="ru-RU" sz="3100" dirty="0" err="1" smtClean="0">
                <a:solidFill>
                  <a:schemeClr val="tx1"/>
                </a:solidFill>
              </a:rPr>
              <a:t>виховання</a:t>
            </a:r>
            <a:r>
              <a:rPr lang="ru-RU" sz="3100" dirty="0" smtClean="0">
                <a:solidFill>
                  <a:schemeClr val="tx1"/>
                </a:solidFill>
              </a:rPr>
              <a:t>, </a:t>
            </a:r>
            <a:r>
              <a:rPr lang="ru-RU" sz="3100" dirty="0" err="1" smtClean="0">
                <a:solidFill>
                  <a:schemeClr val="tx1"/>
                </a:solidFill>
              </a:rPr>
              <a:t>тобто</a:t>
            </a:r>
            <a:r>
              <a:rPr lang="ru-RU" sz="3100" dirty="0" smtClean="0">
                <a:solidFill>
                  <a:schemeClr val="tx1"/>
                </a:solidFill>
              </a:rPr>
              <a:t> все те, </a:t>
            </a:r>
            <a:r>
              <a:rPr lang="ru-RU" sz="3100" dirty="0" err="1" smtClean="0">
                <a:solidFill>
                  <a:schemeClr val="tx1"/>
                </a:solidFill>
              </a:rPr>
              <a:t>що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отримують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інші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повнозначні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громадяни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держави</a:t>
            </a:r>
            <a:r>
              <a:rPr lang="ru-RU" sz="3100" dirty="0" smtClean="0">
                <a:solidFill>
                  <a:schemeClr val="tx1"/>
                </a:solidFill>
              </a:rPr>
              <a:t>.</a:t>
            </a:r>
          </a:p>
          <a:p>
            <a:pPr algn="ctr">
              <a:buNone/>
            </a:pPr>
            <a:r>
              <a:rPr lang="ru-RU" sz="3100" dirty="0" err="1" smtClean="0">
                <a:solidFill>
                  <a:schemeClr val="tx1"/>
                </a:solidFill>
              </a:rPr>
              <a:t>Репродуктивне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100" dirty="0" smtClean="0">
                <a:solidFill>
                  <a:schemeClr val="tx1"/>
                </a:solidFill>
              </a:rPr>
              <a:t> людей </a:t>
            </a:r>
            <a:r>
              <a:rPr lang="ru-RU" sz="3100" dirty="0" err="1" smtClean="0">
                <a:solidFill>
                  <a:schemeClr val="tx1"/>
                </a:solidFill>
              </a:rPr>
              <a:t>зустрілося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із</a:t>
            </a:r>
            <a:r>
              <a:rPr lang="ru-RU" sz="3100" dirty="0" smtClean="0">
                <a:solidFill>
                  <a:schemeClr val="tx1"/>
                </a:solidFill>
              </a:rPr>
              <a:t> великою </a:t>
            </a:r>
            <a:r>
              <a:rPr lang="ru-RU" sz="3100" dirty="0" err="1" smtClean="0">
                <a:solidFill>
                  <a:schemeClr val="tx1"/>
                </a:solidFill>
              </a:rPr>
              <a:t>кількістю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етичних</a:t>
            </a:r>
            <a:r>
              <a:rPr lang="ru-RU" sz="3100" dirty="0" smtClean="0">
                <a:solidFill>
                  <a:schemeClr val="tx1"/>
                </a:solidFill>
              </a:rPr>
              <a:t>, </a:t>
            </a:r>
            <a:r>
              <a:rPr lang="ru-RU" sz="3100" dirty="0" err="1" smtClean="0">
                <a:solidFill>
                  <a:schemeClr val="tx1"/>
                </a:solidFill>
              </a:rPr>
              <a:t>релігійних</a:t>
            </a:r>
            <a:r>
              <a:rPr lang="ru-RU" sz="3100" dirty="0" smtClean="0">
                <a:solidFill>
                  <a:schemeClr val="tx1"/>
                </a:solidFill>
              </a:rPr>
              <a:t>, </a:t>
            </a:r>
            <a:r>
              <a:rPr lang="ru-RU" sz="3100" dirty="0" err="1" smtClean="0">
                <a:solidFill>
                  <a:schemeClr val="tx1"/>
                </a:solidFill>
              </a:rPr>
              <a:t>юридичних</a:t>
            </a:r>
            <a:r>
              <a:rPr lang="ru-RU" sz="3100" dirty="0" smtClean="0">
                <a:solidFill>
                  <a:schemeClr val="tx1"/>
                </a:solidFill>
              </a:rPr>
              <a:t> проблем, </a:t>
            </a:r>
            <a:r>
              <a:rPr lang="ru-RU" sz="3100" dirty="0" err="1" smtClean="0">
                <a:solidFill>
                  <a:schemeClr val="tx1"/>
                </a:solidFill>
              </a:rPr>
              <a:t>що</a:t>
            </a:r>
            <a:r>
              <a:rPr lang="ru-RU" sz="3100" dirty="0" smtClean="0">
                <a:solidFill>
                  <a:schemeClr val="tx1"/>
                </a:solidFill>
              </a:rPr>
              <a:t> на </a:t>
            </a:r>
            <a:r>
              <a:rPr lang="ru-RU" sz="3100" dirty="0" err="1" smtClean="0">
                <a:solidFill>
                  <a:schemeClr val="tx1"/>
                </a:solidFill>
              </a:rPr>
              <a:t>сьогоднішній</a:t>
            </a:r>
            <a:r>
              <a:rPr lang="ru-RU" sz="3100" dirty="0" smtClean="0">
                <a:solidFill>
                  <a:schemeClr val="tx1"/>
                </a:solidFill>
              </a:rPr>
              <a:t> день не </a:t>
            </a:r>
            <a:r>
              <a:rPr lang="ru-RU" sz="3100" dirty="0" err="1" smtClean="0">
                <a:solidFill>
                  <a:schemeClr val="tx1"/>
                </a:solidFill>
              </a:rPr>
              <a:t>мають</a:t>
            </a:r>
            <a:r>
              <a:rPr lang="ru-RU" sz="3100" dirty="0" smtClean="0">
                <a:solidFill>
                  <a:schemeClr val="tx1"/>
                </a:solidFill>
              </a:rPr>
              <a:t> конкретного </a:t>
            </a:r>
            <a:r>
              <a:rPr lang="ru-RU" sz="3100" dirty="0" err="1" smtClean="0">
                <a:solidFill>
                  <a:schemeClr val="tx1"/>
                </a:solidFill>
              </a:rPr>
              <a:t>вирішення</a:t>
            </a:r>
            <a:r>
              <a:rPr lang="ru-RU" sz="3100" dirty="0" smtClean="0">
                <a:solidFill>
                  <a:schemeClr val="tx1"/>
                </a:solidFill>
              </a:rPr>
              <a:t>. В </a:t>
            </a:r>
            <a:r>
              <a:rPr lang="ru-RU" sz="3100" dirty="0" err="1" smtClean="0">
                <a:solidFill>
                  <a:schemeClr val="tx1"/>
                </a:solidFill>
              </a:rPr>
              <a:t>більшості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країн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світу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репродуктивне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100" dirty="0" smtClean="0">
                <a:solidFill>
                  <a:schemeClr val="tx1"/>
                </a:solidFill>
              </a:rPr>
              <a:t> заборонено законом.</a:t>
            </a:r>
          </a:p>
          <a:p>
            <a:pPr>
              <a:buNone/>
            </a:pPr>
            <a:endParaRPr lang="ru-RU" sz="3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dirty="0" err="1" smtClean="0">
                <a:solidFill>
                  <a:schemeClr val="tx1"/>
                </a:solidFill>
              </a:rPr>
              <a:t>Терапевтичне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людини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передбачає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що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розвиток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ембріона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закінчується</a:t>
            </a:r>
            <a:r>
              <a:rPr lang="ru-RU" sz="3200" dirty="0" smtClean="0">
                <a:solidFill>
                  <a:schemeClr val="tx1"/>
                </a:solidFill>
              </a:rPr>
              <a:t> через 14 </a:t>
            </a:r>
            <a:r>
              <a:rPr lang="ru-RU" sz="3200" dirty="0" err="1" smtClean="0">
                <a:solidFill>
                  <a:schemeClr val="tx1"/>
                </a:solidFill>
              </a:rPr>
              <a:t>днів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використовується</a:t>
            </a:r>
            <a:r>
              <a:rPr lang="ru-RU" sz="3200" dirty="0" smtClean="0">
                <a:solidFill>
                  <a:schemeClr val="tx1"/>
                </a:solidFill>
              </a:rPr>
              <a:t> для </a:t>
            </a:r>
            <a:r>
              <a:rPr lang="ru-RU" sz="3200" dirty="0" err="1" smtClean="0">
                <a:solidFill>
                  <a:schemeClr val="tx1"/>
                </a:solidFill>
              </a:rPr>
              <a:t>отримання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стовбурних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клітин</a:t>
            </a:r>
            <a:r>
              <a:rPr lang="ru-RU" sz="3200" dirty="0" smtClean="0">
                <a:solidFill>
                  <a:schemeClr val="tx1"/>
                </a:solidFill>
              </a:rPr>
              <a:t> з </a:t>
            </a:r>
            <a:r>
              <a:rPr lang="ru-RU" sz="3200" dirty="0" err="1" smtClean="0">
                <a:solidFill>
                  <a:schemeClr val="tx1"/>
                </a:solidFill>
              </a:rPr>
              <a:t>ембріону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</a:p>
          <a:p>
            <a:pPr algn="ctr">
              <a:buNone/>
            </a:pPr>
            <a:r>
              <a:rPr lang="ru-RU" sz="3200" dirty="0" err="1" smtClean="0">
                <a:solidFill>
                  <a:schemeClr val="tx1"/>
                </a:solidFill>
              </a:rPr>
              <a:t>Законодавці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багатьох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країн</a:t>
            </a:r>
            <a:r>
              <a:rPr lang="ru-RU" sz="3200" dirty="0" smtClean="0">
                <a:solidFill>
                  <a:schemeClr val="tx1"/>
                </a:solidFill>
              </a:rPr>
              <a:t> бояться, </a:t>
            </a:r>
            <a:r>
              <a:rPr lang="ru-RU" sz="3200" dirty="0" err="1" smtClean="0">
                <a:solidFill>
                  <a:schemeClr val="tx1"/>
                </a:solidFill>
              </a:rPr>
              <a:t>що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легалізація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терапевтичного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може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призвести</a:t>
            </a:r>
            <a:r>
              <a:rPr lang="ru-RU" sz="3200" dirty="0" smtClean="0">
                <a:solidFill>
                  <a:schemeClr val="tx1"/>
                </a:solidFill>
              </a:rPr>
              <a:t> до переходу </a:t>
            </a:r>
            <a:r>
              <a:rPr lang="ru-RU" sz="3200" dirty="0" err="1" smtClean="0">
                <a:solidFill>
                  <a:schemeClr val="tx1"/>
                </a:solidFill>
              </a:rPr>
              <a:t>його</a:t>
            </a:r>
            <a:r>
              <a:rPr lang="ru-RU" sz="3200" dirty="0" smtClean="0">
                <a:solidFill>
                  <a:schemeClr val="tx1"/>
                </a:solidFill>
              </a:rPr>
              <a:t> у </a:t>
            </a:r>
            <a:r>
              <a:rPr lang="ru-RU" sz="3200" dirty="0" err="1" smtClean="0">
                <a:solidFill>
                  <a:schemeClr val="tx1"/>
                </a:solidFill>
              </a:rPr>
              <a:t>репродуктивне</a:t>
            </a:r>
            <a:r>
              <a:rPr lang="ru-RU" sz="3200" dirty="0" smtClean="0">
                <a:solidFill>
                  <a:schemeClr val="tx1"/>
                </a:solidFill>
              </a:rPr>
              <a:t>. </a:t>
            </a:r>
            <a:r>
              <a:rPr lang="ru-RU" sz="3200" dirty="0" err="1" smtClean="0">
                <a:solidFill>
                  <a:schemeClr val="tx1"/>
                </a:solidFill>
              </a:rPr>
              <a:t>Проте</a:t>
            </a:r>
            <a:r>
              <a:rPr lang="ru-RU" sz="3200" dirty="0" smtClean="0">
                <a:solidFill>
                  <a:schemeClr val="tx1"/>
                </a:solidFill>
              </a:rPr>
              <a:t> у </a:t>
            </a:r>
            <a:r>
              <a:rPr lang="ru-RU" sz="3200" dirty="0" err="1" smtClean="0">
                <a:solidFill>
                  <a:schemeClr val="tx1"/>
                </a:solidFill>
              </a:rPr>
              <a:t>деяких</a:t>
            </a:r>
            <a:r>
              <a:rPr lang="ru-RU" sz="3200" dirty="0" smtClean="0">
                <a:solidFill>
                  <a:schemeClr val="tx1"/>
                </a:solidFill>
              </a:rPr>
              <a:t> державах </a:t>
            </a:r>
            <a:r>
              <a:rPr lang="ru-RU" sz="3200" dirty="0" err="1" smtClean="0">
                <a:solidFill>
                  <a:schemeClr val="tx1"/>
                </a:solidFill>
              </a:rPr>
              <a:t>воно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є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дозволеним</a:t>
            </a:r>
            <a:r>
              <a:rPr lang="ru-RU" sz="3200" dirty="0" smtClean="0">
                <a:solidFill>
                  <a:schemeClr val="tx1"/>
                </a:solidFill>
              </a:rPr>
              <a:t>, для прикладу </a:t>
            </a:r>
            <a:r>
              <a:rPr lang="ru-RU" sz="3200" dirty="0" err="1" smtClean="0">
                <a:solidFill>
                  <a:schemeClr val="tx1"/>
                </a:solidFill>
              </a:rPr>
              <a:t>Великобританія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news_37295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009532"/>
            <a:ext cx="5760640" cy="460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6780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err="1" smtClean="0">
                <a:solidFill>
                  <a:schemeClr val="tx1"/>
                </a:solidFill>
              </a:rPr>
              <a:t>Всупереч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поширеній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думці</a:t>
            </a:r>
            <a:r>
              <a:rPr lang="ru-RU" sz="3600" dirty="0" smtClean="0">
                <a:solidFill>
                  <a:schemeClr val="tx1"/>
                </a:solidFill>
              </a:rPr>
              <a:t>, клон не </a:t>
            </a:r>
            <a:r>
              <a:rPr lang="ru-RU" sz="3600" dirty="0" err="1" smtClean="0">
                <a:solidFill>
                  <a:schemeClr val="tx1"/>
                </a:solidFill>
              </a:rPr>
              <a:t>є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завжди</a:t>
            </a:r>
            <a:r>
              <a:rPr lang="ru-RU" sz="3600" dirty="0" smtClean="0">
                <a:solidFill>
                  <a:schemeClr val="tx1"/>
                </a:solidFill>
              </a:rPr>
              <a:t> точною </a:t>
            </a:r>
            <a:r>
              <a:rPr lang="ru-RU" sz="3600" dirty="0" err="1" smtClean="0">
                <a:solidFill>
                  <a:schemeClr val="tx1"/>
                </a:solidFill>
              </a:rPr>
              <a:t>копією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людини</a:t>
            </a:r>
            <a:r>
              <a:rPr lang="ru-RU" sz="3600" dirty="0" smtClean="0">
                <a:solidFill>
                  <a:schemeClr val="tx1"/>
                </a:solidFill>
              </a:rPr>
              <a:t>, на </a:t>
            </a:r>
            <a:r>
              <a:rPr lang="ru-RU" sz="3600" dirty="0" err="1" smtClean="0">
                <a:solidFill>
                  <a:schemeClr val="tx1"/>
                </a:solidFill>
              </a:rPr>
              <a:t>основі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якої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був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склонований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оскільки</a:t>
            </a:r>
            <a:r>
              <a:rPr lang="ru-RU" sz="3600" dirty="0" smtClean="0">
                <a:solidFill>
                  <a:schemeClr val="tx1"/>
                </a:solidFill>
              </a:rPr>
              <a:t> при </a:t>
            </a:r>
            <a:r>
              <a:rPr lang="ru-RU" sz="3600" dirty="0" err="1" smtClean="0">
                <a:solidFill>
                  <a:schemeClr val="tx1"/>
                </a:solidFill>
              </a:rPr>
              <a:t>клонуванні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копіюється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лише</a:t>
            </a:r>
            <a:r>
              <a:rPr lang="ru-RU" sz="3600" dirty="0" smtClean="0">
                <a:solidFill>
                  <a:schemeClr val="tx1"/>
                </a:solidFill>
              </a:rPr>
              <a:t> генотип, а фенотип </a:t>
            </a:r>
            <a:r>
              <a:rPr lang="ru-RU" sz="3600" dirty="0" err="1" smtClean="0">
                <a:solidFill>
                  <a:schemeClr val="tx1"/>
                </a:solidFill>
              </a:rPr>
              <a:t>може</a:t>
            </a:r>
            <a:r>
              <a:rPr lang="ru-RU" sz="3600" dirty="0" smtClean="0">
                <a:solidFill>
                  <a:schemeClr val="tx1"/>
                </a:solidFill>
              </a:rPr>
              <a:t> бути </a:t>
            </a:r>
            <a:r>
              <a:rPr lang="ru-RU" sz="3600" dirty="0" err="1" smtClean="0">
                <a:solidFill>
                  <a:schemeClr val="tx1"/>
                </a:solidFill>
              </a:rPr>
              <a:t>відмінним</a:t>
            </a:r>
            <a:r>
              <a:rPr lang="ru-RU" sz="3600" dirty="0" smtClean="0">
                <a:solidFill>
                  <a:schemeClr val="tx1"/>
                </a:solidFill>
              </a:rPr>
              <a:t>, у </a:t>
            </a:r>
            <a:r>
              <a:rPr lang="ru-RU" sz="3600" dirty="0" err="1" smtClean="0">
                <a:solidFill>
                  <a:schemeClr val="tx1"/>
                </a:solidFill>
              </a:rPr>
              <a:t>залежності</a:t>
            </a:r>
            <a:r>
              <a:rPr lang="ru-RU" sz="3600" dirty="0" smtClean="0">
                <a:solidFill>
                  <a:schemeClr val="tx1"/>
                </a:solidFill>
              </a:rPr>
              <a:t> від </a:t>
            </a:r>
            <a:r>
              <a:rPr lang="ru-RU" sz="3600" dirty="0" err="1" smtClean="0">
                <a:solidFill>
                  <a:schemeClr val="tx1"/>
                </a:solidFill>
              </a:rPr>
              <a:t>навколишнього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середовища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обставин</a:t>
            </a:r>
            <a:r>
              <a:rPr lang="ru-RU" sz="3600" dirty="0" smtClean="0">
                <a:solidFill>
                  <a:schemeClr val="tx1"/>
                </a:solidFill>
              </a:rPr>
              <a:t>. Так, </a:t>
            </a:r>
            <a:r>
              <a:rPr lang="ru-RU" sz="3600" dirty="0" err="1" smtClean="0">
                <a:solidFill>
                  <a:schemeClr val="tx1"/>
                </a:solidFill>
              </a:rPr>
              <a:t>наприклад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якщо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взяти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шість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різних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клонів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і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вирощувати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їх</a:t>
            </a:r>
            <a:r>
              <a:rPr lang="ru-RU" sz="3600" dirty="0" smtClean="0">
                <a:solidFill>
                  <a:schemeClr val="tx1"/>
                </a:solidFill>
              </a:rPr>
              <a:t> у </a:t>
            </a:r>
            <a:r>
              <a:rPr lang="ru-RU" sz="3600" dirty="0" err="1" smtClean="0">
                <a:solidFill>
                  <a:schemeClr val="tx1"/>
                </a:solidFill>
              </a:rPr>
              <a:t>різних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умовах</a:t>
            </a:r>
            <a:r>
              <a:rPr lang="ru-RU" sz="3600" dirty="0" smtClean="0">
                <a:solidFill>
                  <a:schemeClr val="tx1"/>
                </a:solidFill>
              </a:rPr>
              <a:t>:</a:t>
            </a:r>
          </a:p>
          <a:p>
            <a:pPr>
              <a:buNone/>
            </a:pP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5847928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>
                <a:solidFill>
                  <a:schemeClr val="tx1"/>
                </a:solidFill>
              </a:rPr>
              <a:t>клон при поганому </a:t>
            </a:r>
            <a:r>
              <a:rPr lang="ru-RU" sz="2500" dirty="0" err="1" smtClean="0">
                <a:solidFill>
                  <a:schemeClr val="tx1"/>
                </a:solidFill>
              </a:rPr>
              <a:t>харчування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виросте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низьким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і</a:t>
            </a:r>
            <a:r>
              <a:rPr lang="ru-RU" sz="2500" dirty="0" smtClean="0">
                <a:solidFill>
                  <a:schemeClr val="tx1"/>
                </a:solidFill>
              </a:rPr>
              <a:t> худим</a:t>
            </a:r>
          </a:p>
          <a:p>
            <a:pPr algn="ctr"/>
            <a:r>
              <a:rPr lang="ru-RU" sz="2500" dirty="0" smtClean="0">
                <a:solidFill>
                  <a:schemeClr val="tx1"/>
                </a:solidFill>
              </a:rPr>
              <a:t>клон, якого </a:t>
            </a:r>
            <a:r>
              <a:rPr lang="ru-RU" sz="2500" dirty="0" err="1" smtClean="0">
                <a:solidFill>
                  <a:schemeClr val="tx1"/>
                </a:solidFill>
              </a:rPr>
              <a:t>постійно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перегодовувати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і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обмежувати</a:t>
            </a:r>
            <a:r>
              <a:rPr lang="ru-RU" sz="2500" dirty="0" smtClean="0">
                <a:solidFill>
                  <a:schemeClr val="tx1"/>
                </a:solidFill>
              </a:rPr>
              <a:t> у </a:t>
            </a:r>
            <a:r>
              <a:rPr lang="ru-RU" sz="2500" dirty="0" err="1" smtClean="0">
                <a:solidFill>
                  <a:schemeClr val="tx1"/>
                </a:solidFill>
              </a:rPr>
              <a:t>фізичних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навантаженнях</a:t>
            </a:r>
            <a:r>
              <a:rPr lang="ru-RU" sz="2500" dirty="0" smtClean="0">
                <a:solidFill>
                  <a:schemeClr val="tx1"/>
                </a:solidFill>
              </a:rPr>
              <a:t>, буде </a:t>
            </a:r>
            <a:r>
              <a:rPr lang="ru-RU" sz="2500" dirty="0" err="1" smtClean="0">
                <a:solidFill>
                  <a:schemeClr val="tx1"/>
                </a:solidFill>
              </a:rPr>
              <a:t>страждати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ожирінням</a:t>
            </a:r>
            <a:endParaRPr lang="ru-RU" sz="2500" dirty="0" smtClean="0">
              <a:solidFill>
                <a:schemeClr val="tx1"/>
              </a:solidFill>
            </a:endParaRPr>
          </a:p>
          <a:p>
            <a:pPr algn="ctr"/>
            <a:r>
              <a:rPr lang="ru-RU" sz="2500" dirty="0" smtClean="0">
                <a:solidFill>
                  <a:schemeClr val="tx1"/>
                </a:solidFill>
              </a:rPr>
              <a:t>клон, </a:t>
            </a:r>
            <a:r>
              <a:rPr lang="ru-RU" sz="2500" dirty="0" err="1" smtClean="0">
                <a:solidFill>
                  <a:schemeClr val="tx1"/>
                </a:solidFill>
              </a:rPr>
              <a:t>який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харчувався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висококалорійною</a:t>
            </a:r>
            <a:r>
              <a:rPr lang="ru-RU" sz="2500" dirty="0" smtClean="0">
                <a:solidFill>
                  <a:schemeClr val="tx1"/>
                </a:solidFill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</a:rPr>
              <a:t>але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недостатньою</a:t>
            </a:r>
            <a:r>
              <a:rPr lang="ru-RU" sz="2500" dirty="0" smtClean="0">
                <a:solidFill>
                  <a:schemeClr val="tx1"/>
                </a:solidFill>
              </a:rPr>
              <a:t> на </a:t>
            </a:r>
            <a:r>
              <a:rPr lang="ru-RU" sz="2500" dirty="0" err="1" smtClean="0">
                <a:solidFill>
                  <a:schemeClr val="tx1"/>
                </a:solidFill>
              </a:rPr>
              <a:t>вітаміни</a:t>
            </a:r>
            <a:r>
              <a:rPr lang="ru-RU" sz="2500" dirty="0" smtClean="0">
                <a:solidFill>
                  <a:schemeClr val="tx1"/>
                </a:solidFill>
              </a:rPr>
              <a:t> та </a:t>
            </a:r>
            <a:r>
              <a:rPr lang="ru-RU" sz="2500" dirty="0" err="1" smtClean="0">
                <a:solidFill>
                  <a:schemeClr val="tx1"/>
                </a:solidFill>
              </a:rPr>
              <a:t>мінерали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2500" dirty="0" smtClean="0">
                <a:solidFill>
                  <a:schemeClr val="tx1"/>
                </a:solidFill>
              </a:rPr>
              <a:t> для росту, </a:t>
            </a:r>
            <a:r>
              <a:rPr lang="ru-RU" sz="2500" dirty="0" err="1" smtClean="0">
                <a:solidFill>
                  <a:schemeClr val="tx1"/>
                </a:solidFill>
              </a:rPr>
              <a:t>виросте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товстим</a:t>
            </a:r>
            <a:r>
              <a:rPr lang="ru-RU" sz="2500" dirty="0" smtClean="0">
                <a:solidFill>
                  <a:schemeClr val="tx1"/>
                </a:solidFill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</a:rPr>
              <a:t>але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невисоким</a:t>
            </a:r>
            <a:endParaRPr lang="ru-RU" sz="2500" dirty="0" smtClean="0">
              <a:solidFill>
                <a:schemeClr val="tx1"/>
              </a:solidFill>
            </a:endParaRPr>
          </a:p>
          <a:p>
            <a:pPr algn="ctr"/>
            <a:r>
              <a:rPr lang="ru-RU" sz="2500" dirty="0" smtClean="0">
                <a:solidFill>
                  <a:schemeClr val="tx1"/>
                </a:solidFill>
              </a:rPr>
              <a:t>клон, </a:t>
            </a:r>
            <a:r>
              <a:rPr lang="ru-RU" sz="2500" dirty="0" err="1" smtClean="0">
                <a:solidFill>
                  <a:schemeClr val="tx1"/>
                </a:solidFill>
              </a:rPr>
              <a:t>забезпечений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нормальним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харчуванням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і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серйозними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фізичними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навантаженнями</a:t>
            </a:r>
            <a:r>
              <a:rPr lang="ru-RU" sz="2500" dirty="0" smtClean="0">
                <a:solidFill>
                  <a:schemeClr val="tx1"/>
                </a:solidFill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</a:rPr>
              <a:t>виросте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сильним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і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мускулястим</a:t>
            </a:r>
            <a:endParaRPr lang="ru-RU" sz="2500" dirty="0" smtClean="0">
              <a:solidFill>
                <a:schemeClr val="tx1"/>
              </a:solidFill>
            </a:endParaRPr>
          </a:p>
          <a:p>
            <a:pPr algn="ctr"/>
            <a:r>
              <a:rPr lang="ru-RU" sz="2500" dirty="0" smtClean="0">
                <a:solidFill>
                  <a:schemeClr val="tx1"/>
                </a:solidFill>
              </a:rPr>
              <a:t>клон, </a:t>
            </a:r>
            <a:r>
              <a:rPr lang="ru-RU" sz="2500" dirty="0" err="1" smtClean="0">
                <a:solidFill>
                  <a:schemeClr val="tx1"/>
                </a:solidFill>
              </a:rPr>
              <a:t>якому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довелося</a:t>
            </a:r>
            <a:r>
              <a:rPr lang="ru-RU" sz="2500" dirty="0" smtClean="0">
                <a:solidFill>
                  <a:schemeClr val="tx1"/>
                </a:solidFill>
              </a:rPr>
              <a:t> в </a:t>
            </a:r>
            <a:r>
              <a:rPr lang="ru-RU" sz="2500" dirty="0" err="1" smtClean="0">
                <a:solidFill>
                  <a:schemeClr val="tx1"/>
                </a:solidFill>
              </a:rPr>
              <a:t>період</a:t>
            </a:r>
            <a:r>
              <a:rPr lang="ru-RU" sz="2500" dirty="0" smtClean="0">
                <a:solidFill>
                  <a:schemeClr val="tx1"/>
                </a:solidFill>
              </a:rPr>
              <a:t> росту </a:t>
            </a:r>
            <a:r>
              <a:rPr lang="ru-RU" sz="2500" dirty="0" err="1" smtClean="0">
                <a:solidFill>
                  <a:schemeClr val="tx1"/>
                </a:solidFill>
              </a:rPr>
              <a:t>носити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важкі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речі</a:t>
            </a:r>
            <a:r>
              <a:rPr lang="ru-RU" sz="2500" dirty="0" smtClean="0">
                <a:solidFill>
                  <a:schemeClr val="tx1"/>
                </a:solidFill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</a:rPr>
              <a:t>виросте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невисоким</a:t>
            </a:r>
            <a:r>
              <a:rPr lang="ru-RU" sz="2500" dirty="0" smtClean="0">
                <a:solidFill>
                  <a:schemeClr val="tx1"/>
                </a:solidFill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</a:rPr>
              <a:t>але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мускулястим</a:t>
            </a:r>
            <a:endParaRPr lang="ru-RU" sz="2500" dirty="0" smtClean="0">
              <a:solidFill>
                <a:schemeClr val="tx1"/>
              </a:solidFill>
            </a:endParaRPr>
          </a:p>
          <a:p>
            <a:pPr algn="ctr"/>
            <a:r>
              <a:rPr lang="ru-RU" sz="2500" dirty="0" smtClean="0">
                <a:solidFill>
                  <a:schemeClr val="tx1"/>
                </a:solidFill>
              </a:rPr>
              <a:t>клон, </a:t>
            </a:r>
            <a:r>
              <a:rPr lang="ru-RU" sz="2500" dirty="0" err="1" smtClean="0">
                <a:solidFill>
                  <a:schemeClr val="tx1"/>
                </a:solidFill>
              </a:rPr>
              <a:t>якому</a:t>
            </a:r>
            <a:r>
              <a:rPr lang="ru-RU" sz="2500" dirty="0" smtClean="0">
                <a:solidFill>
                  <a:schemeClr val="tx1"/>
                </a:solidFill>
              </a:rPr>
              <a:t> в </a:t>
            </a:r>
            <a:r>
              <a:rPr lang="ru-RU" sz="2500" dirty="0" err="1" smtClean="0">
                <a:solidFill>
                  <a:schemeClr val="tx1"/>
                </a:solidFill>
              </a:rPr>
              <a:t>ембріональному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періоді</a:t>
            </a:r>
            <a:r>
              <a:rPr lang="ru-RU" sz="2500" dirty="0" smtClean="0">
                <a:solidFill>
                  <a:schemeClr val="tx1"/>
                </a:solidFill>
              </a:rPr>
              <a:t> вводили </a:t>
            </a:r>
            <a:r>
              <a:rPr lang="ru-RU" sz="2500" dirty="0" err="1" smtClean="0">
                <a:solidFill>
                  <a:schemeClr val="tx1"/>
                </a:solidFill>
              </a:rPr>
              <a:t>тератогенні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речовини</a:t>
            </a:r>
            <a:r>
              <a:rPr lang="ru-RU" sz="2500" dirty="0" smtClean="0">
                <a:solidFill>
                  <a:schemeClr val="tx1"/>
                </a:solidFill>
              </a:rPr>
              <a:t>, буде </a:t>
            </a:r>
            <a:r>
              <a:rPr lang="ru-RU" sz="2500" dirty="0" err="1" smtClean="0">
                <a:solidFill>
                  <a:schemeClr val="tx1"/>
                </a:solidFill>
              </a:rPr>
              <a:t>мати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вроджені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відхилення</a:t>
            </a:r>
            <a:r>
              <a:rPr lang="ru-RU" sz="2500" dirty="0" smtClean="0">
                <a:solidFill>
                  <a:schemeClr val="tx1"/>
                </a:solidFill>
              </a:rPr>
              <a:t> від </a:t>
            </a:r>
            <a:r>
              <a:rPr lang="ru-RU" sz="2500" dirty="0" err="1" smtClean="0">
                <a:solidFill>
                  <a:schemeClr val="tx1"/>
                </a:solidFill>
              </a:rPr>
              <a:t>розвитку</a:t>
            </a:r>
            <a:endParaRPr lang="ru-RU" sz="2500" dirty="0" smtClean="0">
              <a:solidFill>
                <a:schemeClr val="tx1"/>
              </a:solidFill>
            </a:endParaRPr>
          </a:p>
          <a:p>
            <a:endParaRPr lang="ru-RU"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err="1" smtClean="0">
                <a:solidFill>
                  <a:schemeClr val="tx1"/>
                </a:solidFill>
              </a:rPr>
              <a:t>Технологія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600" dirty="0" smtClean="0">
                <a:solidFill>
                  <a:schemeClr val="tx1"/>
                </a:solidFill>
              </a:rPr>
              <a:t> в наш час </a:t>
            </a:r>
            <a:r>
              <a:rPr lang="ru-RU" sz="3600" dirty="0" err="1" smtClean="0">
                <a:solidFill>
                  <a:schemeClr val="tx1"/>
                </a:solidFill>
              </a:rPr>
              <a:t>ще</a:t>
            </a:r>
            <a:r>
              <a:rPr lang="ru-RU" sz="3600" dirty="0" smtClean="0">
                <a:solidFill>
                  <a:schemeClr val="tx1"/>
                </a:solidFill>
              </a:rPr>
              <a:t> не </a:t>
            </a:r>
            <a:r>
              <a:rPr lang="ru-RU" sz="3600" dirty="0" err="1" smtClean="0">
                <a:solidFill>
                  <a:schemeClr val="tx1"/>
                </a:solidFill>
              </a:rPr>
              <a:t>повністю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є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відшліфованою</a:t>
            </a:r>
            <a:r>
              <a:rPr lang="ru-RU" sz="3600" dirty="0" smtClean="0">
                <a:solidFill>
                  <a:schemeClr val="tx1"/>
                </a:solidFill>
              </a:rPr>
              <a:t>. І тут </a:t>
            </a:r>
            <a:r>
              <a:rPr lang="ru-RU" sz="3600" dirty="0" err="1" smtClean="0">
                <a:solidFill>
                  <a:schemeClr val="tx1"/>
                </a:solidFill>
              </a:rPr>
              <a:t>постає</a:t>
            </a:r>
            <a:r>
              <a:rPr lang="ru-RU" sz="3600" dirty="0" smtClean="0">
                <a:solidFill>
                  <a:schemeClr val="tx1"/>
                </a:solidFill>
              </a:rPr>
              <a:t> немало як </a:t>
            </a:r>
            <a:r>
              <a:rPr lang="ru-RU" sz="3600" dirty="0" err="1" smtClean="0">
                <a:solidFill>
                  <a:schemeClr val="tx1"/>
                </a:solidFill>
              </a:rPr>
              <a:t>теоритичних</a:t>
            </a:r>
            <a:r>
              <a:rPr lang="ru-RU" sz="3600" dirty="0" smtClean="0">
                <a:solidFill>
                  <a:schemeClr val="tx1"/>
                </a:solidFill>
              </a:rPr>
              <a:t>, так </a:t>
            </a:r>
            <a:r>
              <a:rPr lang="ru-RU" sz="3600" dirty="0" err="1" smtClean="0">
                <a:solidFill>
                  <a:schemeClr val="tx1"/>
                </a:solidFill>
              </a:rPr>
              <a:t>і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суто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практичних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питань</a:t>
            </a:r>
            <a:r>
              <a:rPr lang="ru-RU" sz="3600" dirty="0" smtClean="0">
                <a:solidFill>
                  <a:schemeClr val="tx1"/>
                </a:solidFill>
              </a:rPr>
              <a:t>. </a:t>
            </a:r>
            <a:r>
              <a:rPr lang="ru-RU" sz="3600" dirty="0" err="1" smtClean="0">
                <a:solidFill>
                  <a:schemeClr val="tx1"/>
                </a:solidFill>
              </a:rPr>
              <a:t>Проте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вже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сьогодні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є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методи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що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дозволяють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із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певною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мірою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впевненістю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сказати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що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загалом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питання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технології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вирішене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6319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2800" dirty="0" smtClean="0">
                <a:solidFill>
                  <a:schemeClr val="tx1"/>
                </a:solidFill>
              </a:rPr>
              <a:t> (в </a:t>
            </a:r>
            <a:r>
              <a:rPr lang="ru-RU" sz="2800" dirty="0" err="1" smtClean="0">
                <a:solidFill>
                  <a:schemeClr val="tx1"/>
                </a:solidFill>
              </a:rPr>
              <a:t>біології</a:t>
            </a:r>
            <a:r>
              <a:rPr lang="ru-RU" sz="2800" dirty="0" smtClean="0">
                <a:solidFill>
                  <a:schemeClr val="tx1"/>
                </a:solidFill>
              </a:rPr>
              <a:t>) - </a:t>
            </a:r>
            <a:r>
              <a:rPr lang="ru-RU" sz="2800" dirty="0" err="1" smtClean="0">
                <a:solidFill>
                  <a:schemeClr val="tx1"/>
                </a:solidFill>
              </a:rPr>
              <a:t>поява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природним</a:t>
            </a:r>
            <a:r>
              <a:rPr lang="ru-RU" sz="2800" dirty="0" smtClean="0">
                <a:solidFill>
                  <a:schemeClr val="tx1"/>
                </a:solidFill>
              </a:rPr>
              <a:t> шляхом </a:t>
            </a:r>
            <a:r>
              <a:rPr lang="ru-RU" sz="2800" dirty="0" err="1" smtClean="0">
                <a:solidFill>
                  <a:schemeClr val="tx1"/>
                </a:solidFill>
              </a:rPr>
              <a:t>або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отримання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декількох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генетично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ідентичних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організмів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шляхом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безстатевого</a:t>
            </a:r>
            <a:r>
              <a:rPr lang="ru-RU" sz="2800" dirty="0" smtClean="0">
                <a:solidFill>
                  <a:schemeClr val="tx1"/>
                </a:solidFill>
              </a:rPr>
              <a:t> (у тому </a:t>
            </a:r>
            <a:r>
              <a:rPr lang="ru-RU" sz="2800" dirty="0" err="1" smtClean="0">
                <a:solidFill>
                  <a:schemeClr val="tx1"/>
                </a:solidFill>
              </a:rPr>
              <a:t>числі</a:t>
            </a:r>
            <a:r>
              <a:rPr lang="ru-RU" sz="2800" dirty="0" smtClean="0">
                <a:solidFill>
                  <a:schemeClr val="tx1"/>
                </a:solidFill>
              </a:rPr>
              <a:t> вегетативного) </a:t>
            </a:r>
            <a:r>
              <a:rPr lang="ru-RU" sz="2800" dirty="0" err="1" smtClean="0">
                <a:solidFill>
                  <a:schemeClr val="tx1"/>
                </a:solidFill>
              </a:rPr>
              <a:t>розмноження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</a:rPr>
              <a:t>Термін</a:t>
            </a:r>
            <a:r>
              <a:rPr lang="ru-RU" sz="2800" dirty="0" smtClean="0">
                <a:solidFill>
                  <a:schemeClr val="tx1"/>
                </a:solidFill>
              </a:rPr>
              <a:t> "</a:t>
            </a:r>
            <a:r>
              <a:rPr lang="ru-RU" sz="28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2800" dirty="0" smtClean="0">
                <a:solidFill>
                  <a:schemeClr val="tx1"/>
                </a:solidFill>
              </a:rPr>
              <a:t>" в тому ж </a:t>
            </a:r>
            <a:r>
              <a:rPr lang="ru-RU" sz="2800" dirty="0" err="1" smtClean="0">
                <a:solidFill>
                  <a:schemeClr val="tx1"/>
                </a:solidFill>
              </a:rPr>
              <a:t>сенсі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нерідко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застосовують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і</a:t>
            </a:r>
            <a:r>
              <a:rPr lang="ru-RU" sz="2800" dirty="0" smtClean="0">
                <a:solidFill>
                  <a:schemeClr val="tx1"/>
                </a:solidFill>
              </a:rPr>
              <a:t> по </a:t>
            </a:r>
            <a:r>
              <a:rPr lang="ru-RU" sz="2800" dirty="0" err="1" smtClean="0">
                <a:solidFill>
                  <a:schemeClr val="tx1"/>
                </a:solidFill>
              </a:rPr>
              <a:t>відношенню</a:t>
            </a:r>
            <a:r>
              <a:rPr lang="ru-RU" sz="2800" dirty="0" smtClean="0">
                <a:solidFill>
                  <a:schemeClr val="tx1"/>
                </a:solidFill>
              </a:rPr>
              <a:t> до </a:t>
            </a:r>
            <a:r>
              <a:rPr lang="ru-RU" sz="2800" dirty="0" err="1" smtClean="0">
                <a:solidFill>
                  <a:schemeClr val="tx1"/>
                </a:solidFill>
              </a:rPr>
              <a:t>клітин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багатоклітинних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організмів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</a:rPr>
              <a:t>Клонуванням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називають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також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отримання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кількох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ідентичних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копій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спадкових</a:t>
            </a:r>
            <a:r>
              <a:rPr lang="ru-RU" sz="2800" dirty="0" smtClean="0">
                <a:solidFill>
                  <a:schemeClr val="tx1"/>
                </a:solidFill>
              </a:rPr>
              <a:t> молекул (</a:t>
            </a:r>
            <a:r>
              <a:rPr lang="ru-RU" sz="2800" dirty="0" err="1" smtClean="0">
                <a:solidFill>
                  <a:schemeClr val="tx1"/>
                </a:solidFill>
              </a:rPr>
              <a:t>молекулярне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2800" dirty="0" smtClean="0">
                <a:solidFill>
                  <a:schemeClr val="tx1"/>
                </a:solidFill>
              </a:rPr>
              <a:t>). </a:t>
            </a:r>
            <a:r>
              <a:rPr lang="ru-RU" sz="2800" dirty="0" err="1" smtClean="0">
                <a:solidFill>
                  <a:schemeClr val="tx1"/>
                </a:solidFill>
              </a:rPr>
              <a:t>Нарешті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клонуванням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також</a:t>
            </a:r>
            <a:r>
              <a:rPr lang="ru-RU" sz="2800" dirty="0" smtClean="0">
                <a:solidFill>
                  <a:schemeClr val="tx1"/>
                </a:solidFill>
              </a:rPr>
              <a:t> часто </a:t>
            </a:r>
            <a:r>
              <a:rPr lang="ru-RU" sz="2800" dirty="0" err="1" smtClean="0">
                <a:solidFill>
                  <a:schemeClr val="tx1"/>
                </a:solidFill>
              </a:rPr>
              <a:t>називають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біотехнологічні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методи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використовувані</a:t>
            </a:r>
            <a:r>
              <a:rPr lang="ru-RU" sz="2800" dirty="0" smtClean="0">
                <a:solidFill>
                  <a:schemeClr val="tx1"/>
                </a:solidFill>
              </a:rPr>
              <a:t> для штучного </a:t>
            </a:r>
            <a:r>
              <a:rPr lang="ru-RU" sz="2800" dirty="0" err="1" smtClean="0">
                <a:solidFill>
                  <a:schemeClr val="tx1"/>
                </a:solidFill>
              </a:rPr>
              <a:t>отримання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клонів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організмів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клітин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або</a:t>
            </a:r>
            <a:r>
              <a:rPr lang="ru-RU" sz="2800" dirty="0" smtClean="0">
                <a:solidFill>
                  <a:schemeClr val="tx1"/>
                </a:solidFill>
              </a:rPr>
              <a:t> молекул. </a:t>
            </a:r>
            <a:r>
              <a:rPr lang="ru-RU" sz="2800" dirty="0" err="1" smtClean="0">
                <a:solidFill>
                  <a:schemeClr val="tx1"/>
                </a:solidFill>
              </a:rPr>
              <a:t>Група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генетично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ідентичних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організмів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або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клітин</a:t>
            </a:r>
            <a:r>
              <a:rPr lang="ru-RU" sz="2800" dirty="0" smtClean="0">
                <a:solidFill>
                  <a:schemeClr val="tx1"/>
                </a:solidFill>
              </a:rPr>
              <a:t> - клон.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51278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Одним </a:t>
            </a:r>
            <a:r>
              <a:rPr lang="ru-RU" sz="3200" dirty="0" err="1" smtClean="0">
                <a:solidFill>
                  <a:schemeClr val="tx1"/>
                </a:solidFill>
              </a:rPr>
              <a:t>із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найефективніших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методів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виявився</a:t>
            </a:r>
            <a:r>
              <a:rPr lang="ru-RU" sz="3200" dirty="0" smtClean="0">
                <a:solidFill>
                  <a:schemeClr val="tx1"/>
                </a:solidFill>
              </a:rPr>
              <a:t> метод "переносу ядра". </a:t>
            </a:r>
            <a:r>
              <a:rPr lang="ru-RU" sz="3200" dirty="0" err="1" smtClean="0">
                <a:solidFill>
                  <a:schemeClr val="tx1"/>
                </a:solidFill>
              </a:rPr>
              <a:t>Саме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він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був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застосований</a:t>
            </a:r>
            <a:r>
              <a:rPr lang="ru-RU" sz="3200" dirty="0" smtClean="0">
                <a:solidFill>
                  <a:schemeClr val="tx1"/>
                </a:solidFill>
              </a:rPr>
              <a:t> при </a:t>
            </a:r>
            <a:r>
              <a:rPr lang="ru-RU" sz="3200" dirty="0" err="1" smtClean="0">
                <a:solidFill>
                  <a:schemeClr val="tx1"/>
                </a:solidFill>
              </a:rPr>
              <a:t>клонуванні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вівці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Доллі</a:t>
            </a:r>
            <a:r>
              <a:rPr lang="ru-RU" sz="3200" dirty="0" smtClean="0">
                <a:solidFill>
                  <a:schemeClr val="tx1"/>
                </a:solidFill>
              </a:rPr>
              <a:t> у </a:t>
            </a:r>
            <a:r>
              <a:rPr lang="ru-RU" sz="3200" dirty="0" err="1" smtClean="0">
                <a:solidFill>
                  <a:schemeClr val="tx1"/>
                </a:solidFill>
              </a:rPr>
              <a:t>Великобританії</a:t>
            </a:r>
            <a:r>
              <a:rPr lang="ru-RU" sz="3200" dirty="0" smtClean="0">
                <a:solidFill>
                  <a:schemeClr val="tx1"/>
                </a:solidFill>
              </a:rPr>
              <a:t> - </a:t>
            </a:r>
            <a:r>
              <a:rPr lang="ru-RU" sz="3200" dirty="0" err="1" smtClean="0">
                <a:solidFill>
                  <a:schemeClr val="tx1"/>
                </a:solidFill>
              </a:rPr>
              <a:t>організму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який</a:t>
            </a:r>
            <a:r>
              <a:rPr lang="ru-RU" sz="3200" dirty="0" smtClean="0">
                <a:solidFill>
                  <a:schemeClr val="tx1"/>
                </a:solidFill>
              </a:rPr>
              <a:t> прожив </a:t>
            </a:r>
            <a:r>
              <a:rPr lang="ru-RU" sz="3200" dirty="0" err="1" smtClean="0">
                <a:solidFill>
                  <a:schemeClr val="tx1"/>
                </a:solidFill>
              </a:rPr>
              <a:t>достатню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кількість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років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щоби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говорити</a:t>
            </a:r>
            <a:r>
              <a:rPr lang="ru-RU" sz="3200" dirty="0" smtClean="0">
                <a:solidFill>
                  <a:schemeClr val="tx1"/>
                </a:solidFill>
              </a:rPr>
              <a:t> про </a:t>
            </a:r>
            <a:r>
              <a:rPr lang="ru-RU" sz="3200" dirty="0" err="1" smtClean="0">
                <a:solidFill>
                  <a:schemeClr val="tx1"/>
                </a:solidFill>
              </a:rPr>
              <a:t>успішність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експерименту</a:t>
            </a:r>
            <a:r>
              <a:rPr lang="ru-RU" sz="3200" dirty="0" smtClean="0">
                <a:solidFill>
                  <a:schemeClr val="tx1"/>
                </a:solidFill>
              </a:rPr>
              <a:t>. На думку </a:t>
            </a:r>
            <a:r>
              <a:rPr lang="ru-RU" sz="3200" dirty="0" err="1" smtClean="0">
                <a:solidFill>
                  <a:schemeClr val="tx1"/>
                </a:solidFill>
              </a:rPr>
              <a:t>вчених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така</a:t>
            </a:r>
            <a:r>
              <a:rPr lang="ru-RU" sz="3200" dirty="0" smtClean="0">
                <a:solidFill>
                  <a:schemeClr val="tx1"/>
                </a:solidFill>
              </a:rPr>
              <a:t> методика </a:t>
            </a:r>
            <a:r>
              <a:rPr lang="ru-RU" sz="3200" dirty="0" err="1" smtClean="0">
                <a:solidFill>
                  <a:schemeClr val="tx1"/>
                </a:solidFill>
              </a:rPr>
              <a:t>є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поки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що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найкращою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серед</a:t>
            </a:r>
            <a:r>
              <a:rPr lang="ru-RU" sz="3200" dirty="0" smtClean="0">
                <a:solidFill>
                  <a:schemeClr val="tx1"/>
                </a:solidFill>
              </a:rPr>
              <a:t> тих, </a:t>
            </a:r>
            <a:r>
              <a:rPr lang="ru-RU" sz="3200" dirty="0" err="1" smtClean="0">
                <a:solidFill>
                  <a:schemeClr val="tx1"/>
                </a:solidFill>
              </a:rPr>
              <a:t>які</a:t>
            </a:r>
            <a:r>
              <a:rPr lang="ru-RU" sz="3200" dirty="0" smtClean="0">
                <a:solidFill>
                  <a:schemeClr val="tx1"/>
                </a:solidFill>
              </a:rPr>
              <a:t> ми </a:t>
            </a:r>
            <a:r>
              <a:rPr lang="ru-RU" sz="3200" dirty="0" err="1" smtClean="0">
                <a:solidFill>
                  <a:schemeClr val="tx1"/>
                </a:solidFill>
              </a:rPr>
              <a:t>маємо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щоби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приступити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безпосередньо</a:t>
            </a:r>
            <a:r>
              <a:rPr lang="ru-RU" sz="3200" dirty="0" smtClean="0">
                <a:solidFill>
                  <a:schemeClr val="tx1"/>
                </a:solidFill>
              </a:rPr>
              <a:t> до </a:t>
            </a:r>
            <a:r>
              <a:rPr lang="ru-RU" sz="3200" dirty="0" err="1" smtClean="0">
                <a:solidFill>
                  <a:schemeClr val="tx1"/>
                </a:solidFill>
              </a:rPr>
              <a:t>розробки</a:t>
            </a:r>
            <a:r>
              <a:rPr lang="ru-RU" sz="3200" dirty="0" smtClean="0">
                <a:solidFill>
                  <a:schemeClr val="tx1"/>
                </a:solidFill>
              </a:rPr>
              <a:t> методики </a:t>
            </a:r>
            <a:r>
              <a:rPr lang="ru-RU" sz="32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200" dirty="0" smtClean="0">
                <a:solidFill>
                  <a:schemeClr val="tx1"/>
                </a:solidFill>
              </a:rPr>
              <a:t> людей.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err="1" smtClean="0">
                <a:solidFill>
                  <a:schemeClr val="tx1"/>
                </a:solidFill>
                <a:latin typeface="+mn-lt"/>
              </a:rPr>
              <a:t>Доллі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 - самка </a:t>
            </a:r>
            <a:r>
              <a:rPr lang="ru-RU" sz="3600" dirty="0" err="1" smtClean="0">
                <a:solidFill>
                  <a:schemeClr val="tx1"/>
                </a:solidFill>
                <a:latin typeface="+mn-lt"/>
              </a:rPr>
              <a:t>вівці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, перше </a:t>
            </a:r>
            <a:r>
              <a:rPr lang="ru-RU" sz="3600" dirty="0" err="1" smtClean="0">
                <a:solidFill>
                  <a:schemeClr val="tx1"/>
                </a:solidFill>
                <a:latin typeface="+mn-lt"/>
              </a:rPr>
              <a:t>ссавець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  <a:latin typeface="+mn-lt"/>
              </a:rPr>
              <a:t>успішно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+mn-lt"/>
              </a:rPr>
              <a:t>клоноване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+mn-lt"/>
              </a:rPr>
              <a:t>з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+mn-lt"/>
              </a:rPr>
              <a:t>клітини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+mn-lt"/>
              </a:rPr>
              <a:t>іншої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+mn-lt"/>
              </a:rPr>
              <a:t>дорослої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+mn-lt"/>
              </a:rPr>
              <a:t>особини</a:t>
            </a:r>
            <a:r>
              <a:rPr lang="ru-RU" sz="3600" dirty="0" smtClean="0">
                <a:latin typeface="+mn-lt"/>
              </a:rPr>
              <a:t>. </a:t>
            </a:r>
            <a:endParaRPr lang="ru-RU" sz="3600" dirty="0">
              <a:latin typeface="+mn-lt"/>
            </a:endParaRPr>
          </a:p>
        </p:txBody>
      </p:sp>
      <p:pic>
        <p:nvPicPr>
          <p:cNvPr id="4" name="Содержимое 3" descr="rubase_3_33917879_2362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692696"/>
            <a:ext cx="4392488" cy="34114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591993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200" dirty="0" err="1" smtClean="0">
                <a:solidFill>
                  <a:schemeClr val="tx1"/>
                </a:solidFill>
              </a:rPr>
              <a:t>Спочатку</a:t>
            </a:r>
            <a:r>
              <a:rPr lang="ru-RU" sz="3200" dirty="0" smtClean="0">
                <a:solidFill>
                  <a:schemeClr val="tx1"/>
                </a:solidFill>
              </a:rPr>
              <a:t> слово </a:t>
            </a:r>
            <a:r>
              <a:rPr lang="ru-RU" sz="3200" i="1" dirty="0" smtClean="0">
                <a:solidFill>
                  <a:schemeClr val="tx1"/>
                </a:solidFill>
              </a:rPr>
              <a:t>клон</a:t>
            </a:r>
            <a:r>
              <a:rPr lang="ru-RU" sz="3200" dirty="0" smtClean="0">
                <a:solidFill>
                  <a:schemeClr val="tx1"/>
                </a:solidFill>
              </a:rPr>
              <a:t> ( англ. </a:t>
            </a:r>
            <a:r>
              <a:rPr lang="ru-RU" sz="3200" i="1" dirty="0" err="1" smtClean="0">
                <a:solidFill>
                  <a:schemeClr val="tx1"/>
                </a:solidFill>
              </a:rPr>
              <a:t>cloning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від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др.-греч</a:t>
            </a:r>
            <a:r>
              <a:rPr lang="ru-RU" sz="3200" dirty="0" smtClean="0">
                <a:solidFill>
                  <a:schemeClr val="tx1"/>
                </a:solidFill>
              </a:rPr>
              <a:t>. </a:t>
            </a:r>
            <a:r>
              <a:rPr lang="ru-RU" sz="3200" dirty="0" err="1" smtClean="0">
                <a:solidFill>
                  <a:schemeClr val="tx1"/>
                </a:solidFill>
              </a:rPr>
              <a:t>κλών </a:t>
            </a:r>
            <a:r>
              <a:rPr lang="ru-RU" sz="3200" dirty="0" smtClean="0">
                <a:solidFill>
                  <a:schemeClr val="tx1"/>
                </a:solidFill>
              </a:rPr>
              <a:t>- "</a:t>
            </a:r>
            <a:r>
              <a:rPr lang="ru-RU" sz="3200" dirty="0" err="1" smtClean="0">
                <a:solidFill>
                  <a:schemeClr val="tx1"/>
                </a:solidFill>
              </a:rPr>
              <a:t>Гілочка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втеча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нащадок</a:t>
            </a:r>
            <a:r>
              <a:rPr lang="ru-RU" sz="3200" dirty="0" smtClean="0">
                <a:solidFill>
                  <a:schemeClr val="tx1"/>
                </a:solidFill>
              </a:rPr>
              <a:t>") стали </a:t>
            </a:r>
            <a:r>
              <a:rPr lang="ru-RU" sz="3200" dirty="0" err="1" smtClean="0">
                <a:solidFill>
                  <a:schemeClr val="tx1"/>
                </a:solidFill>
              </a:rPr>
              <a:t>вживати</a:t>
            </a:r>
            <a:r>
              <a:rPr lang="ru-RU" sz="3200" dirty="0" smtClean="0">
                <a:solidFill>
                  <a:schemeClr val="tx1"/>
                </a:solidFill>
              </a:rPr>
              <a:t> для </a:t>
            </a:r>
            <a:r>
              <a:rPr lang="ru-RU" sz="3200" dirty="0" err="1" smtClean="0">
                <a:solidFill>
                  <a:schemeClr val="tx1"/>
                </a:solidFill>
              </a:rPr>
              <a:t>групи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рослин</a:t>
            </a:r>
            <a:r>
              <a:rPr lang="ru-RU" sz="3200" dirty="0" smtClean="0">
                <a:solidFill>
                  <a:schemeClr val="tx1"/>
                </a:solidFill>
              </a:rPr>
              <a:t> (</a:t>
            </a:r>
            <a:r>
              <a:rPr lang="ru-RU" sz="3200" dirty="0" err="1" smtClean="0">
                <a:solidFill>
                  <a:schemeClr val="tx1"/>
                </a:solidFill>
              </a:rPr>
              <a:t>наприклад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фруктових</a:t>
            </a:r>
            <a:r>
              <a:rPr lang="ru-RU" sz="3200" dirty="0" smtClean="0">
                <a:solidFill>
                  <a:schemeClr val="tx1"/>
                </a:solidFill>
              </a:rPr>
              <a:t> дерев), </a:t>
            </a:r>
            <a:r>
              <a:rPr lang="ru-RU" sz="3200" dirty="0" err="1" smtClean="0">
                <a:solidFill>
                  <a:schemeClr val="tx1"/>
                </a:solidFill>
              </a:rPr>
              <a:t>отриманих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від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однієї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рослини-виробника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вегетативним</a:t>
            </a:r>
            <a:r>
              <a:rPr lang="ru-RU" sz="3200" dirty="0" smtClean="0">
                <a:solidFill>
                  <a:schemeClr val="tx1"/>
                </a:solidFill>
              </a:rPr>
              <a:t> (не </a:t>
            </a:r>
            <a:r>
              <a:rPr lang="ru-RU" sz="3200" dirty="0" err="1" smtClean="0">
                <a:solidFill>
                  <a:schemeClr val="tx1"/>
                </a:solidFill>
              </a:rPr>
              <a:t>насіннєвим</a:t>
            </a:r>
            <a:r>
              <a:rPr lang="ru-RU" sz="3200" dirty="0" smtClean="0">
                <a:solidFill>
                  <a:schemeClr val="tx1"/>
                </a:solidFill>
              </a:rPr>
              <a:t>) способом. </a:t>
            </a:r>
            <a:r>
              <a:rPr lang="ru-RU" sz="3200" dirty="0" err="1" smtClean="0">
                <a:solidFill>
                  <a:schemeClr val="tx1"/>
                </a:solidFill>
              </a:rPr>
              <a:t>Ці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рослини-нащадки</a:t>
            </a:r>
            <a:r>
              <a:rPr lang="ru-RU" sz="3200" dirty="0" smtClean="0">
                <a:solidFill>
                  <a:schemeClr val="tx1"/>
                </a:solidFill>
              </a:rPr>
              <a:t> в </a:t>
            </a:r>
            <a:r>
              <a:rPr lang="ru-RU" sz="3200" dirty="0" err="1" smtClean="0">
                <a:solidFill>
                  <a:schemeClr val="tx1"/>
                </a:solidFill>
              </a:rPr>
              <a:t>точності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повторювали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якості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свого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прабатька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і</a:t>
            </a:r>
            <a:r>
              <a:rPr lang="ru-RU" sz="3200" dirty="0" smtClean="0">
                <a:solidFill>
                  <a:schemeClr val="tx1"/>
                </a:solidFill>
              </a:rPr>
              <a:t> служили </a:t>
            </a:r>
            <a:r>
              <a:rPr lang="ru-RU" sz="3200" dirty="0" err="1" smtClean="0">
                <a:solidFill>
                  <a:schemeClr val="tx1"/>
                </a:solidFill>
              </a:rPr>
              <a:t>підставою</a:t>
            </a:r>
            <a:r>
              <a:rPr lang="ru-RU" sz="3200" dirty="0" smtClean="0">
                <a:solidFill>
                  <a:schemeClr val="tx1"/>
                </a:solidFill>
              </a:rPr>
              <a:t> для </a:t>
            </a:r>
            <a:r>
              <a:rPr lang="ru-RU" sz="3200" dirty="0" err="1" smtClean="0">
                <a:solidFill>
                  <a:schemeClr val="tx1"/>
                </a:solidFill>
              </a:rPr>
              <a:t>виведення</a:t>
            </a:r>
            <a:r>
              <a:rPr lang="ru-RU" sz="3200" dirty="0" smtClean="0">
                <a:solidFill>
                  <a:schemeClr val="tx1"/>
                </a:solidFill>
              </a:rPr>
              <a:t> нового сорту (в </a:t>
            </a:r>
            <a:r>
              <a:rPr lang="ru-RU" sz="3200" dirty="0" err="1" smtClean="0">
                <a:solidFill>
                  <a:schemeClr val="tx1"/>
                </a:solidFill>
              </a:rPr>
              <a:t>разі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корисності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їх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властивостей</a:t>
            </a:r>
            <a:r>
              <a:rPr lang="ru-RU" sz="3200" dirty="0" smtClean="0">
                <a:solidFill>
                  <a:schemeClr val="tx1"/>
                </a:solidFill>
              </a:rPr>
              <a:t> для </a:t>
            </a:r>
            <a:r>
              <a:rPr lang="ru-RU" sz="3200" dirty="0" err="1" smtClean="0">
                <a:solidFill>
                  <a:schemeClr val="tx1"/>
                </a:solidFill>
              </a:rPr>
              <a:t>садівництва</a:t>
            </a:r>
            <a:r>
              <a:rPr lang="ru-RU" sz="3200" dirty="0" smtClean="0">
                <a:solidFill>
                  <a:schemeClr val="tx1"/>
                </a:solidFill>
              </a:rPr>
              <a:t>). </a:t>
            </a:r>
            <a:r>
              <a:rPr lang="ru-RU" sz="3200" dirty="0" err="1" smtClean="0">
                <a:solidFill>
                  <a:schemeClr val="tx1"/>
                </a:solidFill>
              </a:rPr>
              <a:t>Пізніше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i="1" dirty="0" smtClean="0">
                <a:solidFill>
                  <a:schemeClr val="tx1"/>
                </a:solidFill>
              </a:rPr>
              <a:t>клоном</a:t>
            </a:r>
            <a:r>
              <a:rPr lang="ru-RU" sz="3200" dirty="0" smtClean="0">
                <a:solidFill>
                  <a:schemeClr val="tx1"/>
                </a:solidFill>
              </a:rPr>
              <a:t> стали </a:t>
            </a:r>
            <a:r>
              <a:rPr lang="ru-RU" sz="3200" dirty="0" err="1" smtClean="0">
                <a:solidFill>
                  <a:schemeClr val="tx1"/>
                </a:solidFill>
              </a:rPr>
              <a:t>називати</a:t>
            </a:r>
            <a:r>
              <a:rPr lang="ru-RU" sz="3200" dirty="0" smtClean="0">
                <a:solidFill>
                  <a:schemeClr val="tx1"/>
                </a:solidFill>
              </a:rPr>
              <a:t> не </a:t>
            </a:r>
            <a:r>
              <a:rPr lang="ru-RU" sz="3200" dirty="0" err="1" smtClean="0">
                <a:solidFill>
                  <a:schemeClr val="tx1"/>
                </a:solidFill>
              </a:rPr>
              <a:t>тільки</a:t>
            </a:r>
            <a:r>
              <a:rPr lang="ru-RU" sz="3200" dirty="0" smtClean="0">
                <a:solidFill>
                  <a:schemeClr val="tx1"/>
                </a:solidFill>
              </a:rPr>
              <a:t> всю </a:t>
            </a:r>
            <a:r>
              <a:rPr lang="ru-RU" sz="3200" dirty="0" err="1" smtClean="0">
                <a:solidFill>
                  <a:schemeClr val="tx1"/>
                </a:solidFill>
              </a:rPr>
              <a:t>таку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групу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але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й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кожне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окреме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рослина</a:t>
            </a:r>
            <a:r>
              <a:rPr lang="ru-RU" sz="3200" dirty="0" smtClean="0">
                <a:solidFill>
                  <a:schemeClr val="tx1"/>
                </a:solidFill>
              </a:rPr>
              <a:t> в </a:t>
            </a:r>
            <a:r>
              <a:rPr lang="ru-RU" sz="3200" dirty="0" err="1" smtClean="0">
                <a:solidFill>
                  <a:schemeClr val="tx1"/>
                </a:solidFill>
              </a:rPr>
              <a:t>ній</a:t>
            </a:r>
            <a:r>
              <a:rPr lang="ru-RU" sz="3200" dirty="0" smtClean="0">
                <a:solidFill>
                  <a:schemeClr val="tx1"/>
                </a:solidFill>
              </a:rPr>
              <a:t> (</a:t>
            </a:r>
            <a:r>
              <a:rPr lang="ru-RU" sz="3200" dirty="0" err="1" smtClean="0">
                <a:solidFill>
                  <a:schemeClr val="tx1"/>
                </a:solidFill>
              </a:rPr>
              <a:t>крім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першого</a:t>
            </a:r>
            <a:r>
              <a:rPr lang="ru-RU" sz="3200" dirty="0" smtClean="0">
                <a:solidFill>
                  <a:schemeClr val="tx1"/>
                </a:solidFill>
              </a:rPr>
              <a:t>), а </a:t>
            </a:r>
            <a:r>
              <a:rPr lang="ru-RU" sz="3200" dirty="0" err="1" smtClean="0">
                <a:solidFill>
                  <a:schemeClr val="tx1"/>
                </a:solidFill>
              </a:rPr>
              <a:t>отримання</a:t>
            </a:r>
            <a:r>
              <a:rPr lang="ru-RU" sz="3200" dirty="0" smtClean="0">
                <a:solidFill>
                  <a:schemeClr val="tx1"/>
                </a:solidFill>
              </a:rPr>
              <a:t> таких </a:t>
            </a:r>
            <a:r>
              <a:rPr lang="ru-RU" sz="3200" dirty="0" err="1" smtClean="0">
                <a:solidFill>
                  <a:schemeClr val="tx1"/>
                </a:solidFill>
              </a:rPr>
              <a:t>нащадків</a:t>
            </a:r>
            <a:r>
              <a:rPr lang="ru-RU" sz="3200" dirty="0" smtClean="0">
                <a:solidFill>
                  <a:schemeClr val="tx1"/>
                </a:solidFill>
              </a:rPr>
              <a:t> - </a:t>
            </a:r>
            <a:r>
              <a:rPr lang="ru-RU" sz="3200" i="1" dirty="0" err="1" smtClean="0">
                <a:solidFill>
                  <a:schemeClr val="tx1"/>
                </a:solidFill>
              </a:rPr>
              <a:t>клонуванням</a:t>
            </a:r>
            <a:r>
              <a:rPr lang="ru-RU" sz="3200" i="1" dirty="0" smtClean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Для </a:t>
            </a:r>
            <a:r>
              <a:rPr lang="ru-RU" sz="4000" dirty="0" err="1" smtClean="0">
                <a:solidFill>
                  <a:schemeClr val="tx1"/>
                </a:solidFill>
              </a:rPr>
              <a:t>бактерій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є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єдиним</a:t>
            </a:r>
            <a:r>
              <a:rPr lang="ru-RU" sz="4000" dirty="0" smtClean="0">
                <a:solidFill>
                  <a:schemeClr val="tx1"/>
                </a:solidFill>
              </a:rPr>
              <a:t> способом </a:t>
            </a:r>
            <a:r>
              <a:rPr lang="ru-RU" sz="4000" dirty="0" err="1" smtClean="0">
                <a:solidFill>
                  <a:schemeClr val="tx1"/>
                </a:solidFill>
              </a:rPr>
              <a:t>розмноження</a:t>
            </a:r>
            <a:r>
              <a:rPr lang="ru-RU" sz="4000" dirty="0" smtClean="0">
                <a:solidFill>
                  <a:schemeClr val="tx1"/>
                </a:solidFill>
              </a:rPr>
              <a:t>. </a:t>
            </a:r>
            <a:r>
              <a:rPr lang="ru-RU" sz="4000" dirty="0" err="1" smtClean="0">
                <a:solidFill>
                  <a:schemeClr val="tx1"/>
                </a:solidFill>
              </a:rPr>
              <a:t>Проте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зазвичай</a:t>
            </a:r>
            <a:r>
              <a:rPr lang="ru-RU" sz="4000" dirty="0" smtClean="0">
                <a:solidFill>
                  <a:schemeClr val="tx1"/>
                </a:solidFill>
              </a:rPr>
              <a:t>, коли </a:t>
            </a:r>
            <a:r>
              <a:rPr lang="ru-RU" sz="4000" dirty="0" err="1" smtClean="0">
                <a:solidFill>
                  <a:schemeClr val="tx1"/>
                </a:solidFill>
              </a:rPr>
              <a:t>говорять</a:t>
            </a:r>
            <a:r>
              <a:rPr lang="ru-RU" sz="4000" dirty="0" smtClean="0">
                <a:solidFill>
                  <a:schemeClr val="tx1"/>
                </a:solidFill>
              </a:rPr>
              <a:t> про </a:t>
            </a:r>
            <a:r>
              <a:rPr lang="ru-RU" sz="40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бактерій</a:t>
            </a:r>
            <a:r>
              <a:rPr lang="ru-RU" sz="4000" dirty="0" smtClean="0">
                <a:solidFill>
                  <a:schemeClr val="tx1"/>
                </a:solidFill>
              </a:rPr>
              <a:t>, </a:t>
            </a:r>
            <a:r>
              <a:rPr lang="ru-RU" sz="4000" dirty="0" err="1" smtClean="0">
                <a:solidFill>
                  <a:schemeClr val="tx1"/>
                </a:solidFill>
              </a:rPr>
              <a:t>мають</a:t>
            </a:r>
            <a:r>
              <a:rPr lang="ru-RU" sz="4000" dirty="0" smtClean="0">
                <a:solidFill>
                  <a:schemeClr val="tx1"/>
                </a:solidFill>
              </a:rPr>
              <a:t> на </a:t>
            </a:r>
            <a:r>
              <a:rPr lang="ru-RU" sz="4000" dirty="0" err="1" smtClean="0">
                <a:solidFill>
                  <a:schemeClr val="tx1"/>
                </a:solidFill>
              </a:rPr>
              <a:t>увазі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i="1" dirty="0" err="1" smtClean="0">
                <a:solidFill>
                  <a:schemeClr val="tx1"/>
                </a:solidFill>
              </a:rPr>
              <a:t>навмисне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розмноження</a:t>
            </a:r>
            <a:r>
              <a:rPr lang="ru-RU" sz="4000" dirty="0" smtClean="0">
                <a:solidFill>
                  <a:schemeClr val="tx1"/>
                </a:solidFill>
              </a:rPr>
              <a:t> як</a:t>
            </a:r>
            <a:r>
              <a:rPr lang="uk-UA" sz="4000" dirty="0" err="1" smtClean="0">
                <a:solidFill>
                  <a:schemeClr val="tx1"/>
                </a:solidFill>
              </a:rPr>
              <a:t>ої</a:t>
            </a:r>
            <a:r>
              <a:rPr lang="ru-RU" sz="4000" dirty="0" err="1" smtClean="0">
                <a:solidFill>
                  <a:schemeClr val="tx1"/>
                </a:solidFill>
              </a:rPr>
              <a:t>сь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бактерії</a:t>
            </a:r>
            <a:r>
              <a:rPr lang="ru-RU" sz="4000" dirty="0" smtClean="0">
                <a:solidFill>
                  <a:schemeClr val="tx1"/>
                </a:solidFill>
              </a:rPr>
              <a:t>, </a:t>
            </a:r>
            <a:r>
              <a:rPr lang="ru-RU" sz="4000" dirty="0" err="1" smtClean="0">
                <a:solidFill>
                  <a:schemeClr val="tx1"/>
                </a:solidFill>
              </a:rPr>
              <a:t>вирощування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її</a:t>
            </a:r>
            <a:r>
              <a:rPr lang="ru-RU" sz="4000" dirty="0" smtClean="0">
                <a:solidFill>
                  <a:schemeClr val="tx1"/>
                </a:solidFill>
              </a:rPr>
              <a:t> клона, </a:t>
            </a:r>
            <a:r>
              <a:rPr lang="ru-RU" sz="4000" dirty="0" err="1" smtClean="0">
                <a:solidFill>
                  <a:schemeClr val="tx1"/>
                </a:solidFill>
              </a:rPr>
              <a:t>культури</a:t>
            </a:r>
            <a:r>
              <a:rPr lang="ru-RU" sz="4000" dirty="0" smtClean="0">
                <a:solidFill>
                  <a:schemeClr val="tx1"/>
                </a:solidFill>
              </a:rPr>
              <a:t>. 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600" dirty="0" smtClean="0">
                <a:solidFill>
                  <a:schemeClr val="tx1"/>
                </a:solidFill>
              </a:rPr>
              <a:t> широко </a:t>
            </a:r>
            <a:r>
              <a:rPr lang="ru-RU" sz="3600" dirty="0" err="1" smtClean="0">
                <a:solidFill>
                  <a:schemeClr val="tx1"/>
                </a:solidFill>
              </a:rPr>
              <a:t>поширене</a:t>
            </a:r>
            <a:r>
              <a:rPr lang="ru-RU" sz="3600" dirty="0" smtClean="0">
                <a:solidFill>
                  <a:schemeClr val="tx1"/>
                </a:solidFill>
              </a:rPr>
              <a:t> в </a:t>
            </a:r>
            <a:r>
              <a:rPr lang="ru-RU" sz="3600" dirty="0" err="1" smtClean="0">
                <a:solidFill>
                  <a:schemeClr val="tx1"/>
                </a:solidFill>
              </a:rPr>
              <a:t>природі</a:t>
            </a:r>
            <a:r>
              <a:rPr lang="ru-RU" sz="3600" dirty="0" smtClean="0">
                <a:solidFill>
                  <a:schemeClr val="tx1"/>
                </a:solidFill>
              </a:rPr>
              <a:t> у </a:t>
            </a:r>
            <a:r>
              <a:rPr lang="ru-RU" sz="3600" dirty="0" err="1" smtClean="0">
                <a:solidFill>
                  <a:schemeClr val="tx1"/>
                </a:solidFill>
              </a:rPr>
              <a:t>різних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організмів</a:t>
            </a:r>
            <a:r>
              <a:rPr lang="ru-RU" sz="3600" dirty="0" smtClean="0">
                <a:solidFill>
                  <a:schemeClr val="tx1"/>
                </a:solidFill>
              </a:rPr>
              <a:t>. У </a:t>
            </a:r>
            <a:r>
              <a:rPr lang="ru-RU" sz="3600" dirty="0" err="1" smtClean="0">
                <a:solidFill>
                  <a:schemeClr val="tx1"/>
                </a:solidFill>
              </a:rPr>
              <a:t>рослин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природне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відбувається</a:t>
            </a:r>
            <a:r>
              <a:rPr lang="ru-RU" sz="3600" dirty="0" smtClean="0">
                <a:solidFill>
                  <a:schemeClr val="tx1"/>
                </a:solidFill>
              </a:rPr>
              <a:t> при </a:t>
            </a:r>
            <a:r>
              <a:rPr lang="ru-RU" sz="3600" dirty="0" err="1" smtClean="0">
                <a:solidFill>
                  <a:schemeClr val="tx1"/>
                </a:solidFill>
              </a:rPr>
              <a:t>різних</a:t>
            </a:r>
            <a:r>
              <a:rPr lang="ru-RU" sz="3600" dirty="0" smtClean="0">
                <a:solidFill>
                  <a:schemeClr val="tx1"/>
                </a:solidFill>
              </a:rPr>
              <a:t> способах вегетативного </a:t>
            </a:r>
            <a:r>
              <a:rPr lang="ru-RU" sz="3600" dirty="0" err="1" smtClean="0">
                <a:solidFill>
                  <a:schemeClr val="tx1"/>
                </a:solidFill>
              </a:rPr>
              <a:t>розмноження</a:t>
            </a:r>
            <a:r>
              <a:rPr lang="ru-RU" sz="3600" dirty="0" smtClean="0">
                <a:solidFill>
                  <a:schemeClr val="tx1"/>
                </a:solidFill>
              </a:rPr>
              <a:t>. У </a:t>
            </a:r>
            <a:r>
              <a:rPr lang="ru-RU" sz="3600" dirty="0" err="1" smtClean="0">
                <a:solidFill>
                  <a:schemeClr val="tx1"/>
                </a:solidFill>
              </a:rPr>
              <a:t>тварин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відбувається</a:t>
            </a:r>
            <a:r>
              <a:rPr lang="ru-RU" sz="3600" dirty="0" smtClean="0">
                <a:solidFill>
                  <a:schemeClr val="tx1"/>
                </a:solidFill>
              </a:rPr>
              <a:t> при </a:t>
            </a:r>
            <a:r>
              <a:rPr lang="ru-RU" sz="3600" dirty="0" err="1" smtClean="0">
                <a:solidFill>
                  <a:schemeClr val="tx1"/>
                </a:solidFill>
              </a:rPr>
              <a:t>амейотіческом</a:t>
            </a:r>
            <a:r>
              <a:rPr lang="ru-RU" sz="3600" dirty="0" smtClean="0">
                <a:solidFill>
                  <a:schemeClr val="tx1"/>
                </a:solidFill>
              </a:rPr>
              <a:t> партеногенезу </a:t>
            </a:r>
            <a:r>
              <a:rPr lang="ru-RU" sz="3600" dirty="0" err="1" smtClean="0">
                <a:solidFill>
                  <a:schemeClr val="tx1"/>
                </a:solidFill>
              </a:rPr>
              <a:t>і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різних</a:t>
            </a:r>
            <a:r>
              <a:rPr lang="ru-RU" sz="3600" dirty="0" smtClean="0">
                <a:solidFill>
                  <a:schemeClr val="tx1"/>
                </a:solidFill>
              </a:rPr>
              <a:t> формах </a:t>
            </a:r>
            <a:r>
              <a:rPr lang="ru-RU" sz="3600" dirty="0" err="1" smtClean="0">
                <a:solidFill>
                  <a:schemeClr val="tx1"/>
                </a:solidFill>
              </a:rPr>
              <a:t>поліембріонії</a:t>
            </a:r>
            <a:r>
              <a:rPr lang="ru-RU" sz="3600" dirty="0" smtClean="0">
                <a:solidFill>
                  <a:schemeClr val="tx1"/>
                </a:solidFill>
              </a:rPr>
              <a:t>. 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err="1" smtClean="0">
                <a:solidFill>
                  <a:schemeClr val="tx1"/>
                </a:solidFill>
              </a:rPr>
              <a:t>Молекулярне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2800" dirty="0" smtClean="0">
                <a:solidFill>
                  <a:schemeClr val="tx1"/>
                </a:solidFill>
              </a:rPr>
              <a:t> ( англ. </a:t>
            </a:r>
            <a:r>
              <a:rPr lang="en-US" sz="2800" i="1" dirty="0" smtClean="0">
                <a:solidFill>
                  <a:schemeClr val="tx1"/>
                </a:solidFill>
              </a:rPr>
              <a:t>Molecular cloning, Gene cloning</a:t>
            </a:r>
            <a:r>
              <a:rPr lang="en-US" sz="2800" dirty="0" smtClean="0">
                <a:solidFill>
                  <a:schemeClr val="tx1"/>
                </a:solidFill>
              </a:rPr>
              <a:t> ) - </a:t>
            </a:r>
            <a:r>
              <a:rPr lang="ru-RU" sz="2800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2800" dirty="0" smtClean="0">
                <a:solidFill>
                  <a:schemeClr val="tx1"/>
                </a:solidFill>
              </a:rPr>
              <a:t> молекул ДНК (у тому </a:t>
            </a:r>
            <a:r>
              <a:rPr lang="ru-RU" sz="2800" dirty="0" err="1" smtClean="0">
                <a:solidFill>
                  <a:schemeClr val="tx1"/>
                </a:solidFill>
              </a:rPr>
              <a:t>числі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генів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фрагментів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генів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сукупностей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генів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ДНК-послідовностей</a:t>
            </a:r>
            <a:r>
              <a:rPr lang="ru-RU" sz="2800" dirty="0" smtClean="0">
                <a:solidFill>
                  <a:schemeClr val="tx1"/>
                </a:solidFill>
              </a:rPr>
              <a:t>, не </a:t>
            </a:r>
            <a:r>
              <a:rPr lang="ru-RU" sz="2800" dirty="0" err="1" smtClean="0">
                <a:solidFill>
                  <a:schemeClr val="tx1"/>
                </a:solidFill>
              </a:rPr>
              <a:t>містять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гени</a:t>
            </a:r>
            <a:r>
              <a:rPr lang="ru-RU" sz="2800" dirty="0" smtClean="0">
                <a:solidFill>
                  <a:schemeClr val="tx1"/>
                </a:solidFill>
              </a:rPr>
              <a:t>), </a:t>
            </a:r>
            <a:r>
              <a:rPr lang="ru-RU" sz="2800" dirty="0" err="1" smtClean="0">
                <a:solidFill>
                  <a:schemeClr val="tx1"/>
                </a:solidFill>
              </a:rPr>
              <a:t>іншими</a:t>
            </a:r>
            <a:r>
              <a:rPr lang="ru-RU" sz="2800" dirty="0" smtClean="0">
                <a:solidFill>
                  <a:schemeClr val="tx1"/>
                </a:solidFill>
              </a:rPr>
              <a:t> словами - </a:t>
            </a:r>
            <a:r>
              <a:rPr lang="ru-RU" sz="2800" dirty="0" err="1" smtClean="0">
                <a:solidFill>
                  <a:schemeClr val="tx1"/>
                </a:solidFill>
              </a:rPr>
              <a:t>напрацювання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великої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кількості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ідентичних</a:t>
            </a:r>
            <a:r>
              <a:rPr lang="ru-RU" sz="2800" dirty="0" smtClean="0">
                <a:solidFill>
                  <a:schemeClr val="tx1"/>
                </a:solidFill>
              </a:rPr>
              <a:t> ДНК-молекул з </a:t>
            </a:r>
            <a:r>
              <a:rPr lang="ru-RU" sz="2800" dirty="0" err="1" smtClean="0">
                <a:solidFill>
                  <a:schemeClr val="tx1"/>
                </a:solidFill>
              </a:rPr>
              <a:t>використанням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живих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організмів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</a:rPr>
              <a:t>Завдяки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фундаментальним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біологічним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відкриттів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XIX-</a:t>
            </a:r>
            <a:r>
              <a:rPr lang="ru-RU" sz="2800" dirty="0" smtClean="0">
                <a:solidFill>
                  <a:schemeClr val="tx1"/>
                </a:solidFill>
              </a:rPr>
              <a:t>го - </a:t>
            </a:r>
            <a:r>
              <a:rPr lang="en-US" sz="2800" dirty="0" smtClean="0">
                <a:solidFill>
                  <a:schemeClr val="tx1"/>
                </a:solidFill>
              </a:rPr>
              <a:t>XX-</a:t>
            </a:r>
            <a:r>
              <a:rPr lang="ru-RU" sz="2800" dirty="0" smtClean="0">
                <a:solidFill>
                  <a:schemeClr val="tx1"/>
                </a:solidFill>
              </a:rPr>
              <a:t>го </a:t>
            </a:r>
            <a:r>
              <a:rPr lang="ru-RU" sz="2800" dirty="0" err="1" smtClean="0">
                <a:solidFill>
                  <a:schemeClr val="tx1"/>
                </a:solidFill>
              </a:rPr>
              <a:t>століть</a:t>
            </a:r>
            <a:r>
              <a:rPr lang="ru-RU" sz="2800" dirty="0" smtClean="0">
                <a:solidFill>
                  <a:schemeClr val="tx1"/>
                </a:solidFill>
              </a:rPr>
              <a:t>, а </a:t>
            </a:r>
            <a:r>
              <a:rPr lang="ru-RU" sz="2800" dirty="0" err="1" smtClean="0">
                <a:solidFill>
                  <a:schemeClr val="tx1"/>
                </a:solidFill>
              </a:rPr>
              <a:t>саме</a:t>
            </a:r>
            <a:r>
              <a:rPr lang="ru-RU" sz="2800" dirty="0" smtClean="0">
                <a:solidFill>
                  <a:schemeClr val="tx1"/>
                </a:solidFill>
              </a:rPr>
              <a:t>: </a:t>
            </a:r>
            <a:r>
              <a:rPr lang="ru-RU" sz="2800" dirty="0" err="1" smtClean="0">
                <a:solidFill>
                  <a:schemeClr val="tx1"/>
                </a:solidFill>
              </a:rPr>
              <a:t>відкриття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клітинної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будови</a:t>
            </a:r>
            <a:r>
              <a:rPr lang="ru-RU" sz="2800" dirty="0" smtClean="0">
                <a:solidFill>
                  <a:schemeClr val="tx1"/>
                </a:solidFill>
              </a:rPr>
              <a:t> тканин, </a:t>
            </a:r>
            <a:r>
              <a:rPr lang="ru-RU" sz="2800" dirty="0" err="1" smtClean="0">
                <a:solidFill>
                  <a:schemeClr val="tx1"/>
                </a:solidFill>
              </a:rPr>
              <a:t>відкриття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структури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клітинного</a:t>
            </a:r>
            <a:r>
              <a:rPr lang="ru-RU" sz="2800" dirty="0" smtClean="0">
                <a:solidFill>
                  <a:schemeClr val="tx1"/>
                </a:solidFill>
              </a:rPr>
              <a:t> ядра, хромосом, ДНК, </a:t>
            </a:r>
            <a:r>
              <a:rPr lang="ru-RU" sz="2800" dirty="0" err="1" smtClean="0">
                <a:solidFill>
                  <a:schemeClr val="tx1"/>
                </a:solidFill>
              </a:rPr>
              <a:t>генів</a:t>
            </a:r>
            <a:r>
              <a:rPr lang="ru-RU" sz="2800" dirty="0" smtClean="0">
                <a:solidFill>
                  <a:schemeClr val="tx1"/>
                </a:solidFill>
              </a:rPr>
              <a:t>, - стало </a:t>
            </a:r>
            <a:r>
              <a:rPr lang="ru-RU" sz="2800" dirty="0" err="1" smtClean="0">
                <a:solidFill>
                  <a:schemeClr val="tx1"/>
                </a:solidFill>
              </a:rPr>
              <a:t>можливим</a:t>
            </a:r>
            <a:r>
              <a:rPr lang="ru-RU" sz="2800" dirty="0" smtClean="0">
                <a:solidFill>
                  <a:schemeClr val="tx1"/>
                </a:solidFill>
              </a:rPr>
              <a:t> те, </a:t>
            </a:r>
            <a:r>
              <a:rPr lang="ru-RU" sz="2800" dirty="0" err="1" smtClean="0">
                <a:solidFill>
                  <a:schemeClr val="tx1"/>
                </a:solidFill>
              </a:rPr>
              <a:t>що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нині</a:t>
            </a:r>
            <a:r>
              <a:rPr lang="ru-RU" sz="2800" dirty="0" smtClean="0">
                <a:solidFill>
                  <a:schemeClr val="tx1"/>
                </a:solidFill>
              </a:rPr>
              <a:t> носить </a:t>
            </a:r>
            <a:r>
              <a:rPr lang="ru-RU" sz="2800" dirty="0" err="1" smtClean="0">
                <a:solidFill>
                  <a:schemeClr val="tx1"/>
                </a:solidFill>
              </a:rPr>
              <a:t>назву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молекулярного </a:t>
            </a:r>
            <a:r>
              <a:rPr lang="ru-RU" sz="2800" b="1" dirty="0" err="1" smtClean="0">
                <a:solidFill>
                  <a:schemeClr val="tx1"/>
                </a:solidFill>
              </a:rPr>
              <a:t>клонування</a:t>
            </a:r>
            <a:r>
              <a:rPr lang="ru-RU" sz="2800" b="1" dirty="0" smtClean="0">
                <a:solidFill>
                  <a:schemeClr val="tx1"/>
                </a:solidFill>
              </a:rPr>
              <a:t>.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25</TotalTime>
  <Words>914</Words>
  <Application>Microsoft Office PowerPoint</Application>
  <PresentationFormat>Экран (4:3)</PresentationFormat>
  <Paragraphs>25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NewsPrint</vt:lpstr>
      <vt:lpstr>Литвиненко Світлани КЛОНУВАННЯ   </vt:lpstr>
      <vt:lpstr>Презентация PowerPoint</vt:lpstr>
      <vt:lpstr>Презентация PowerPoint</vt:lpstr>
      <vt:lpstr>Презентация PowerPoint</vt:lpstr>
      <vt:lpstr>Доллі - самка вівці, перше ссавець, успішно клоноване з клітини іншої дорослої особини.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Типи клонування людини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КЛОНУВАННЯ</dc:title>
  <dc:creator>ADMIN</dc:creator>
  <cp:lastModifiedBy>User</cp:lastModifiedBy>
  <cp:revision>4</cp:revision>
  <dcterms:created xsi:type="dcterms:W3CDTF">2012-11-14T14:45:24Z</dcterms:created>
  <dcterms:modified xsi:type="dcterms:W3CDTF">2013-12-03T18:02:08Z</dcterms:modified>
</cp:coreProperties>
</file>