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60" r:id="rId8"/>
    <p:sldId id="261" r:id="rId9"/>
    <p:sldId id="262" r:id="rId10"/>
    <p:sldId id="259" r:id="rId11"/>
    <p:sldId id="266" r:id="rId12"/>
    <p:sldId id="265" r:id="rId13"/>
    <p:sldId id="268" r:id="rId14"/>
    <p:sldId id="271" r:id="rId15"/>
    <p:sldId id="273" r:id="rId16"/>
    <p:sldId id="276" r:id="rId17"/>
    <p:sldId id="272" r:id="rId18"/>
    <p:sldId id="275" r:id="rId19"/>
    <p:sldId id="280" r:id="rId20"/>
    <p:sldId id="277" r:id="rId21"/>
    <p:sldId id="279" r:id="rId22"/>
    <p:sldId id="278" r:id="rId23"/>
    <p:sldId id="282" r:id="rId24"/>
    <p:sldId id="267" r:id="rId25"/>
    <p:sldId id="26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091D-9A78-479B-BBF6-3C59CC9D4F16}" type="datetimeFigureOut">
              <a:rPr lang="uk-UA" smtClean="0"/>
              <a:t>02.02.2013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E3B4-FF10-438D-8BB7-336E6D9337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489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091D-9A78-479B-BBF6-3C59CC9D4F16}" type="datetimeFigureOut">
              <a:rPr lang="uk-UA" smtClean="0"/>
              <a:t>02.02.2013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E3B4-FF10-438D-8BB7-336E6D9337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889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091D-9A78-479B-BBF6-3C59CC9D4F16}" type="datetimeFigureOut">
              <a:rPr lang="uk-UA" smtClean="0"/>
              <a:t>02.02.2013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E3B4-FF10-438D-8BB7-336E6D9337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0644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010CF-939B-4495-888A-704EC2EE67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72681-F127-4722-B496-C0E11CAFA9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635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40456-AE02-4F4D-A989-A35144CC81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5CABE-0D07-4F62-B98A-8C5A44DC66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7311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C6D3A-6A4A-4691-9DB0-5068F8B9DA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E2F23-4420-481A-B118-E41CB6C68A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6200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78E9B-7F19-4E90-A865-3F70B3E768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6ECB-952A-4784-A7D5-477E150FC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1859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E7040-D765-4FC8-B51C-EC076BE1C9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88E27-0066-4E3F-98B9-2B08E8E53F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4847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6116C-A5BB-420E-9BFB-6F7BEEB94C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91256-15F0-49BE-A8AF-3AAC5F7A4D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847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54816-B3E3-4307-9985-8D25DCCC04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851B-65F9-40B6-B9F6-BB67F0BF40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0444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F82B1-41D6-486F-9614-3A51D5D8E3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2F875-9680-42F3-BDA5-68A830A48E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019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091D-9A78-479B-BBF6-3C59CC9D4F16}" type="datetimeFigureOut">
              <a:rPr lang="uk-UA" smtClean="0"/>
              <a:t>02.02.2013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E3B4-FF10-438D-8BB7-336E6D9337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6504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B5607-3B77-460F-A423-6930B293C6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6087D-5270-44CD-905A-7CC5C62A45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0401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3667D-C7D3-495E-9534-BEAA02C4B3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63A20-5FCB-4E90-8993-05142932CF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8518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6102B-2E46-4908-AFB1-07B0C8F098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FB062-E440-4EEE-847A-53FB2A9C90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7413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010CF-939B-4495-888A-704EC2EE67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72681-F127-4722-B496-C0E11CAFA9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02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40456-AE02-4F4D-A989-A35144CC81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5CABE-0D07-4F62-B98A-8C5A44DC66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6079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C6D3A-6A4A-4691-9DB0-5068F8B9DA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E2F23-4420-481A-B118-E41CB6C68A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5454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78E9B-7F19-4E90-A865-3F70B3E768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6ECB-952A-4784-A7D5-477E150FC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5927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E7040-D765-4FC8-B51C-EC076BE1C9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88E27-0066-4E3F-98B9-2B08E8E53F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5948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6116C-A5BB-420E-9BFB-6F7BEEB94C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91256-15F0-49BE-A8AF-3AAC5F7A4D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1320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54816-B3E3-4307-9985-8D25DCCC04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851B-65F9-40B6-B9F6-BB67F0BF40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0706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091D-9A78-479B-BBF6-3C59CC9D4F16}" type="datetimeFigureOut">
              <a:rPr lang="uk-UA" smtClean="0"/>
              <a:t>02.02.2013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E3B4-FF10-438D-8BB7-336E6D9337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79084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F82B1-41D6-486F-9614-3A51D5D8E3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2F875-9680-42F3-BDA5-68A830A48E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4982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B5607-3B77-460F-A423-6930B293C6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6087D-5270-44CD-905A-7CC5C62A45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8856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3667D-C7D3-495E-9534-BEAA02C4B3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63A20-5FCB-4E90-8993-05142932CF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4631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6102B-2E46-4908-AFB1-07B0C8F098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FB062-E440-4EEE-847A-53FB2A9C90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7879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010CF-939B-4495-888A-704EC2EE67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72681-F127-4722-B496-C0E11CAFA9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2509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40456-AE02-4F4D-A989-A35144CC81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5CABE-0D07-4F62-B98A-8C5A44DC66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4552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C6D3A-6A4A-4691-9DB0-5068F8B9DA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E2F23-4420-481A-B118-E41CB6C68A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673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78E9B-7F19-4E90-A865-3F70B3E768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6ECB-952A-4784-A7D5-477E150FC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1781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E7040-D765-4FC8-B51C-EC076BE1C9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88E27-0066-4E3F-98B9-2B08E8E53F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6952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6116C-A5BB-420E-9BFB-6F7BEEB94C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91256-15F0-49BE-A8AF-3AAC5F7A4D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787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091D-9A78-479B-BBF6-3C59CC9D4F16}" type="datetimeFigureOut">
              <a:rPr lang="uk-UA" smtClean="0"/>
              <a:t>02.02.2013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E3B4-FF10-438D-8BB7-336E6D9337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73918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54816-B3E3-4307-9985-8D25DCCC04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851B-65F9-40B6-B9F6-BB67F0BF40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7519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F82B1-41D6-486F-9614-3A51D5D8E3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2F875-9680-42F3-BDA5-68A830A48E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516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B5607-3B77-460F-A423-6930B293C6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6087D-5270-44CD-905A-7CC5C62A45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6604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3667D-C7D3-495E-9534-BEAA02C4B3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63A20-5FCB-4E90-8993-05142932CF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1205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6102B-2E46-4908-AFB1-07B0C8F098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FB062-E440-4EEE-847A-53FB2A9C90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2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091D-9A78-479B-BBF6-3C59CC9D4F16}" type="datetimeFigureOut">
              <a:rPr lang="uk-UA" smtClean="0"/>
              <a:t>02.02.2013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E3B4-FF10-438D-8BB7-336E6D9337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831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091D-9A78-479B-BBF6-3C59CC9D4F16}" type="datetimeFigureOut">
              <a:rPr lang="uk-UA" smtClean="0"/>
              <a:t>02.02.2013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E3B4-FF10-438D-8BB7-336E6D9337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498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091D-9A78-479B-BBF6-3C59CC9D4F16}" type="datetimeFigureOut">
              <a:rPr lang="uk-UA" smtClean="0"/>
              <a:t>02.02.2013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E3B4-FF10-438D-8BB7-336E6D9337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39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091D-9A78-479B-BBF6-3C59CC9D4F16}" type="datetimeFigureOut">
              <a:rPr lang="uk-UA" smtClean="0"/>
              <a:t>02.02.2013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E3B4-FF10-438D-8BB7-336E6D9337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348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091D-9A78-479B-BBF6-3C59CC9D4F16}" type="datetimeFigureOut">
              <a:rPr lang="uk-UA" smtClean="0"/>
              <a:t>02.02.2013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E3B4-FF10-438D-8BB7-336E6D9337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945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C091D-9A78-479B-BBF6-3C59CC9D4F16}" type="datetimeFigureOut">
              <a:rPr lang="uk-UA" smtClean="0"/>
              <a:t>02.02.2013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1E3B4-FF10-438D-8BB7-336E6D9337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568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0D4B21-9EBD-4F76-BCAE-F0F004F910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33BA5A-D034-4B85-A591-98DE1008E3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7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0D4B21-9EBD-4F76-BCAE-F0F004F910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33BA5A-D034-4B85-A591-98DE1008E3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1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0D4B21-9EBD-4F76-BCAE-F0F004F910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33BA5A-D034-4B85-A591-98DE1008E3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0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rt-disease.ru/" TargetMode="External"/><Relationship Id="rId7" Type="http://schemas.openxmlformats.org/officeDocument/2006/relationships/hyperlink" Target="http://mediclab.com.ua/index.php?cstart=4&amp;do=cat&amp;category=hvorobi-sercya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&#1055;&#1088;&#1086;&#1083;&#1072;&#1087;&#1089;_&#1084;&#1080;&#1090;&#1088;&#1072;&#1083;&#1100;&#1085;&#1086;&#1075;&#1086;_&#1082;&#1083;&#1072;&#1087;&#1072;&#1085;&#1072;" TargetMode="External"/><Relationship Id="rId5" Type="http://schemas.openxmlformats.org/officeDocument/2006/relationships/hyperlink" Target="http://www.baby.ru/sp/767859/blog/post/827901/" TargetMode="External"/><Relationship Id="rId4" Type="http://schemas.openxmlformats.org/officeDocument/2006/relationships/hyperlink" Target="http://ru.wikipedia.org/wiki/&#1058;&#1088;&#1072;&#1085;&#1089;&#1087;&#1086;&#1079;&#1080;&#1094;&#1080;&#1103;_&#1086;&#1088;&#1075;&#1072;&#1085;&#1086;&#1074;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08912" cy="1728192"/>
          </a:xfrm>
        </p:spPr>
        <p:txBody>
          <a:bodyPr>
            <a:norm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Захворювання серцево-судинної системи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6400800" cy="17526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Підготувала</a:t>
            </a:r>
          </a:p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Учениця 10-Б класу</a:t>
            </a:r>
          </a:p>
          <a:p>
            <a:r>
              <a:rPr lang="uk-UA" dirty="0" err="1" smtClean="0">
                <a:solidFill>
                  <a:schemeClr val="bg1"/>
                </a:solidFill>
                <a:latin typeface="Monotype Corsiva" pitchFamily="66" charset="0"/>
              </a:rPr>
              <a:t>Брикова</a:t>
            </a: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 Ганна</a:t>
            </a:r>
            <a:endParaRPr lang="uk-UA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632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1000" contras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uk-UA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Лікування</a:t>
            </a:r>
            <a:endParaRPr lang="uk-UA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908721"/>
            <a:ext cx="8640960" cy="26642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Пацієнтові слід змінити спосіб життя, режим праці і відпочинку; виключити перевтому, надмірні психоемоційні і фізичні навантаження, інтоксикації в побуті і на виробництві. Рекомендовані помірні систематичні фізичні навантаження, повноцінний відпочинок; водні процедури, </a:t>
            </a:r>
            <a:r>
              <a:rPr lang="uk-UA" dirty="0" err="1" smtClean="0">
                <a:solidFill>
                  <a:schemeClr val="bg1"/>
                </a:solidFill>
                <a:latin typeface="Monotype Corsiva" pitchFamily="66" charset="0"/>
              </a:rPr>
              <a:t>іглорефлексотерапія</a:t>
            </a: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, масаж хребта.</a:t>
            </a:r>
            <a:endParaRPr lang="uk-UA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63619"/>
            <a:ext cx="432048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Анна\Desktop\92881_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4499992" cy="3133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55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1000" contras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Інфаркт міокарда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903040"/>
            <a:ext cx="4644008" cy="59492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u="sng" dirty="0" smtClean="0">
                <a:solidFill>
                  <a:schemeClr val="bg1"/>
                </a:solidFill>
                <a:latin typeface="Monotype Corsiva" pitchFamily="66" charset="0"/>
              </a:rPr>
              <a:t>Міокард</a:t>
            </a: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 - це сердечний м'яз. По артеріях, які називаються коронарними, до нього поступає кров. Якщо яку-небудь з цих артерій закупорює кров'яний згусток - тромб, то ділянка серця, залишається без кровопостачання, а значить, без кисню. "На голодному пайку" клітки міокарду можуть прожити лише 20-30хв. Потім вони гинуть - це і є інфаркт міокарду, ділянка омертвіння в тканині серця. На постраждалому місці залишається рубець.</a:t>
            </a:r>
            <a:endParaRPr lang="uk-UA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744416" cy="432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3833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1000" contras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Статистика 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836712"/>
            <a:ext cx="9144000" cy="28803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3200" dirty="0" smtClean="0">
                <a:solidFill>
                  <a:schemeClr val="bg1"/>
                </a:solidFill>
                <a:latin typeface="Monotype Corsiva" pitchFamily="66" charset="0"/>
              </a:rPr>
              <a:t>Інфаркт міокарду спостерігається частіше у чоловіків в віці 35-60 років. У жінок молодше 50 років інфаркт - велика рідкість. До цього рубежу їх судини захищені від атеросклерозу естрогеном і іншими статевими гормонами. Але з настанням клімаксу жінки, навпаки, хворіють частіше за чоловіків.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4392488" cy="2982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84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771800" y="2420888"/>
            <a:ext cx="6372200" cy="4437112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Куріння</a:t>
            </a:r>
            <a:br>
              <a:rPr lang="uk-U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 захворювання серця</a:t>
            </a:r>
            <a:endParaRPr lang="uk-UA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17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1000" contras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Яким чином </a:t>
            </a:r>
            <a:r>
              <a:rPr lang="ru-RU" b="1" dirty="0" err="1" smtClean="0">
                <a:solidFill>
                  <a:schemeClr val="bg1"/>
                </a:solidFill>
              </a:rPr>
              <a:t>куріння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підвищує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ризик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розвитку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захворювань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серця</a:t>
            </a:r>
            <a:r>
              <a:rPr lang="ru-RU" b="1" dirty="0" smtClean="0">
                <a:solidFill>
                  <a:schemeClr val="bg1"/>
                </a:solidFill>
              </a:rPr>
              <a:t>?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1484784"/>
            <a:ext cx="4320480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Monotype Corsiva" pitchFamily="66" charset="0"/>
              </a:rPr>
              <a:t>Нікотин, що міститься в сигаретах: </a:t>
            </a:r>
          </a:p>
          <a:p>
            <a:r>
              <a:rPr lang="uk-UA" b="1" dirty="0" smtClean="0">
                <a:solidFill>
                  <a:srgbClr val="FFFF00"/>
                </a:solidFill>
                <a:latin typeface="Monotype Corsiva" pitchFamily="66" charset="0"/>
              </a:rPr>
              <a:t> Знижує забезпечення серця киснем. </a:t>
            </a:r>
          </a:p>
          <a:p>
            <a:r>
              <a:rPr lang="uk-UA" b="1" dirty="0" smtClean="0">
                <a:solidFill>
                  <a:srgbClr val="FFFF00"/>
                </a:solidFill>
                <a:latin typeface="Monotype Corsiva" pitchFamily="66" charset="0"/>
              </a:rPr>
              <a:t> Підвищує артеріальний тиск і частоту серцевих скорочень. </a:t>
            </a:r>
          </a:p>
          <a:p>
            <a:r>
              <a:rPr lang="uk-UA" b="1" dirty="0" smtClean="0">
                <a:solidFill>
                  <a:srgbClr val="FFFF00"/>
                </a:solidFill>
                <a:latin typeface="Monotype Corsiva" pitchFamily="66" charset="0"/>
              </a:rPr>
              <a:t> Підвищує </a:t>
            </a:r>
            <a:r>
              <a:rPr lang="uk-UA" b="1" dirty="0" err="1" smtClean="0">
                <a:solidFill>
                  <a:srgbClr val="FFFF00"/>
                </a:solidFill>
                <a:latin typeface="Monotype Corsiva" pitchFamily="66" charset="0"/>
              </a:rPr>
              <a:t>згортуваність</a:t>
            </a:r>
            <a:r>
              <a:rPr lang="uk-UA" b="1" dirty="0" smtClean="0">
                <a:solidFill>
                  <a:srgbClr val="FFFF00"/>
                </a:solidFill>
                <a:latin typeface="Monotype Corsiva" pitchFamily="66" charset="0"/>
              </a:rPr>
              <a:t> крові. </a:t>
            </a:r>
          </a:p>
          <a:p>
            <a:r>
              <a:rPr lang="uk-UA" b="1" dirty="0" smtClean="0">
                <a:solidFill>
                  <a:srgbClr val="FFFF00"/>
                </a:solidFill>
                <a:latin typeface="Monotype Corsiva" pitchFamily="66" charset="0"/>
              </a:rPr>
              <a:t> Пошкоджує клітини, які вистилають коронарні артерії та інші кровоносні судини.</a:t>
            </a:r>
            <a:endParaRPr lang="uk-UA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39"/>
          <a:stretch/>
        </p:blipFill>
        <p:spPr>
          <a:xfrm>
            <a:off x="4644008" y="1412776"/>
            <a:ext cx="4028256" cy="5091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50736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1000" contras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Яким чином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припинення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куріння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допомогти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серцю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поліпшити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8856984" cy="331236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FFFF00"/>
                </a:solidFill>
                <a:latin typeface="Monotype Corsiva" pitchFamily="66" charset="0"/>
              </a:rPr>
              <a:t>Отже, якщо Ви кинете курити, то: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Monotype Corsiva" pitchFamily="66" charset="0"/>
              </a:rPr>
              <a:t>Продовжіть</a:t>
            </a: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 своє життя.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Monotype Corsiva" pitchFamily="66" charset="0"/>
              </a:rPr>
              <a:t>Зменшіть</a:t>
            </a: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 ризик розвитку різних захворювань (включаючи захворювання серця,рак легенів, рак гортані, і інші стани).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Після припинення Ви будете менше кашляти, не так часто відчувати </a:t>
            </a:r>
            <a:r>
              <a:rPr lang="uk-UA" dirty="0" err="1" smtClean="0">
                <a:solidFill>
                  <a:schemeClr val="bg1"/>
                </a:solidFill>
                <a:latin typeface="Monotype Corsiva" pitchFamily="66" charset="0"/>
              </a:rPr>
              <a:t>першіння</a:t>
            </a: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 в горлі і збільшите свою витривалість.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 Станете краще виглядати. Припинення паління допоможе Вам уникнути зморшок на обличчі, позбутися плям на зубах і поліпшити стан своєї шкіри.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 Поліпшите свої смакові та нюхові здібності.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 Заощадите гроші.</a:t>
            </a:r>
            <a:endParaRPr lang="uk-UA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149080"/>
            <a:ext cx="3960440" cy="2636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055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624736" cy="11430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Поради</a:t>
            </a:r>
            <a:endParaRPr lang="uk-UA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376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1000" contras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ієта корисна для серця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555776" y="908720"/>
            <a:ext cx="4040188" cy="432048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Стратегій харчування: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07504" y="1412776"/>
            <a:ext cx="4464496" cy="5328592"/>
          </a:xfrm>
        </p:spPr>
        <p:txBody>
          <a:bodyPr>
            <a:noAutofit/>
          </a:bodyPr>
          <a:lstStyle/>
          <a:p>
            <a:r>
              <a:rPr lang="uk-UA" sz="2800" u="sng" dirty="0" smtClean="0">
                <a:solidFill>
                  <a:schemeClr val="bg1"/>
                </a:solidFill>
                <a:latin typeface="Monotype Corsiva" pitchFamily="66" charset="0"/>
              </a:rPr>
              <a:t>Їжте більше риби. </a:t>
            </a:r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Риба є хорошим джерелом білків та інших поживних речовин. У ній також міститися омега-3 жирні кислоти, які допомагають знижувати ризик розвитку захворювань серця та інсульту. </a:t>
            </a:r>
          </a:p>
          <a:p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2800" u="sng" dirty="0" smtClean="0">
                <a:solidFill>
                  <a:schemeClr val="bg1"/>
                </a:solidFill>
                <a:latin typeface="Monotype Corsiva" pitchFamily="66" charset="0"/>
              </a:rPr>
              <a:t>Їжте більше овочів, фруктів, цілісних злаків і бобових.</a:t>
            </a:r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  <a:p>
            <a:r>
              <a:rPr lang="uk-UA" sz="2800" dirty="0" err="1" smtClean="0">
                <a:solidFill>
                  <a:schemeClr val="bg1"/>
                </a:solidFill>
                <a:latin typeface="Monotype Corsiva" pitchFamily="66" charset="0"/>
              </a:rPr>
              <a:t>Разумного</a:t>
            </a:r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 підходите до вибору жирних калорій.</a:t>
            </a:r>
            <a:endParaRPr lang="uk-UA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5076056" y="1484784"/>
            <a:ext cx="3096344" cy="2188944"/>
          </a:xfrm>
        </p:spPr>
      </p:pic>
      <p:pic>
        <p:nvPicPr>
          <p:cNvPr id="7170" name="Picture 2" descr="C:\Users\Анна\Desktop\rekomendacii_po_vyboru_ovoshhej_i_fruk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41" y="4077072"/>
            <a:ext cx="4363294" cy="258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9841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1000" contras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88640"/>
            <a:ext cx="4572000" cy="6669360"/>
          </a:xfrm>
        </p:spPr>
        <p:txBody>
          <a:bodyPr>
            <a:normAutofit fontScale="92500" lnSpcReduction="20000"/>
          </a:bodyPr>
          <a:lstStyle/>
          <a:p>
            <a:r>
              <a:rPr lang="uk-UA" u="sng" dirty="0" smtClean="0">
                <a:solidFill>
                  <a:schemeClr val="bg1"/>
                </a:solidFill>
                <a:latin typeface="Monotype Corsiva" pitchFamily="66" charset="0"/>
              </a:rPr>
              <a:t>Їжте мінімальну кількість </a:t>
            </a: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насичених жирів і транс-жирів (масло, маргарин, смажена їжа,солодощі і десерти). </a:t>
            </a:r>
          </a:p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 Якщо Ви вживаєте додаткові жири, то використовуйте продукти з високим вмістом </a:t>
            </a:r>
            <a:r>
              <a:rPr lang="uk-UA" dirty="0" err="1" smtClean="0">
                <a:solidFill>
                  <a:schemeClr val="bg1"/>
                </a:solidFill>
                <a:latin typeface="Monotype Corsiva" pitchFamily="66" charset="0"/>
              </a:rPr>
              <a:t>мононенасичених</a:t>
            </a: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 жирів (Такі жири містяться, наприклад, в оливковій та арахісовій олії). </a:t>
            </a:r>
          </a:p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u="sng" dirty="0" smtClean="0">
                <a:solidFill>
                  <a:schemeClr val="bg1"/>
                </a:solidFill>
                <a:latin typeface="Monotype Corsiva" pitchFamily="66" charset="0"/>
              </a:rPr>
              <a:t>Обмежте споживання холестерину. </a:t>
            </a: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Отримуйте енергію, харчуючись складними вуглеводами (макарони з </a:t>
            </a:r>
            <a:r>
              <a:rPr lang="uk-UA" dirty="0" err="1" smtClean="0">
                <a:solidFill>
                  <a:schemeClr val="bg1"/>
                </a:solidFill>
                <a:latin typeface="Monotype Corsiva" pitchFamily="66" charset="0"/>
              </a:rPr>
              <a:t>непросіяного</a:t>
            </a: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 борошна, солодка картопля, хліб з висівок) і обмежуючи прості вуглеводи (безалкогольні напої, цукор, солодощі). </a:t>
            </a:r>
            <a:endParaRPr lang="uk-UA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0648"/>
            <a:ext cx="2880320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Анна\Desktop\pic.459250.4.450x3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23" y="3392474"/>
            <a:ext cx="4114800" cy="3090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88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779912" y="188640"/>
            <a:ext cx="5040560" cy="3816425"/>
          </a:xfrm>
        </p:spPr>
        <p:txBody>
          <a:bodyPr>
            <a:normAutofit lnSpcReduction="10000"/>
          </a:bodyPr>
          <a:lstStyle/>
          <a:p>
            <a:r>
              <a:rPr lang="uk-UA" b="1" u="sng" dirty="0" smtClean="0">
                <a:latin typeface="Monotype Corsiva" pitchFamily="66" charset="0"/>
              </a:rPr>
              <a:t>Харчуйтеся регулярно. </a:t>
            </a:r>
            <a:r>
              <a:rPr lang="uk-UA" dirty="0" smtClean="0">
                <a:latin typeface="Monotype Corsiva" pitchFamily="66" charset="0"/>
              </a:rPr>
              <a:t>Пропущений прийом їжі часто призводить до переїдання. Харчування п'ять чи шість разів на день невеликими порціями є найкращим шляхом до контролю цукру крові, більш ефективного спалювання жирних калорій і регулювання рівнів холестерину.</a:t>
            </a:r>
            <a:endParaRPr lang="uk-UA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977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476672"/>
            <a:ext cx="5400600" cy="6048672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 smtClean="0">
                <a:solidFill>
                  <a:schemeClr val="bg1"/>
                </a:solidFill>
                <a:latin typeface="Monotype Corsiva" pitchFamily="66" charset="0"/>
              </a:rPr>
              <a:t>Хвороби серцево-судинної системи є особливою загрозою нинішньому населенню розвинених країн. Захворювання серця займають провідне місце серед причин смертності. Кількість хворих серцево-судинними захворюваннями неухильно зростає.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826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Ходьба для здорового </a:t>
            </a:r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серця</a:t>
            </a:r>
            <a:endParaRPr lang="uk-U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5157192"/>
            <a:ext cx="9144000" cy="1700808"/>
          </a:xfrm>
          <a:solidFill>
            <a:srgbClr val="00B050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bg1"/>
                </a:solidFill>
              </a:rPr>
              <a:t>Піші прогулянки - це одна з форм аеробних вправ і один з найпростіших способів підвищити Вашу фізичну активність і поліпшити стан Вашого здоров'я. Фізичні вправи також підвищують здатність Ваших легенів засвоювати кисень, знижують артеріальний тиск, допомагають зменшити кількість жиру в Вашому тілі, поліпшити рівні цукру і холестерину крові.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4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Гострозоре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одне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лише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серце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Найголовнішого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очима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не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побачиш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b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FFFF00"/>
                </a:solidFill>
              </a:rPr>
              <a:t>                                                             </a:t>
            </a:r>
            <a:r>
              <a:rPr lang="ru-RU" sz="2000" dirty="0" err="1" smtClean="0">
                <a:solidFill>
                  <a:srgbClr val="FFFF00"/>
                </a:solidFill>
              </a:rPr>
              <a:t>Сент-Экзюпері</a:t>
            </a:r>
            <a:r>
              <a:rPr lang="ru-RU" sz="2000" dirty="0" smtClean="0">
                <a:solidFill>
                  <a:srgbClr val="FFFF00"/>
                </a:solidFill>
              </a:rPr>
              <a:t> А. </a:t>
            </a:r>
            <a:endParaRPr lang="uk-UA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41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Використана література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3"/>
              </a:rPr>
              <a:t>http://www.heart-disease.ru/</a:t>
            </a:r>
            <a:r>
              <a:rPr lang="uk-UA" dirty="0" smtClean="0"/>
              <a:t> 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http://ru.wikipedia.org/wiki/</a:t>
            </a:r>
            <a:r>
              <a:rPr lang="uk-UA" dirty="0" err="1" smtClean="0">
                <a:hlinkClick r:id="rId4"/>
              </a:rPr>
              <a:t>Транспо</a:t>
            </a:r>
            <a:r>
              <a:rPr lang="uk-UA" dirty="0" smtClean="0">
                <a:hlinkClick r:id="rId4"/>
              </a:rPr>
              <a:t>зиция_органов</a:t>
            </a:r>
            <a:endParaRPr lang="uk-UA" dirty="0" smtClean="0"/>
          </a:p>
          <a:p>
            <a:r>
              <a:rPr lang="en-US" dirty="0" smtClean="0">
                <a:hlinkClick r:id="rId5"/>
              </a:rPr>
              <a:t>http://www.baby.ru/sp/767859/blog/post/827901/</a:t>
            </a:r>
            <a:r>
              <a:rPr lang="uk-UA" dirty="0" smtClean="0"/>
              <a:t> </a:t>
            </a:r>
          </a:p>
          <a:p>
            <a:r>
              <a:rPr lang="en-US" dirty="0" smtClean="0">
                <a:hlinkClick r:id="rId6"/>
              </a:rPr>
              <a:t>http://ru.wikipedia.org/wiki/</a:t>
            </a:r>
            <a:r>
              <a:rPr lang="ru-RU" dirty="0" err="1" smtClean="0">
                <a:hlinkClick r:id="rId6"/>
              </a:rPr>
              <a:t>Пролапс_митрального_клапана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http://mediclab.com.ua/index.php?cstart=4&amp;do=cat&amp;category=hvorobi-sercya</a:t>
            </a:r>
            <a:r>
              <a:rPr lang="uk-UA" dirty="0" smtClean="0"/>
              <a:t> </a:t>
            </a:r>
            <a:endParaRPr lang="en-US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044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Статистика</a:t>
            </a:r>
            <a:endParaRPr lang="uk-UA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653136"/>
            <a:ext cx="9144000" cy="216024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3300" b="1" dirty="0" smtClean="0">
                <a:solidFill>
                  <a:schemeClr val="bg1"/>
                </a:solidFill>
                <a:latin typeface="Monotype Corsiva" pitchFamily="66" charset="0"/>
              </a:rPr>
              <a:t>Лише в 15% людей, виявляється, здорове серце, і це зовсім не дивно. До недавнього часу на хворобу серця завжди дивилися як на "хворобу, яка вбиває чоловіків".   247 000 із понад 520 000 щорічних смертей від серцевих нападів-тобто 47%- припадає на частку жінок.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9829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/>
          <a:lstStyle/>
          <a:p>
            <a:pPr eaLnBrk="1" hangingPunct="1"/>
            <a:r>
              <a:rPr lang="uk-UA" sz="8000" b="1" dirty="0" smtClean="0">
                <a:solidFill>
                  <a:schemeClr val="bg1"/>
                </a:solidFill>
                <a:latin typeface="MicraC" pitchFamily="50" charset="0"/>
              </a:rPr>
              <a:t>Перелік</a:t>
            </a:r>
            <a:r>
              <a:rPr lang="uk-UA" sz="8000" b="1" dirty="0" smtClean="0">
                <a:solidFill>
                  <a:schemeClr val="bg1"/>
                </a:solidFill>
              </a:rPr>
              <a:t> </a:t>
            </a:r>
            <a:endParaRPr lang="ru-RU" sz="8000" b="1" dirty="0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250"/>
            <a:ext cx="9144000" cy="25717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uk-UA" sz="6000" b="1" dirty="0" smtClean="0">
                <a:solidFill>
                  <a:schemeClr val="bg1"/>
                </a:solidFill>
                <a:latin typeface="MicraC" pitchFamily="50" charset="0"/>
              </a:rPr>
              <a:t>деяких</a:t>
            </a:r>
            <a:endParaRPr lang="de-DE" sz="6000" b="1" dirty="0" smtClean="0">
              <a:solidFill>
                <a:schemeClr val="bg1"/>
              </a:solidFill>
              <a:latin typeface="MicraC" pitchFamily="50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uk-UA" sz="6000" b="1" dirty="0">
                <a:solidFill>
                  <a:schemeClr val="bg1"/>
                </a:solidFill>
                <a:latin typeface="MicraC" pitchFamily="50" charset="0"/>
              </a:rPr>
              <a:t>з</a:t>
            </a:r>
            <a:r>
              <a:rPr lang="uk-UA" sz="6000" b="1" dirty="0" smtClean="0">
                <a:solidFill>
                  <a:schemeClr val="bg1"/>
                </a:solidFill>
                <a:latin typeface="MicraC" pitchFamily="50" charset="0"/>
              </a:rPr>
              <a:t>ахворювань</a:t>
            </a:r>
            <a:endParaRPr lang="ru-RU" sz="6000" b="1" dirty="0" smtClean="0">
              <a:solidFill>
                <a:schemeClr val="bg1"/>
              </a:solidFill>
              <a:latin typeface="Micra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08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532440" cy="5544616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uk-UA" sz="4800" dirty="0" smtClean="0">
                <a:solidFill>
                  <a:schemeClr val="bg1"/>
                </a:solidFill>
                <a:latin typeface="Monotype Corsiva" pitchFamily="66" charset="0"/>
              </a:rPr>
              <a:t>Транспозиція органів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Пролапс мітрального клапана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Пухлини серця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Інфаркт</a:t>
            </a:r>
            <a:endParaRPr lang="ru-RU" sz="48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800" dirty="0" err="1" smtClean="0">
                <a:solidFill>
                  <a:schemeClr val="bg1"/>
                </a:solidFill>
                <a:latin typeface="Monotype Corsiva" pitchFamily="66" charset="0"/>
              </a:rPr>
              <a:t>Парієнтальний</a:t>
            </a: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 фібропластичний ендокардит Леффлера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800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Та інші</a:t>
            </a:r>
            <a:endParaRPr lang="ru-RU" sz="4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0589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5264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Транспозиція органів</a:t>
            </a:r>
            <a:r>
              <a:rPr lang="uk-UA" sz="6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uk-UA" sz="6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ru-RU" sz="6000" dirty="0"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908720"/>
            <a:ext cx="4857750" cy="594928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</a:t>
            </a:r>
            <a:r>
              <a:rPr lang="ru-RU" sz="3200" b="1" u="sng" dirty="0" err="1" smtClean="0">
                <a:solidFill>
                  <a:schemeClr val="bg1"/>
                </a:solidFill>
                <a:latin typeface="Monotype Corsiva" pitchFamily="66" charset="0"/>
              </a:rPr>
              <a:t>Транспозиція</a:t>
            </a:r>
            <a:r>
              <a:rPr lang="ru-RU" sz="3200" b="1" u="sng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u="sng" dirty="0" err="1" smtClean="0">
                <a:solidFill>
                  <a:schemeClr val="bg1"/>
                </a:solidFill>
                <a:latin typeface="Monotype Corsiva" pitchFamily="66" charset="0"/>
              </a:rPr>
              <a:t>внутрішніх</a:t>
            </a:r>
            <a:r>
              <a:rPr lang="ru-RU" sz="3200" b="1" u="sng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u="sng" dirty="0" err="1" smtClean="0">
                <a:solidFill>
                  <a:schemeClr val="bg1"/>
                </a:solidFill>
                <a:latin typeface="Monotype Corsiva" pitchFamily="66" charset="0"/>
              </a:rPr>
              <a:t>органів</a:t>
            </a:r>
            <a:r>
              <a:rPr lang="ru-RU" sz="3200" b="1" u="sng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—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рідкий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природжений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стан, в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якому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основні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внутрішні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органи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мають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дзеркальне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розташування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порівнянні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з їх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нормальним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положенням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: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верхівка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серця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обернена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управо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(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серце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знаходиться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з правого боку),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печінка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розташована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зліва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шлунок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справа.</a:t>
            </a:r>
          </a:p>
        </p:txBody>
      </p:sp>
      <p:pic>
        <p:nvPicPr>
          <p:cNvPr id="6" name="Содержимое 5" descr="190px-Situs_inversus_-_Mirrored_heart_and_lungs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1772816"/>
            <a:ext cx="4016375" cy="39100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564085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1000" contras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16633"/>
            <a:ext cx="8712968" cy="33843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dirty="0" smtClean="0">
                <a:solidFill>
                  <a:schemeClr val="bg1"/>
                </a:solidFill>
                <a:latin typeface="Monotype Corsiva" pitchFamily="66" charset="0"/>
              </a:rPr>
              <a:t>Транспозиція ускладнює операції по трансплантації внутрішніх органів, оскільки донором органів фактично напевно буде людина з нормальним розташуванням внутрішніх органів. Оскільки серце і печінка не є симетричними, виникають геометричні проблеми при приміщенні органу в порожнину, сформовану в дзеркальному відображенні. </a:t>
            </a:r>
            <a:endParaRPr lang="uk-UA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35398"/>
            <a:ext cx="4752528" cy="320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852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1000" contras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080120"/>
          </a:xfrm>
        </p:spPr>
        <p:txBody>
          <a:bodyPr>
            <a:normAutofit fontScale="90000"/>
          </a:bodyPr>
          <a:lstStyle/>
          <a:p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Пролапс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мітрального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клапана (Синдром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Барлоу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4719834" cy="53530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u="sng" dirty="0" err="1" smtClean="0">
                <a:solidFill>
                  <a:schemeClr val="bg1"/>
                </a:solidFill>
                <a:latin typeface="Monotype Corsiva" pitchFamily="66" charset="0"/>
              </a:rPr>
              <a:t>Пролапс</a:t>
            </a:r>
            <a:r>
              <a:rPr lang="uk-UA" u="sng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u="sng" dirty="0" err="1" smtClean="0">
                <a:solidFill>
                  <a:schemeClr val="bg1"/>
                </a:solidFill>
                <a:latin typeface="Monotype Corsiva" pitchFamily="66" charset="0"/>
              </a:rPr>
              <a:t>мітрального</a:t>
            </a:r>
            <a:r>
              <a:rPr lang="uk-UA" u="sng" dirty="0" smtClean="0">
                <a:solidFill>
                  <a:schemeClr val="bg1"/>
                </a:solidFill>
                <a:latin typeface="Monotype Corsiva" pitchFamily="66" charset="0"/>
              </a:rPr>
              <a:t> клапана </a:t>
            </a: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(ПМК) – прогинання стулок </a:t>
            </a:r>
            <a:r>
              <a:rPr lang="uk-UA" dirty="0" err="1" smtClean="0">
                <a:solidFill>
                  <a:schemeClr val="bg1"/>
                </a:solidFill>
                <a:latin typeface="Monotype Corsiva" pitchFamily="66" charset="0"/>
              </a:rPr>
              <a:t>мітрального</a:t>
            </a: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 клапана в певну стадію скорочення серця. Поширеність даного стану досить велика, спостерігається   в 70% випадків. Залежно від   міри </a:t>
            </a:r>
            <a:r>
              <a:rPr lang="uk-UA" dirty="0" err="1" smtClean="0">
                <a:solidFill>
                  <a:schemeClr val="bg1"/>
                </a:solidFill>
                <a:latin typeface="Monotype Corsiva" pitchFamily="66" charset="0"/>
              </a:rPr>
              <a:t>вираженості</a:t>
            </a: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 прогинання розрізняють декілька мір ПМК (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>I, II, III). </a:t>
            </a: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Головним критерієм роботи клапана в цьому стані є наявність і міра </a:t>
            </a:r>
            <a:r>
              <a:rPr lang="uk-UA" dirty="0" err="1" smtClean="0">
                <a:solidFill>
                  <a:schemeClr val="bg1"/>
                </a:solidFill>
                <a:latin typeface="Monotype Corsiva" pitchFamily="66" charset="0"/>
              </a:rPr>
              <a:t>вираженості</a:t>
            </a: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 зворотної занедбаності крові.</a:t>
            </a:r>
          </a:p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0"/>
          <a:stretch/>
        </p:blipFill>
        <p:spPr bwMode="auto">
          <a:xfrm>
            <a:off x="4716016" y="1772076"/>
            <a:ext cx="4244082" cy="4147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64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1000" contras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Симптоми</a:t>
            </a:r>
            <a:endParaRPr lang="uk-U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908720"/>
            <a:ext cx="4608512" cy="594928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Болі в області серця з вегетативними проявами; </a:t>
            </a:r>
          </a:p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Серцебиття і перебої в роботі серця; </a:t>
            </a:r>
          </a:p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Непритомність і </a:t>
            </a:r>
            <a:r>
              <a:rPr lang="uk-UA" dirty="0" err="1" smtClean="0">
                <a:solidFill>
                  <a:schemeClr val="bg1"/>
                </a:solidFill>
                <a:latin typeface="Monotype Corsiva" pitchFamily="66" charset="0"/>
              </a:rPr>
              <a:t>переднепритомні</a:t>
            </a: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 стани; </a:t>
            </a:r>
          </a:p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Незначне «безпричинне» підвищення температури; </a:t>
            </a:r>
          </a:p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Вегетативний криз; </a:t>
            </a:r>
          </a:p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Синдром гіпервентиляції; </a:t>
            </a:r>
          </a:p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Запаморочення; </a:t>
            </a:r>
          </a:p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Підвищена стомлюваність; </a:t>
            </a:r>
          </a:p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Задишка, відчуття неповного вдиху.</a:t>
            </a:r>
            <a:endParaRPr lang="uk-UA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677208" cy="52035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181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233</TotalTime>
  <Words>896</Words>
  <Application>Microsoft Office PowerPoint</Application>
  <PresentationFormat>Экран (4:3)</PresentationFormat>
  <Paragraphs>71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Тема Office</vt:lpstr>
      <vt:lpstr>1_Тема Office</vt:lpstr>
      <vt:lpstr>2_Тема Office</vt:lpstr>
      <vt:lpstr>3_Тема Office</vt:lpstr>
      <vt:lpstr>Захворювання серцево-судинної системи</vt:lpstr>
      <vt:lpstr>Презентация PowerPoint</vt:lpstr>
      <vt:lpstr>Статистика</vt:lpstr>
      <vt:lpstr>Перелік </vt:lpstr>
      <vt:lpstr>Презентация PowerPoint</vt:lpstr>
      <vt:lpstr>Транспозиція органів </vt:lpstr>
      <vt:lpstr>Презентация PowerPoint</vt:lpstr>
      <vt:lpstr>Пролапс мітрального клапана (Синдром Барлоу) </vt:lpstr>
      <vt:lpstr>Симптоми</vt:lpstr>
      <vt:lpstr>Лікування</vt:lpstr>
      <vt:lpstr>Інфаркт міокарда</vt:lpstr>
      <vt:lpstr>Статистика </vt:lpstr>
      <vt:lpstr>Куріння і захворювання серця</vt:lpstr>
      <vt:lpstr>Яким чином куріння підвищує ризик розвитку захворювань серця?</vt:lpstr>
      <vt:lpstr>Яким чином припинення куріння може допомогти серцю і поліпшити життя?</vt:lpstr>
      <vt:lpstr>Поради</vt:lpstr>
      <vt:lpstr>Дієта корисна для серця</vt:lpstr>
      <vt:lpstr>Презентация PowerPoint</vt:lpstr>
      <vt:lpstr>Презентация PowerPoint</vt:lpstr>
      <vt:lpstr>Ходьба для здорового серця</vt:lpstr>
      <vt:lpstr>Гострозоре одне лише серце. Найголовнішого очима не побачиш.                                                              Сент-Экзюпері А. </vt:lpstr>
      <vt:lpstr>Використана література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Захворювання серцево-судинної системи</dc:title>
  <dc:creator>Анна</dc:creator>
  <cp:lastModifiedBy>Анна</cp:lastModifiedBy>
  <cp:revision>20</cp:revision>
  <dcterms:created xsi:type="dcterms:W3CDTF">2013-02-02T11:33:21Z</dcterms:created>
  <dcterms:modified xsi:type="dcterms:W3CDTF">2013-02-02T15:26:43Z</dcterms:modified>
</cp:coreProperties>
</file>