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71" r:id="rId6"/>
    <p:sldId id="269" r:id="rId7"/>
    <p:sldId id="270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7493">
              <a:srgbClr val="D2D5DB"/>
            </a:gs>
            <a:gs pos="35000">
              <a:srgbClr val="8A90A0"/>
            </a:gs>
            <a:gs pos="59000">
              <a:srgbClr val="E6E6E6"/>
            </a:gs>
            <a:gs pos="73739">
              <a:srgbClr val="818899"/>
            </a:gs>
            <a:gs pos="99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0%BF%D0%BE%D0%BF%D1%82%D0%BE%D0%B7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988840"/>
            <a:ext cx="7772400" cy="1470025"/>
          </a:xfrm>
        </p:spPr>
        <p:txBody>
          <a:bodyPr>
            <a:noAutofit/>
          </a:bodyPr>
          <a:lstStyle/>
          <a:p>
            <a:r>
              <a:rPr lang="uk-UA" sz="8000" dirty="0" smtClean="0"/>
              <a:t>Хвороби клітини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84925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5868144" cy="6167783"/>
          </a:xfrm>
        </p:spPr>
        <p:txBody>
          <a:bodyPr/>
          <a:lstStyle/>
          <a:p>
            <a:r>
              <a:rPr lang="ru-RU" dirty="0"/>
              <a:t>Синдром Тернера - </a:t>
            </a:r>
            <a:r>
              <a:rPr lang="ru-RU" dirty="0" err="1"/>
              <a:t>захворювання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вражає</a:t>
            </a:r>
            <a:r>
              <a:rPr lang="ru-RU" dirty="0"/>
              <a:t> </a:t>
            </a:r>
            <a:r>
              <a:rPr lang="ru-RU" dirty="0" err="1"/>
              <a:t>дівчаток</a:t>
            </a:r>
            <a:r>
              <a:rPr lang="ru-RU" dirty="0"/>
              <a:t>,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частковим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повним</a:t>
            </a:r>
            <a:r>
              <a:rPr lang="ru-RU" dirty="0"/>
              <a:t> </a:t>
            </a:r>
            <a:r>
              <a:rPr lang="ru-RU" dirty="0" err="1"/>
              <a:t>відсутністю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Х-хромосом.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зустрічається</a:t>
            </a:r>
            <a:r>
              <a:rPr lang="ru-RU" dirty="0"/>
              <a:t> у </a:t>
            </a:r>
            <a:r>
              <a:rPr lang="ru-RU" dirty="0" err="1"/>
              <a:t>однієї</a:t>
            </a:r>
            <a:r>
              <a:rPr lang="ru-RU" dirty="0"/>
              <a:t> з 3000 </a:t>
            </a:r>
            <a:r>
              <a:rPr lang="ru-RU" dirty="0" err="1"/>
              <a:t>дівчаток</a:t>
            </a:r>
            <a:r>
              <a:rPr lang="ru-RU" dirty="0"/>
              <a:t>. </a:t>
            </a:r>
            <a:r>
              <a:rPr lang="ru-RU" dirty="0" err="1"/>
              <a:t>Дівчатка</a:t>
            </a:r>
            <a:r>
              <a:rPr lang="ru-RU" dirty="0"/>
              <a:t> з таким </a:t>
            </a:r>
            <a:r>
              <a:rPr lang="ru-RU" dirty="0" err="1"/>
              <a:t>захворюванням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маленького росту й у них не </a:t>
            </a:r>
            <a:r>
              <a:rPr lang="ru-RU" dirty="0" err="1"/>
              <a:t>функціонують</a:t>
            </a:r>
            <a:r>
              <a:rPr lang="ru-RU" dirty="0"/>
              <a:t> </a:t>
            </a:r>
            <a:r>
              <a:rPr lang="ru-RU" dirty="0" err="1"/>
              <a:t>яєчники</a:t>
            </a:r>
            <a:r>
              <a:rPr lang="ru-RU" dirty="0"/>
              <a:t>.</a:t>
            </a:r>
          </a:p>
        </p:txBody>
      </p:sp>
      <p:pic>
        <p:nvPicPr>
          <p:cNvPr id="9218" name="Picture 2" descr="http://im7-tub-ua.yandex.net/i?id=258833962-54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639" y="692696"/>
            <a:ext cx="2895955" cy="3949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11760" y="260648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Синдром </a:t>
            </a:r>
            <a:r>
              <a:rPr lang="uk-UA" sz="3200" dirty="0" err="1" smtClean="0"/>
              <a:t>Тернера</a:t>
            </a:r>
            <a:endParaRPr lang="ru-RU" sz="3200" dirty="0"/>
          </a:p>
        </p:txBody>
      </p:sp>
      <p:pic>
        <p:nvPicPr>
          <p:cNvPr id="9220" name="Picture 4" descr="http://im1-tub-ua.yandex.net/i?id=301569172-14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207" y="4811037"/>
            <a:ext cx="2524817" cy="1737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22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5338936" cy="514116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Синдром Х-</a:t>
            </a:r>
            <a:r>
              <a:rPr lang="ru-RU" dirty="0" err="1"/>
              <a:t>трисомії</a:t>
            </a:r>
            <a:r>
              <a:rPr lang="ru-RU" dirty="0"/>
              <a:t> - </a:t>
            </a:r>
            <a:r>
              <a:rPr lang="ru-RU" dirty="0" err="1"/>
              <a:t>захворювання</a:t>
            </a:r>
            <a:r>
              <a:rPr lang="ru-RU" dirty="0"/>
              <a:t>, при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дівчинка</a:t>
            </a:r>
            <a:r>
              <a:rPr lang="ru-RU" dirty="0"/>
              <a:t> </a:t>
            </a:r>
            <a:r>
              <a:rPr lang="ru-RU" dirty="0" err="1"/>
              <a:t>народжується</a:t>
            </a:r>
            <a:r>
              <a:rPr lang="ru-RU" dirty="0"/>
              <a:t> з </a:t>
            </a:r>
            <a:r>
              <a:rPr lang="ru-RU" dirty="0" err="1"/>
              <a:t>трьома</a:t>
            </a:r>
            <a:r>
              <a:rPr lang="ru-RU" dirty="0"/>
              <a:t> Х-хромосомами. </a:t>
            </a:r>
            <a:r>
              <a:rPr lang="ru-RU" dirty="0" err="1"/>
              <a:t>Зустрічається</a:t>
            </a:r>
            <a:r>
              <a:rPr lang="ru-RU" dirty="0"/>
              <a:t> </a:t>
            </a:r>
            <a:r>
              <a:rPr lang="ru-RU" dirty="0" err="1"/>
              <a:t>дане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в </a:t>
            </a:r>
            <a:r>
              <a:rPr lang="ru-RU" dirty="0" err="1"/>
              <a:t>середньому</a:t>
            </a:r>
            <a:r>
              <a:rPr lang="ru-RU" dirty="0"/>
              <a:t> в </a:t>
            </a:r>
            <a:r>
              <a:rPr lang="ru-RU" dirty="0" err="1"/>
              <a:t>однієї</a:t>
            </a:r>
            <a:r>
              <a:rPr lang="ru-RU" dirty="0"/>
              <a:t> з 1000 </a:t>
            </a:r>
            <a:r>
              <a:rPr lang="ru-RU" dirty="0" err="1"/>
              <a:t>дівчаток</a:t>
            </a:r>
            <a:r>
              <a:rPr lang="ru-RU" dirty="0"/>
              <a:t>. </a:t>
            </a:r>
            <a:r>
              <a:rPr lang="ru-RU" dirty="0" err="1"/>
              <a:t>Характеризується</a:t>
            </a:r>
            <a:r>
              <a:rPr lang="ru-RU" dirty="0"/>
              <a:t> синдром Х-</a:t>
            </a:r>
            <a:r>
              <a:rPr lang="ru-RU" dirty="0" err="1"/>
              <a:t>трисомії</a:t>
            </a:r>
            <a:r>
              <a:rPr lang="ru-RU" dirty="0"/>
              <a:t> </a:t>
            </a:r>
            <a:r>
              <a:rPr lang="ru-RU" dirty="0" err="1"/>
              <a:t>незначною</a:t>
            </a:r>
            <a:r>
              <a:rPr lang="ru-RU" dirty="0"/>
              <a:t> </a:t>
            </a:r>
            <a:r>
              <a:rPr lang="ru-RU" dirty="0" err="1"/>
              <a:t>затримкою</a:t>
            </a:r>
            <a:r>
              <a:rPr lang="ru-RU" dirty="0"/>
              <a:t> </a:t>
            </a:r>
            <a:r>
              <a:rPr lang="ru-RU" dirty="0" err="1"/>
              <a:t>розумового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та в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безпліддям</a:t>
            </a:r>
            <a:r>
              <a:rPr lang="ru-RU" dirty="0"/>
              <a:t>.</a:t>
            </a:r>
          </a:p>
        </p:txBody>
      </p:sp>
      <p:pic>
        <p:nvPicPr>
          <p:cNvPr id="10242" name="Picture 2" descr="http://im6-tub-ua.yandex.net/i?id=3903418-54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6645" y="332656"/>
            <a:ext cx="3168352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im1-tub-ua.yandex.net/i?id=114110781-63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685" y="4592604"/>
            <a:ext cx="311245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414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6192688" cy="5184576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Синдром </a:t>
            </a:r>
            <a:r>
              <a:rPr lang="ru-RU" dirty="0" err="1"/>
              <a:t>Клайнфелтера</a:t>
            </a:r>
            <a:r>
              <a:rPr lang="ru-RU" dirty="0"/>
              <a:t> - </a:t>
            </a:r>
            <a:r>
              <a:rPr lang="ru-RU" dirty="0" err="1"/>
              <a:t>захворювання</a:t>
            </a:r>
            <a:r>
              <a:rPr lang="ru-RU" dirty="0"/>
              <a:t>, при </a:t>
            </a:r>
            <a:r>
              <a:rPr lang="ru-RU" dirty="0" err="1"/>
              <a:t>якому</a:t>
            </a:r>
            <a:r>
              <a:rPr lang="ru-RU" dirty="0"/>
              <a:t> у хлопчика є одна </a:t>
            </a:r>
            <a:r>
              <a:rPr lang="ru-RU" dirty="0" err="1"/>
              <a:t>зайва</a:t>
            </a:r>
            <a:r>
              <a:rPr lang="ru-RU" dirty="0"/>
              <a:t> хромосома.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зустрічається</a:t>
            </a:r>
            <a:r>
              <a:rPr lang="ru-RU" dirty="0"/>
              <a:t> у одного хлопчика з 700. </a:t>
            </a:r>
            <a:r>
              <a:rPr lang="ru-RU" dirty="0" err="1"/>
              <a:t>Хворі</a:t>
            </a:r>
            <a:r>
              <a:rPr lang="ru-RU" dirty="0"/>
              <a:t> синдромом </a:t>
            </a:r>
            <a:r>
              <a:rPr lang="ru-RU" dirty="0" err="1"/>
              <a:t>Клайнфелтера</a:t>
            </a:r>
            <a:r>
              <a:rPr lang="ru-RU" dirty="0"/>
              <a:t>, як правило,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зріст</a:t>
            </a:r>
            <a:r>
              <a:rPr lang="ru-RU" dirty="0"/>
              <a:t>, </a:t>
            </a:r>
            <a:r>
              <a:rPr lang="ru-RU" dirty="0" err="1"/>
              <a:t>якихось</a:t>
            </a:r>
            <a:r>
              <a:rPr lang="ru-RU" dirty="0"/>
              <a:t> </a:t>
            </a:r>
            <a:r>
              <a:rPr lang="ru-RU" dirty="0" err="1"/>
              <a:t>помітних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/>
              <a:t>аномалій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(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статевого</a:t>
            </a:r>
            <a:r>
              <a:rPr lang="ru-RU" dirty="0"/>
              <a:t> </a:t>
            </a:r>
            <a:r>
              <a:rPr lang="ru-RU" dirty="0" err="1"/>
              <a:t>дозрівання</a:t>
            </a:r>
            <a:r>
              <a:rPr lang="ru-RU" dirty="0"/>
              <a:t> </a:t>
            </a:r>
            <a:r>
              <a:rPr lang="ru-RU" dirty="0" err="1"/>
              <a:t>утруднений</a:t>
            </a:r>
            <a:r>
              <a:rPr lang="ru-RU" dirty="0"/>
              <a:t> </a:t>
            </a:r>
            <a:r>
              <a:rPr lang="ru-RU" dirty="0" err="1"/>
              <a:t>ріст</a:t>
            </a:r>
            <a:r>
              <a:rPr lang="ru-RU" dirty="0"/>
              <a:t> </a:t>
            </a:r>
            <a:r>
              <a:rPr lang="ru-RU" dirty="0" err="1"/>
              <a:t>волосся</a:t>
            </a:r>
            <a:r>
              <a:rPr lang="ru-RU" dirty="0"/>
              <a:t> на </a:t>
            </a:r>
            <a:r>
              <a:rPr lang="ru-RU" dirty="0" err="1"/>
              <a:t>обличчі</a:t>
            </a:r>
            <a:r>
              <a:rPr lang="ru-RU" dirty="0"/>
              <a:t> і </a:t>
            </a:r>
            <a:r>
              <a:rPr lang="ru-RU" dirty="0" err="1"/>
              <a:t>дещо</a:t>
            </a:r>
            <a:r>
              <a:rPr lang="ru-RU" dirty="0"/>
              <a:t> </a:t>
            </a:r>
            <a:r>
              <a:rPr lang="ru-RU" dirty="0" err="1"/>
              <a:t>збільшені</a:t>
            </a:r>
            <a:r>
              <a:rPr lang="ru-RU" dirty="0"/>
              <a:t> </a:t>
            </a:r>
            <a:r>
              <a:rPr lang="ru-RU" dirty="0" err="1"/>
              <a:t>молочні</a:t>
            </a:r>
            <a:r>
              <a:rPr lang="ru-RU" dirty="0"/>
              <a:t> </a:t>
            </a:r>
            <a:r>
              <a:rPr lang="ru-RU" dirty="0" err="1"/>
              <a:t>залози</a:t>
            </a:r>
            <a:r>
              <a:rPr lang="ru-RU" dirty="0"/>
              <a:t>). </a:t>
            </a:r>
            <a:r>
              <a:rPr lang="ru-RU" dirty="0" err="1"/>
              <a:t>Інтелект</a:t>
            </a:r>
            <a:r>
              <a:rPr lang="ru-RU" dirty="0"/>
              <a:t> у </a:t>
            </a:r>
            <a:r>
              <a:rPr lang="ru-RU" dirty="0" err="1"/>
              <a:t>хворих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нормальний</a:t>
            </a:r>
            <a:r>
              <a:rPr lang="ru-RU" dirty="0"/>
              <a:t>, але часто </a:t>
            </a:r>
            <a:r>
              <a:rPr lang="ru-RU" dirty="0" err="1"/>
              <a:t>зустрічаються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. </a:t>
            </a:r>
            <a:r>
              <a:rPr lang="ru-RU" dirty="0" err="1"/>
              <a:t>Чоловіки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страждають</a:t>
            </a:r>
            <a:r>
              <a:rPr lang="ru-RU" dirty="0"/>
              <a:t> синдромом </a:t>
            </a:r>
            <a:r>
              <a:rPr lang="ru-RU" dirty="0" err="1"/>
              <a:t>Клайнфелтера</a:t>
            </a:r>
            <a:r>
              <a:rPr lang="ru-RU" dirty="0"/>
              <a:t>,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безплідні</a:t>
            </a:r>
            <a:r>
              <a:rPr lang="ru-RU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5616" y="404805"/>
            <a:ext cx="6048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Синдром </a:t>
            </a:r>
            <a:r>
              <a:rPr lang="uk-UA" sz="3200" dirty="0" err="1" smtClean="0"/>
              <a:t>Клайнфелтера</a:t>
            </a:r>
            <a:endParaRPr lang="ru-RU" sz="3200" dirty="0"/>
          </a:p>
        </p:txBody>
      </p:sp>
      <p:pic>
        <p:nvPicPr>
          <p:cNvPr id="11266" name="Picture 2" descr="http://im7-tub-ua.yandex.net/i?id=120476513-41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550" y="4121696"/>
            <a:ext cx="297345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http://im3-tub-ua.yandex.net/i?id=11614867-19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135" y="836712"/>
            <a:ext cx="2520280" cy="2863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59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5737" y="332656"/>
            <a:ext cx="6995120" cy="7997436"/>
          </a:xfrm>
        </p:spPr>
        <p:txBody>
          <a:bodyPr>
            <a:normAutofit fontScale="70000" lnSpcReduction="20000"/>
          </a:bodyPr>
          <a:lstStyle/>
          <a:p>
            <a:r>
              <a:rPr lang="ru-RU" sz="3400" b="1" dirty="0" err="1"/>
              <a:t>Муковісцидоз</a:t>
            </a:r>
            <a:r>
              <a:rPr lang="ru-RU" sz="3400" b="1" dirty="0"/>
              <a:t> </a:t>
            </a:r>
            <a:r>
              <a:rPr lang="ru-RU" sz="3400" dirty="0"/>
              <a:t>- </a:t>
            </a:r>
            <a:r>
              <a:rPr lang="ru-RU" sz="3400" dirty="0" err="1"/>
              <a:t>генетичне</a:t>
            </a:r>
            <a:r>
              <a:rPr lang="ru-RU" sz="3400" dirty="0"/>
              <a:t> </a:t>
            </a:r>
            <a:r>
              <a:rPr lang="ru-RU" sz="3400" dirty="0" err="1"/>
              <a:t>захворювання</a:t>
            </a:r>
            <a:r>
              <a:rPr lang="ru-RU" sz="3400" dirty="0"/>
              <a:t> , при </a:t>
            </a:r>
            <a:r>
              <a:rPr lang="ru-RU" sz="3400" dirty="0" err="1"/>
              <a:t>якому</a:t>
            </a:r>
            <a:r>
              <a:rPr lang="ru-RU" sz="3400" dirty="0"/>
              <a:t> </a:t>
            </a:r>
            <a:r>
              <a:rPr lang="ru-RU" sz="3400" dirty="0" err="1"/>
              <a:t>порушуються</a:t>
            </a:r>
            <a:r>
              <a:rPr lang="ru-RU" sz="3400" dirty="0"/>
              <a:t> </a:t>
            </a:r>
            <a:r>
              <a:rPr lang="ru-RU" sz="3400" dirty="0" err="1"/>
              <a:t>функції</a:t>
            </a:r>
            <a:r>
              <a:rPr lang="ru-RU" sz="3400" dirty="0"/>
              <a:t> </a:t>
            </a:r>
            <a:r>
              <a:rPr lang="ru-RU" sz="3400" dirty="0" err="1"/>
              <a:t>багатьох</a:t>
            </a:r>
            <a:r>
              <a:rPr lang="ru-RU" sz="3400" dirty="0"/>
              <a:t> </a:t>
            </a:r>
            <a:r>
              <a:rPr lang="ru-RU" sz="3400" dirty="0" err="1"/>
              <a:t>залоз</a:t>
            </a:r>
            <a:r>
              <a:rPr lang="ru-RU" sz="3400" dirty="0"/>
              <a:t>. </a:t>
            </a:r>
            <a:r>
              <a:rPr lang="ru-RU" sz="3400" dirty="0" err="1"/>
              <a:t>Муковісцидоз</a:t>
            </a:r>
            <a:r>
              <a:rPr lang="ru-RU" sz="3400" dirty="0"/>
              <a:t> </a:t>
            </a:r>
            <a:r>
              <a:rPr lang="ru-RU" sz="3400" dirty="0" err="1"/>
              <a:t>вражає</a:t>
            </a:r>
            <a:r>
              <a:rPr lang="ru-RU" sz="3400" dirty="0"/>
              <a:t> людей </a:t>
            </a:r>
            <a:r>
              <a:rPr lang="ru-RU" sz="3400" dirty="0" err="1"/>
              <a:t>тільки</a:t>
            </a:r>
            <a:r>
              <a:rPr lang="ru-RU" sz="3400" dirty="0"/>
              <a:t> </a:t>
            </a:r>
            <a:r>
              <a:rPr lang="ru-RU" sz="3400" dirty="0" err="1"/>
              <a:t>європеоїдної</a:t>
            </a:r>
            <a:r>
              <a:rPr lang="ru-RU" sz="3400" dirty="0"/>
              <a:t> </a:t>
            </a:r>
            <a:r>
              <a:rPr lang="ru-RU" sz="3400" dirty="0" err="1"/>
              <a:t>раси</a:t>
            </a:r>
            <a:r>
              <a:rPr lang="ru-RU" sz="3400" dirty="0"/>
              <a:t>. </a:t>
            </a:r>
            <a:r>
              <a:rPr lang="ru-RU" sz="3400" dirty="0" err="1"/>
              <a:t>Приблизно</a:t>
            </a:r>
            <a:r>
              <a:rPr lang="ru-RU" sz="3400" dirty="0"/>
              <a:t> </a:t>
            </a:r>
            <a:r>
              <a:rPr lang="ru-RU" sz="3400" dirty="0" err="1"/>
              <a:t>кожен</a:t>
            </a:r>
            <a:r>
              <a:rPr lang="ru-RU" sz="3400" dirty="0"/>
              <a:t> </a:t>
            </a:r>
            <a:r>
              <a:rPr lang="ru-RU" sz="3400" dirty="0" err="1"/>
              <a:t>двадцятий</a:t>
            </a:r>
            <a:r>
              <a:rPr lang="ru-RU" sz="3400" dirty="0"/>
              <a:t> </a:t>
            </a:r>
            <a:r>
              <a:rPr lang="ru-RU" sz="3400" dirty="0" err="1"/>
              <a:t>біла</a:t>
            </a:r>
            <a:r>
              <a:rPr lang="ru-RU" sz="3400" dirty="0"/>
              <a:t> </a:t>
            </a:r>
            <a:r>
              <a:rPr lang="ru-RU" sz="3400" dirty="0" err="1"/>
              <a:t>людина</a:t>
            </a:r>
            <a:r>
              <a:rPr lang="ru-RU" sz="3400" dirty="0"/>
              <a:t> </a:t>
            </a:r>
            <a:r>
              <a:rPr lang="ru-RU" sz="3400" dirty="0" err="1"/>
              <a:t>має</a:t>
            </a:r>
            <a:r>
              <a:rPr lang="ru-RU" sz="3400" dirty="0"/>
              <a:t> один </a:t>
            </a:r>
            <a:r>
              <a:rPr lang="ru-RU" sz="3400" dirty="0" err="1"/>
              <a:t>пошкоджений</a:t>
            </a:r>
            <a:r>
              <a:rPr lang="ru-RU" sz="3400" dirty="0"/>
              <a:t> ген , </a:t>
            </a:r>
            <a:r>
              <a:rPr lang="ru-RU" sz="3400" dirty="0" err="1"/>
              <a:t>здатний</a:t>
            </a:r>
            <a:r>
              <a:rPr lang="ru-RU" sz="3400" dirty="0"/>
              <a:t> у </a:t>
            </a:r>
            <a:r>
              <a:rPr lang="ru-RU" sz="3400" dirty="0" err="1"/>
              <a:t>разі</a:t>
            </a:r>
            <a:r>
              <a:rPr lang="ru-RU" sz="3400" dirty="0"/>
              <a:t> </a:t>
            </a:r>
            <a:r>
              <a:rPr lang="ru-RU" sz="3400" dirty="0" err="1"/>
              <a:t>його</a:t>
            </a:r>
            <a:r>
              <a:rPr lang="ru-RU" sz="3400" dirty="0"/>
              <a:t> прояви </a:t>
            </a:r>
            <a:r>
              <a:rPr lang="ru-RU" sz="3400" dirty="0" err="1"/>
              <a:t>викликати</a:t>
            </a:r>
            <a:r>
              <a:rPr lang="ru-RU" sz="3400" dirty="0"/>
              <a:t> </a:t>
            </a:r>
            <a:r>
              <a:rPr lang="ru-RU" sz="3400" dirty="0" err="1"/>
              <a:t>муковісцидоз</a:t>
            </a:r>
            <a:r>
              <a:rPr lang="ru-RU" sz="3400" dirty="0"/>
              <a:t> . </a:t>
            </a:r>
            <a:r>
              <a:rPr lang="ru-RU" sz="3400" dirty="0" err="1"/>
              <a:t>Захворювання</a:t>
            </a:r>
            <a:r>
              <a:rPr lang="ru-RU" sz="3400" dirty="0"/>
              <a:t> </a:t>
            </a:r>
            <a:r>
              <a:rPr lang="ru-RU" sz="3400" dirty="0" err="1"/>
              <a:t>виникає</a:t>
            </a:r>
            <a:r>
              <a:rPr lang="ru-RU" sz="3400" dirty="0"/>
              <a:t> , </a:t>
            </a:r>
            <a:r>
              <a:rPr lang="ru-RU" sz="3400" dirty="0" err="1"/>
              <a:t>якщо</a:t>
            </a:r>
            <a:r>
              <a:rPr lang="ru-RU" sz="3400" dirty="0"/>
              <a:t> </a:t>
            </a:r>
            <a:r>
              <a:rPr lang="ru-RU" sz="3400" dirty="0" err="1"/>
              <a:t>людина</a:t>
            </a:r>
            <a:r>
              <a:rPr lang="ru-RU" sz="3400" dirty="0"/>
              <a:t> </a:t>
            </a:r>
            <a:r>
              <a:rPr lang="ru-RU" sz="3400" dirty="0" err="1"/>
              <a:t>отримує</a:t>
            </a:r>
            <a:r>
              <a:rPr lang="ru-RU" sz="3400" dirty="0"/>
              <a:t> два таких гена (</a:t>
            </a:r>
            <a:r>
              <a:rPr lang="ru-RU" sz="3400" dirty="0" err="1"/>
              <a:t>від</a:t>
            </a:r>
            <a:r>
              <a:rPr lang="ru-RU" sz="3400" dirty="0"/>
              <a:t> батька і </a:t>
            </a:r>
            <a:r>
              <a:rPr lang="ru-RU" sz="3400" dirty="0" err="1"/>
              <a:t>від</a:t>
            </a:r>
            <a:r>
              <a:rPr lang="ru-RU" sz="3400" dirty="0"/>
              <a:t> </a:t>
            </a:r>
            <a:r>
              <a:rPr lang="ru-RU" sz="3400" dirty="0" err="1"/>
              <a:t>матері</a:t>
            </a:r>
            <a:r>
              <a:rPr lang="ru-RU" sz="3400" dirty="0"/>
              <a:t>). У </a:t>
            </a:r>
            <a:r>
              <a:rPr lang="ru-RU" sz="3400" dirty="0" err="1"/>
              <a:t>Росії</a:t>
            </a:r>
            <a:r>
              <a:rPr lang="ru-RU" sz="3400" dirty="0"/>
              <a:t> </a:t>
            </a:r>
            <a:r>
              <a:rPr lang="ru-RU" sz="3400" dirty="0" err="1"/>
              <a:t>муковісцидоз</a:t>
            </a:r>
            <a:r>
              <a:rPr lang="ru-RU" sz="3400" dirty="0"/>
              <a:t> , за </a:t>
            </a:r>
            <a:r>
              <a:rPr lang="ru-RU" sz="3400" dirty="0" err="1"/>
              <a:t>різними</a:t>
            </a:r>
            <a:r>
              <a:rPr lang="ru-RU" sz="3400" dirty="0"/>
              <a:t> </a:t>
            </a:r>
            <a:r>
              <a:rPr lang="ru-RU" sz="3400" dirty="0" err="1"/>
              <a:t>даними</a:t>
            </a:r>
            <a:r>
              <a:rPr lang="ru-RU" sz="3400" dirty="0"/>
              <a:t> , </a:t>
            </a:r>
            <a:r>
              <a:rPr lang="ru-RU" sz="3400" dirty="0" err="1"/>
              <a:t>зустрічається</a:t>
            </a:r>
            <a:r>
              <a:rPr lang="ru-RU" sz="3400" dirty="0"/>
              <a:t> у одного </a:t>
            </a:r>
            <a:r>
              <a:rPr lang="ru-RU" sz="3400" dirty="0" err="1"/>
              <a:t>новонародженого</a:t>
            </a:r>
            <a:r>
              <a:rPr lang="ru-RU" sz="3400" dirty="0"/>
              <a:t> з 3500-5400 , в США - у одного з 2500. При </a:t>
            </a:r>
            <a:r>
              <a:rPr lang="ru-RU" sz="3400" dirty="0" err="1"/>
              <a:t>даному</a:t>
            </a:r>
            <a:r>
              <a:rPr lang="ru-RU" sz="3400" dirty="0"/>
              <a:t> </a:t>
            </a:r>
            <a:r>
              <a:rPr lang="ru-RU" sz="3400" dirty="0" err="1"/>
              <a:t>захворюванні</a:t>
            </a:r>
            <a:r>
              <a:rPr lang="ru-RU" sz="3400" dirty="0"/>
              <a:t> </a:t>
            </a:r>
            <a:r>
              <a:rPr lang="ru-RU" sz="3400" dirty="0" err="1"/>
              <a:t>пошкоджується</a:t>
            </a:r>
            <a:r>
              <a:rPr lang="ru-RU" sz="3400" dirty="0"/>
              <a:t> ген , </a:t>
            </a:r>
            <a:r>
              <a:rPr lang="ru-RU" sz="3400" dirty="0" err="1"/>
              <a:t>відповідальний</a:t>
            </a:r>
            <a:r>
              <a:rPr lang="ru-RU" sz="3400" dirty="0"/>
              <a:t> за </a:t>
            </a:r>
            <a:r>
              <a:rPr lang="ru-RU" sz="3400" dirty="0" err="1"/>
              <a:t>вироблення</a:t>
            </a:r>
            <a:r>
              <a:rPr lang="ru-RU" sz="3400" dirty="0"/>
              <a:t> </a:t>
            </a:r>
            <a:r>
              <a:rPr lang="ru-RU" sz="3400" dirty="0" err="1"/>
              <a:t>білка</a:t>
            </a:r>
            <a:r>
              <a:rPr lang="ru-RU" sz="3400" dirty="0"/>
              <a:t> , </a:t>
            </a:r>
            <a:r>
              <a:rPr lang="ru-RU" sz="3400" dirty="0" err="1"/>
              <a:t>який</a:t>
            </a:r>
            <a:r>
              <a:rPr lang="ru-RU" sz="3400" dirty="0"/>
              <a:t> </a:t>
            </a:r>
            <a:r>
              <a:rPr lang="ru-RU" sz="3400" dirty="0" err="1"/>
              <a:t>регулює</a:t>
            </a:r>
            <a:r>
              <a:rPr lang="ru-RU" sz="3400" dirty="0"/>
              <a:t> </a:t>
            </a:r>
            <a:r>
              <a:rPr lang="ru-RU" sz="3400" dirty="0" err="1"/>
              <a:t>переміщення</a:t>
            </a:r>
            <a:r>
              <a:rPr lang="ru-RU" sz="3400" dirty="0"/>
              <a:t> </a:t>
            </a:r>
            <a:r>
              <a:rPr lang="ru-RU" sz="3400" dirty="0" err="1"/>
              <a:t>натрію</a:t>
            </a:r>
            <a:r>
              <a:rPr lang="ru-RU" sz="3400" dirty="0"/>
              <a:t> і хлору через </a:t>
            </a:r>
            <a:r>
              <a:rPr lang="ru-RU" sz="3400" dirty="0" err="1"/>
              <a:t>оболонки</a:t>
            </a:r>
            <a:r>
              <a:rPr lang="ru-RU" sz="3400" dirty="0"/>
              <a:t> </a:t>
            </a:r>
            <a:r>
              <a:rPr lang="ru-RU" sz="3400" dirty="0" err="1"/>
              <a:t>клітин</a:t>
            </a:r>
            <a:r>
              <a:rPr lang="ru-RU" sz="3400" dirty="0"/>
              <a:t>. </a:t>
            </a:r>
            <a:r>
              <a:rPr lang="ru-RU" sz="3400" dirty="0" err="1"/>
              <a:t>Відбувається</a:t>
            </a:r>
            <a:r>
              <a:rPr lang="ru-RU" sz="3400" dirty="0"/>
              <a:t> </a:t>
            </a:r>
            <a:r>
              <a:rPr lang="ru-RU" sz="3400" dirty="0" err="1"/>
              <a:t>зневоднення</a:t>
            </a:r>
            <a:r>
              <a:rPr lang="ru-RU" sz="3400" dirty="0"/>
              <a:t> і </a:t>
            </a:r>
            <a:r>
              <a:rPr lang="ru-RU" sz="3400" dirty="0" err="1"/>
              <a:t>збільшення</a:t>
            </a:r>
            <a:r>
              <a:rPr lang="ru-RU" sz="3400" dirty="0"/>
              <a:t> </a:t>
            </a:r>
            <a:r>
              <a:rPr lang="ru-RU" sz="3400" dirty="0" err="1"/>
              <a:t>в'язкості</a:t>
            </a:r>
            <a:r>
              <a:rPr lang="ru-RU" sz="3400" dirty="0"/>
              <a:t> секрету </a:t>
            </a:r>
            <a:r>
              <a:rPr lang="ru-RU" sz="3400" dirty="0" err="1"/>
              <a:t>залоз</a:t>
            </a:r>
            <a:r>
              <a:rPr lang="ru-RU" sz="3400" dirty="0"/>
              <a:t>. В </a:t>
            </a:r>
            <a:r>
              <a:rPr lang="ru-RU" sz="3400" dirty="0" err="1"/>
              <a:t>результаті</a:t>
            </a:r>
            <a:r>
              <a:rPr lang="ru-RU" sz="3400" dirty="0"/>
              <a:t> </a:t>
            </a:r>
            <a:r>
              <a:rPr lang="ru-RU" sz="3400" dirty="0" err="1"/>
              <a:t>густий</a:t>
            </a:r>
            <a:r>
              <a:rPr lang="ru-RU" sz="3400" dirty="0"/>
              <a:t> секрет </a:t>
            </a:r>
            <a:r>
              <a:rPr lang="ru-RU" sz="3400" dirty="0" err="1"/>
              <a:t>блокує</a:t>
            </a:r>
            <a:r>
              <a:rPr lang="ru-RU" sz="3400" dirty="0"/>
              <a:t> </a:t>
            </a:r>
            <a:r>
              <a:rPr lang="ru-RU" sz="3400" dirty="0" err="1"/>
              <a:t>їх</a:t>
            </a:r>
            <a:r>
              <a:rPr lang="ru-RU" sz="3400" dirty="0"/>
              <a:t> </a:t>
            </a:r>
            <a:r>
              <a:rPr lang="ru-RU" sz="3400" dirty="0" err="1"/>
              <a:t>діяльність</a:t>
            </a:r>
            <a:r>
              <a:rPr lang="ru-RU" sz="3400" dirty="0"/>
              <a:t> . У </a:t>
            </a:r>
            <a:r>
              <a:rPr lang="ru-RU" sz="3400" dirty="0" err="1"/>
              <a:t>хворих</a:t>
            </a:r>
            <a:r>
              <a:rPr lang="ru-RU" sz="3400" dirty="0"/>
              <a:t> на </a:t>
            </a:r>
            <a:r>
              <a:rPr lang="ru-RU" sz="3400" dirty="0" err="1"/>
              <a:t>муковісцидоз</a:t>
            </a:r>
            <a:r>
              <a:rPr lang="ru-RU" sz="3400" dirty="0"/>
              <a:t> погано </a:t>
            </a:r>
            <a:r>
              <a:rPr lang="ru-RU" sz="3400" dirty="0" err="1"/>
              <a:t>засвоюються</a:t>
            </a:r>
            <a:r>
              <a:rPr lang="ru-RU" sz="3400" dirty="0"/>
              <a:t> </a:t>
            </a:r>
            <a:r>
              <a:rPr lang="ru-RU" sz="3400" dirty="0" err="1"/>
              <a:t>білок</a:t>
            </a:r>
            <a:r>
              <a:rPr lang="ru-RU" sz="3400" dirty="0"/>
              <a:t> і жир , як </a:t>
            </a:r>
            <a:r>
              <a:rPr lang="ru-RU" sz="3400" dirty="0" err="1"/>
              <a:t>наслідок</a:t>
            </a:r>
            <a:r>
              <a:rPr lang="ru-RU" sz="3400" dirty="0"/>
              <a:t> - сильно </a:t>
            </a:r>
            <a:r>
              <a:rPr lang="ru-RU" sz="3400" dirty="0" err="1"/>
              <a:t>сповільнюються</a:t>
            </a:r>
            <a:r>
              <a:rPr lang="ru-RU" sz="3400" dirty="0"/>
              <a:t> </a:t>
            </a:r>
            <a:r>
              <a:rPr lang="ru-RU" sz="3400" dirty="0" err="1"/>
              <a:t>ріст</a:t>
            </a:r>
            <a:r>
              <a:rPr lang="ru-RU" sz="3400" dirty="0"/>
              <a:t> і </a:t>
            </a:r>
            <a:r>
              <a:rPr lang="ru-RU" sz="3400" dirty="0" err="1"/>
              <a:t>набір</a:t>
            </a:r>
            <a:r>
              <a:rPr lang="ru-RU" sz="3400" dirty="0"/>
              <a:t> ваги. </a:t>
            </a:r>
            <a:r>
              <a:rPr lang="ru-RU" sz="3400" dirty="0" err="1"/>
              <a:t>Сучасні</a:t>
            </a:r>
            <a:r>
              <a:rPr lang="ru-RU" sz="3400" dirty="0"/>
              <a:t> </a:t>
            </a:r>
            <a:r>
              <a:rPr lang="ru-RU" sz="3400" dirty="0" err="1"/>
              <a:t>методи</a:t>
            </a:r>
            <a:r>
              <a:rPr lang="ru-RU" sz="3400" dirty="0"/>
              <a:t> </a:t>
            </a:r>
            <a:r>
              <a:rPr lang="ru-RU" sz="3400" dirty="0" err="1"/>
              <a:t>лікування</a:t>
            </a:r>
            <a:r>
              <a:rPr lang="ru-RU" sz="3400" dirty="0"/>
              <a:t> (</a:t>
            </a:r>
            <a:r>
              <a:rPr lang="ru-RU" sz="3400" dirty="0" err="1"/>
              <a:t>прийом</a:t>
            </a:r>
            <a:r>
              <a:rPr lang="ru-RU" sz="3400" dirty="0"/>
              <a:t> </a:t>
            </a:r>
            <a:r>
              <a:rPr lang="ru-RU" sz="3400" dirty="0" err="1"/>
              <a:t>ферментів</a:t>
            </a:r>
            <a:r>
              <a:rPr lang="ru-RU" sz="3400" dirty="0"/>
              <a:t> , </a:t>
            </a:r>
            <a:r>
              <a:rPr lang="ru-RU" sz="3400" dirty="0" err="1"/>
              <a:t>вітамінів</a:t>
            </a:r>
            <a:r>
              <a:rPr lang="ru-RU" sz="3400" dirty="0"/>
              <a:t> і </a:t>
            </a:r>
            <a:r>
              <a:rPr lang="ru-RU" sz="3400" dirty="0" err="1"/>
              <a:t>спеціальна</a:t>
            </a:r>
            <a:r>
              <a:rPr lang="ru-RU" sz="3400" dirty="0"/>
              <a:t> </a:t>
            </a:r>
            <a:r>
              <a:rPr lang="ru-RU" sz="3400" dirty="0" err="1"/>
              <a:t>дієта</a:t>
            </a:r>
            <a:r>
              <a:rPr lang="ru-RU" sz="3400" dirty="0"/>
              <a:t> ) </a:t>
            </a:r>
            <a:r>
              <a:rPr lang="ru-RU" sz="3400" dirty="0" err="1"/>
              <a:t>дозволяють</a:t>
            </a:r>
            <a:r>
              <a:rPr lang="ru-RU" sz="3400" dirty="0"/>
              <a:t> </a:t>
            </a:r>
            <a:r>
              <a:rPr lang="ru-RU" sz="3400" dirty="0" err="1"/>
              <a:t>половині</a:t>
            </a:r>
            <a:r>
              <a:rPr lang="ru-RU" sz="3400" dirty="0"/>
              <a:t> </a:t>
            </a:r>
            <a:r>
              <a:rPr lang="ru-RU" sz="3400" dirty="0" err="1"/>
              <a:t>хворих</a:t>
            </a:r>
            <a:r>
              <a:rPr lang="ru-RU" sz="3400" dirty="0"/>
              <a:t> на </a:t>
            </a:r>
            <a:r>
              <a:rPr lang="ru-RU" sz="3400" dirty="0" err="1"/>
              <a:t>муковісцидоз</a:t>
            </a:r>
            <a:r>
              <a:rPr lang="ru-RU" sz="3400" dirty="0"/>
              <a:t> </a:t>
            </a:r>
            <a:r>
              <a:rPr lang="ru-RU" sz="3400" dirty="0" err="1"/>
              <a:t>прожити</a:t>
            </a:r>
            <a:r>
              <a:rPr lang="ru-RU" sz="3400" dirty="0"/>
              <a:t> </a:t>
            </a:r>
            <a:r>
              <a:rPr lang="ru-RU" sz="3400" dirty="0" err="1"/>
              <a:t>більше</a:t>
            </a:r>
            <a:r>
              <a:rPr lang="ru-RU" sz="3400" dirty="0"/>
              <a:t> 28 </a:t>
            </a:r>
            <a:r>
              <a:rPr lang="ru-RU" sz="3400" dirty="0" err="1"/>
              <a:t>років</a:t>
            </a:r>
            <a:r>
              <a:rPr lang="ru-RU" sz="3400" dirty="0"/>
              <a:t>.</a:t>
            </a:r>
          </a:p>
          <a:p>
            <a:endParaRPr lang="ru-RU" dirty="0"/>
          </a:p>
        </p:txBody>
      </p:sp>
      <p:pic>
        <p:nvPicPr>
          <p:cNvPr id="12290" name="Picture 2" descr="http://im7-tub-ua.yandex.net/i?id=141914212-52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640" y="4581128"/>
            <a:ext cx="2583748" cy="206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http://im7-tub-ua.yandex.net/i?id=647317521-47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028" y="620688"/>
            <a:ext cx="2270972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521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0"/>
            <a:ext cx="5842992" cy="57935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err="1" smtClean="0"/>
              <a:t>Гемофілія</a:t>
            </a:r>
            <a:r>
              <a:rPr lang="ru-RU" sz="2000" dirty="0" smtClean="0"/>
              <a:t> </a:t>
            </a:r>
            <a:r>
              <a:rPr lang="ru-RU" sz="2000" dirty="0"/>
              <a:t>- ​​</a:t>
            </a:r>
            <a:r>
              <a:rPr lang="ru-RU" sz="2000" dirty="0" err="1"/>
              <a:t>генетичне</a:t>
            </a:r>
            <a:r>
              <a:rPr lang="ru-RU" sz="2000" dirty="0"/>
              <a:t> </a:t>
            </a:r>
            <a:r>
              <a:rPr lang="ru-RU" sz="2000" dirty="0" err="1"/>
              <a:t>захворювання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характеризується</a:t>
            </a:r>
            <a:r>
              <a:rPr lang="ru-RU" sz="2000" dirty="0"/>
              <a:t> </a:t>
            </a:r>
            <a:r>
              <a:rPr lang="ru-RU" sz="2000" dirty="0" err="1"/>
              <a:t>підвищеною</a:t>
            </a:r>
            <a:r>
              <a:rPr lang="ru-RU" sz="2000" dirty="0"/>
              <a:t> </a:t>
            </a:r>
            <a:r>
              <a:rPr lang="ru-RU" sz="2000" dirty="0" err="1"/>
              <a:t>кровоточивістю</a:t>
            </a:r>
            <a:r>
              <a:rPr lang="ru-RU" sz="2000" dirty="0"/>
              <a:t> </a:t>
            </a:r>
            <a:r>
              <a:rPr lang="ru-RU" sz="2000" dirty="0" err="1"/>
              <a:t>внаслідок</a:t>
            </a:r>
            <a:r>
              <a:rPr lang="ru-RU" sz="2000" dirty="0"/>
              <a:t> </a:t>
            </a:r>
            <a:r>
              <a:rPr lang="ru-RU" sz="2000" dirty="0" err="1"/>
              <a:t>дефіциту</a:t>
            </a:r>
            <a:r>
              <a:rPr lang="ru-RU" sz="2000" dirty="0"/>
              <a:t> одного з </a:t>
            </a:r>
            <a:r>
              <a:rPr lang="ru-RU" sz="2000" dirty="0" err="1"/>
              <a:t>факторів</a:t>
            </a:r>
            <a:r>
              <a:rPr lang="ru-RU" sz="2000" dirty="0"/>
              <a:t> </a:t>
            </a:r>
            <a:r>
              <a:rPr lang="ru-RU" sz="2000" dirty="0" err="1"/>
              <a:t>згортання</a:t>
            </a:r>
            <a:r>
              <a:rPr lang="ru-RU" sz="2000" dirty="0"/>
              <a:t> </a:t>
            </a:r>
            <a:r>
              <a:rPr lang="ru-RU" sz="2000" dirty="0" err="1"/>
              <a:t>крові.Захворювання</a:t>
            </a:r>
            <a:r>
              <a:rPr lang="ru-RU" sz="2000" dirty="0"/>
              <a:t> </a:t>
            </a:r>
            <a:r>
              <a:rPr lang="ru-RU" sz="2000" dirty="0" err="1"/>
              <a:t>успадковується</a:t>
            </a:r>
            <a:r>
              <a:rPr lang="ru-RU" sz="2000" dirty="0"/>
              <a:t> по </a:t>
            </a:r>
            <a:r>
              <a:rPr lang="ru-RU" sz="2000" dirty="0" err="1"/>
              <a:t>жіночій</a:t>
            </a:r>
            <a:r>
              <a:rPr lang="ru-RU" sz="2000" dirty="0"/>
              <a:t> </a:t>
            </a:r>
            <a:r>
              <a:rPr lang="ru-RU" sz="2000" dirty="0" err="1"/>
              <a:t>лінії</a:t>
            </a:r>
            <a:r>
              <a:rPr lang="ru-RU" sz="2000" dirty="0"/>
              <a:t> , при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вражає</a:t>
            </a:r>
            <a:r>
              <a:rPr lang="ru-RU" sz="2000" dirty="0"/>
              <a:t> в </a:t>
            </a:r>
            <a:r>
              <a:rPr lang="ru-RU" sz="2000" dirty="0" err="1"/>
              <a:t>переважній</a:t>
            </a:r>
            <a:r>
              <a:rPr lang="ru-RU" sz="2000" dirty="0"/>
              <a:t> </a:t>
            </a:r>
            <a:r>
              <a:rPr lang="ru-RU" sz="2000" dirty="0" err="1"/>
              <a:t>більшості</a:t>
            </a:r>
            <a:r>
              <a:rPr lang="ru-RU" sz="2000" dirty="0"/>
              <a:t> </a:t>
            </a:r>
            <a:r>
              <a:rPr lang="ru-RU" sz="2000" dirty="0" err="1"/>
              <a:t>хлопчиків</a:t>
            </a:r>
            <a:r>
              <a:rPr lang="ru-RU" sz="2000" dirty="0"/>
              <a:t> ( в </a:t>
            </a:r>
            <a:r>
              <a:rPr lang="ru-RU" sz="2000" dirty="0" err="1"/>
              <a:t>середньому</a:t>
            </a:r>
            <a:r>
              <a:rPr lang="ru-RU" sz="2000" dirty="0"/>
              <a:t> одного з 8500 ) . </a:t>
            </a:r>
            <a:r>
              <a:rPr lang="ru-RU" sz="2000" dirty="0" err="1"/>
              <a:t>Гемофілія</a:t>
            </a:r>
            <a:r>
              <a:rPr lang="ru-RU" sz="2000" dirty="0"/>
              <a:t> </a:t>
            </a:r>
            <a:r>
              <a:rPr lang="ru-RU" sz="2000" dirty="0" err="1"/>
              <a:t>виникає</a:t>
            </a:r>
            <a:r>
              <a:rPr lang="ru-RU" sz="2000" dirty="0"/>
              <a:t> , коли </a:t>
            </a:r>
            <a:r>
              <a:rPr lang="ru-RU" sz="2000" dirty="0" err="1"/>
              <a:t>виявляються</a:t>
            </a:r>
            <a:r>
              <a:rPr lang="ru-RU" sz="2000" dirty="0"/>
              <a:t> </a:t>
            </a:r>
            <a:r>
              <a:rPr lang="ru-RU" sz="2000" dirty="0" err="1"/>
              <a:t>пошкодженими</a:t>
            </a:r>
            <a:r>
              <a:rPr lang="ru-RU" sz="2000" dirty="0"/>
              <a:t> </a:t>
            </a:r>
            <a:r>
              <a:rPr lang="ru-RU" sz="2000" dirty="0" err="1"/>
              <a:t>гени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відповідають</a:t>
            </a:r>
            <a:r>
              <a:rPr lang="ru-RU" sz="2000" dirty="0"/>
              <a:t> за </a:t>
            </a:r>
            <a:r>
              <a:rPr lang="ru-RU" sz="2000" dirty="0" err="1"/>
              <a:t>активність</a:t>
            </a:r>
            <a:r>
              <a:rPr lang="ru-RU" sz="2000" dirty="0"/>
              <a:t> </a:t>
            </a:r>
            <a:r>
              <a:rPr lang="ru-RU" sz="2000" dirty="0" err="1"/>
              <a:t>факторів</a:t>
            </a:r>
            <a:r>
              <a:rPr lang="ru-RU" sz="2000" dirty="0"/>
              <a:t> </a:t>
            </a:r>
            <a:r>
              <a:rPr lang="ru-RU" sz="2000" dirty="0" err="1"/>
              <a:t>згортання</a:t>
            </a:r>
            <a:r>
              <a:rPr lang="ru-RU" sz="2000" dirty="0"/>
              <a:t> </a:t>
            </a:r>
            <a:r>
              <a:rPr lang="ru-RU" sz="2000" dirty="0" err="1"/>
              <a:t>крові</a:t>
            </a:r>
            <a:r>
              <a:rPr lang="ru-RU" sz="2000" dirty="0"/>
              <a:t>. При </a:t>
            </a:r>
            <a:r>
              <a:rPr lang="ru-RU" sz="2000" dirty="0" err="1"/>
              <a:t>гемофілії</a:t>
            </a:r>
            <a:r>
              <a:rPr lang="ru-RU" sz="2000" dirty="0"/>
              <a:t> </a:t>
            </a:r>
            <a:r>
              <a:rPr lang="ru-RU" sz="2000" dirty="0" err="1"/>
              <a:t>спостерігаються</a:t>
            </a:r>
            <a:r>
              <a:rPr lang="ru-RU" sz="2000" dirty="0"/>
              <a:t> </a:t>
            </a:r>
            <a:r>
              <a:rPr lang="ru-RU" sz="2000" dirty="0" err="1"/>
              <a:t>часті</a:t>
            </a:r>
            <a:r>
              <a:rPr lang="ru-RU" sz="2000" dirty="0"/>
              <a:t> </a:t>
            </a:r>
            <a:r>
              <a:rPr lang="ru-RU" sz="2000" dirty="0" err="1"/>
              <a:t>крововиливи</a:t>
            </a:r>
            <a:r>
              <a:rPr lang="ru-RU" sz="2000" dirty="0"/>
              <a:t> в </a:t>
            </a:r>
            <a:r>
              <a:rPr lang="ru-RU" sz="2000" dirty="0" err="1"/>
              <a:t>суглоби</a:t>
            </a:r>
            <a:r>
              <a:rPr lang="ru-RU" sz="2000" dirty="0"/>
              <a:t> і </a:t>
            </a:r>
            <a:r>
              <a:rPr lang="ru-RU" sz="2000" dirty="0" err="1"/>
              <a:t>м'язи</a:t>
            </a:r>
            <a:r>
              <a:rPr lang="ru-RU" sz="2000" dirty="0"/>
              <a:t> 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у </a:t>
            </a:r>
            <a:r>
              <a:rPr lang="ru-RU" sz="2000" dirty="0" err="1"/>
              <a:t>результаті</a:t>
            </a:r>
            <a:r>
              <a:rPr lang="ru-RU" sz="2000" dirty="0"/>
              <a:t> </a:t>
            </a:r>
            <a:r>
              <a:rPr lang="ru-RU" sz="2000" dirty="0" err="1"/>
              <a:t>призводити</a:t>
            </a:r>
            <a:r>
              <a:rPr lang="ru-RU" sz="2000" dirty="0"/>
              <a:t> до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значної</a:t>
            </a:r>
            <a:r>
              <a:rPr lang="ru-RU" sz="2000" dirty="0"/>
              <a:t> </a:t>
            </a:r>
            <a:r>
              <a:rPr lang="ru-RU" sz="2000" dirty="0" err="1"/>
              <a:t>деформації</a:t>
            </a:r>
            <a:r>
              <a:rPr lang="ru-RU" sz="2000" dirty="0"/>
              <a:t> (</a:t>
            </a:r>
            <a:r>
              <a:rPr lang="ru-RU" sz="2000" dirty="0" err="1"/>
              <a:t>тобто</a:t>
            </a:r>
            <a:r>
              <a:rPr lang="ru-RU" sz="2000" dirty="0"/>
              <a:t> до </a:t>
            </a:r>
            <a:r>
              <a:rPr lang="ru-RU" sz="2000" dirty="0" err="1"/>
              <a:t>інвалідності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 ) . Люди 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страждають</a:t>
            </a:r>
            <a:r>
              <a:rPr lang="ru-RU" sz="2000" dirty="0"/>
              <a:t> на </a:t>
            </a:r>
            <a:r>
              <a:rPr lang="ru-RU" sz="2000" dirty="0" err="1"/>
              <a:t>гемофілію</a:t>
            </a:r>
            <a:r>
              <a:rPr lang="ru-RU" sz="2000" dirty="0"/>
              <a:t> , </a:t>
            </a:r>
            <a:r>
              <a:rPr lang="ru-RU" sz="2000" dirty="0" err="1"/>
              <a:t>повинні</a:t>
            </a:r>
            <a:r>
              <a:rPr lang="ru-RU" sz="2000" dirty="0"/>
              <a:t> </a:t>
            </a:r>
            <a:r>
              <a:rPr lang="ru-RU" sz="2000" dirty="0" err="1"/>
              <a:t>уникати</a:t>
            </a:r>
            <a:r>
              <a:rPr lang="ru-RU" sz="2000" dirty="0"/>
              <a:t> </a:t>
            </a:r>
            <a:r>
              <a:rPr lang="ru-RU" sz="2000" dirty="0" err="1"/>
              <a:t>ситуацій</a:t>
            </a:r>
            <a:r>
              <a:rPr lang="ru-RU" sz="2000" dirty="0"/>
              <a:t> , </a:t>
            </a:r>
            <a:r>
              <a:rPr lang="ru-RU" sz="2000" dirty="0" err="1"/>
              <a:t>здатних</a:t>
            </a:r>
            <a:r>
              <a:rPr lang="ru-RU" sz="2000" dirty="0"/>
              <a:t> </a:t>
            </a:r>
            <a:r>
              <a:rPr lang="ru-RU" sz="2000" dirty="0" err="1"/>
              <a:t>призвести</a:t>
            </a:r>
            <a:r>
              <a:rPr lang="ru-RU" sz="2000" dirty="0"/>
              <a:t> до </a:t>
            </a:r>
            <a:r>
              <a:rPr lang="ru-RU" sz="2000" dirty="0" err="1"/>
              <a:t>кровотечі</a:t>
            </a:r>
            <a:r>
              <a:rPr lang="ru-RU" sz="2000" dirty="0"/>
              <a:t> . </a:t>
            </a:r>
            <a:r>
              <a:rPr lang="ru-RU" sz="2000" dirty="0" err="1"/>
              <a:t>Хворим</a:t>
            </a:r>
            <a:r>
              <a:rPr lang="ru-RU" sz="2000" dirty="0"/>
              <a:t> на </a:t>
            </a:r>
            <a:r>
              <a:rPr lang="ru-RU" sz="2000" dirty="0" err="1"/>
              <a:t>гемофілію</a:t>
            </a:r>
            <a:r>
              <a:rPr lang="ru-RU" sz="2000" dirty="0"/>
              <a:t> не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приймати</a:t>
            </a:r>
            <a:r>
              <a:rPr lang="ru-RU" sz="2000" dirty="0"/>
              <a:t> </a:t>
            </a:r>
            <a:r>
              <a:rPr lang="ru-RU" sz="2000" dirty="0" err="1"/>
              <a:t>препарати</a:t>
            </a:r>
            <a:r>
              <a:rPr lang="ru-RU" sz="2000" dirty="0"/>
              <a:t> 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знижують</a:t>
            </a:r>
            <a:r>
              <a:rPr lang="ru-RU" sz="2000" dirty="0"/>
              <a:t> </a:t>
            </a:r>
            <a:r>
              <a:rPr lang="ru-RU" sz="2000" dirty="0" err="1"/>
              <a:t>згортання</a:t>
            </a:r>
            <a:r>
              <a:rPr lang="ru-RU" sz="2000" dirty="0"/>
              <a:t> </a:t>
            </a:r>
            <a:r>
              <a:rPr lang="ru-RU" sz="2000" dirty="0" err="1"/>
              <a:t>крові</a:t>
            </a:r>
            <a:r>
              <a:rPr lang="ru-RU" sz="2000" dirty="0"/>
              <a:t> ( </a:t>
            </a:r>
            <a:r>
              <a:rPr lang="ru-RU" sz="2000" dirty="0" err="1"/>
              <a:t>наприклад</a:t>
            </a:r>
            <a:r>
              <a:rPr lang="ru-RU" sz="2000" dirty="0"/>
              <a:t> , </a:t>
            </a:r>
            <a:r>
              <a:rPr lang="ru-RU" sz="2000" dirty="0" err="1"/>
              <a:t>аспірин</a:t>
            </a:r>
            <a:r>
              <a:rPr lang="ru-RU" sz="2000" dirty="0"/>
              <a:t> , гепарин 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деякі</a:t>
            </a:r>
            <a:r>
              <a:rPr lang="ru-RU" sz="2000" dirty="0"/>
              <a:t> </a:t>
            </a:r>
            <a:r>
              <a:rPr lang="ru-RU" sz="2000" dirty="0" err="1"/>
              <a:t>знеболюючі</a:t>
            </a:r>
            <a:r>
              <a:rPr lang="ru-RU" sz="2000" dirty="0"/>
              <a:t> </a:t>
            </a:r>
            <a:r>
              <a:rPr lang="ru-RU" sz="2000" dirty="0" err="1"/>
              <a:t>засоби</a:t>
            </a:r>
            <a:r>
              <a:rPr lang="ru-RU" sz="2000" dirty="0"/>
              <a:t>). Для </a:t>
            </a:r>
            <a:r>
              <a:rPr lang="ru-RU" sz="2000" dirty="0" err="1"/>
              <a:t>профілактики</a:t>
            </a:r>
            <a:r>
              <a:rPr lang="ru-RU" sz="2000" dirty="0"/>
              <a:t> </a:t>
            </a:r>
            <a:r>
              <a:rPr lang="ru-RU" sz="2000" dirty="0" smtClean="0"/>
              <a:t>та</a:t>
            </a:r>
            <a:r>
              <a:rPr lang="ru-RU" sz="2000" dirty="0"/>
              <a:t> </a:t>
            </a:r>
            <a:r>
              <a:rPr lang="ru-RU" sz="2000" dirty="0" err="1" smtClean="0"/>
              <a:t>припинення</a:t>
            </a:r>
            <a:r>
              <a:rPr lang="ru-RU" sz="2000" dirty="0" smtClean="0"/>
              <a:t> </a:t>
            </a:r>
            <a:r>
              <a:rPr lang="ru-RU" sz="2000" dirty="0" err="1"/>
              <a:t>кровотечі</a:t>
            </a:r>
            <a:r>
              <a:rPr lang="ru-RU" sz="2000" dirty="0"/>
              <a:t> хворому </a:t>
            </a:r>
            <a:r>
              <a:rPr lang="ru-RU" sz="2000" dirty="0" err="1"/>
              <a:t>вводять</a:t>
            </a:r>
            <a:r>
              <a:rPr lang="ru-RU" sz="2000" dirty="0"/>
              <a:t> концентрат </a:t>
            </a:r>
            <a:r>
              <a:rPr lang="ru-RU" sz="2000" dirty="0" err="1"/>
              <a:t>плазми</a:t>
            </a:r>
            <a:r>
              <a:rPr lang="ru-RU" sz="2000" dirty="0"/>
              <a:t> 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містить</a:t>
            </a:r>
            <a:r>
              <a:rPr lang="ru-RU" sz="2000" dirty="0"/>
              <a:t> </a:t>
            </a:r>
            <a:r>
              <a:rPr lang="ru-RU" sz="2000" dirty="0" err="1"/>
              <a:t>велику</a:t>
            </a:r>
            <a:r>
              <a:rPr lang="ru-RU" sz="2000" dirty="0"/>
              <a:t>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/>
              <a:t>відсутнього</a:t>
            </a:r>
            <a:r>
              <a:rPr lang="ru-RU" sz="2000" dirty="0"/>
              <a:t> фактора </a:t>
            </a:r>
            <a:r>
              <a:rPr lang="ru-RU" sz="2000" dirty="0" err="1"/>
              <a:t>згортання</a:t>
            </a:r>
            <a:r>
              <a:rPr lang="ru-RU" sz="2000" dirty="0"/>
              <a:t>.</a:t>
            </a:r>
          </a:p>
        </p:txBody>
      </p:sp>
      <p:pic>
        <p:nvPicPr>
          <p:cNvPr id="13314" name="Picture 2" descr="http://im5-tub-ua.yandex.net/i?id=488267685-30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155" y="4624473"/>
            <a:ext cx="3288845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http://im0-tub-ua.yandex.net/i?id=48843432-63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274" y="1988840"/>
            <a:ext cx="2930726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531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661648" cy="560608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Хвороба Тея Сакса - </a:t>
            </a:r>
            <a:r>
              <a:rPr lang="ru-RU" dirty="0" err="1"/>
              <a:t>генетичне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накопиченням</a:t>
            </a:r>
            <a:r>
              <a:rPr lang="ru-RU" dirty="0"/>
              <a:t> в тканинах </a:t>
            </a:r>
            <a:r>
              <a:rPr lang="ru-RU" dirty="0" err="1"/>
              <a:t>фітановой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 (продукту </a:t>
            </a:r>
            <a:r>
              <a:rPr lang="ru-RU" dirty="0" err="1"/>
              <a:t>розщеплення</a:t>
            </a:r>
            <a:r>
              <a:rPr lang="ru-RU" dirty="0"/>
              <a:t> </a:t>
            </a:r>
            <a:r>
              <a:rPr lang="ru-RU" dirty="0" err="1"/>
              <a:t>жирів</a:t>
            </a:r>
            <a:r>
              <a:rPr lang="ru-RU" dirty="0"/>
              <a:t>).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зустрічається</a:t>
            </a:r>
            <a:r>
              <a:rPr lang="ru-RU" dirty="0"/>
              <a:t> в основному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євреїв-ашкеназі</a:t>
            </a:r>
            <a:r>
              <a:rPr lang="ru-RU" dirty="0"/>
              <a:t> і </a:t>
            </a:r>
            <a:r>
              <a:rPr lang="ru-RU" dirty="0" err="1"/>
              <a:t>канадців</a:t>
            </a:r>
            <a:r>
              <a:rPr lang="ru-RU" dirty="0"/>
              <a:t> </a:t>
            </a:r>
            <a:r>
              <a:rPr lang="ru-RU" dirty="0" err="1"/>
              <a:t>французького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(в одного </a:t>
            </a:r>
            <a:r>
              <a:rPr lang="ru-RU" dirty="0" err="1"/>
              <a:t>новонародженого</a:t>
            </a:r>
            <a:r>
              <a:rPr lang="ru-RU" dirty="0"/>
              <a:t> з 3600). </a:t>
            </a:r>
            <a:r>
              <a:rPr lang="ru-RU" dirty="0" err="1"/>
              <a:t>Діти</a:t>
            </a:r>
            <a:r>
              <a:rPr lang="ru-RU" dirty="0"/>
              <a:t> з хворобою Тея-Сакса з </a:t>
            </a:r>
            <a:r>
              <a:rPr lang="ru-RU" dirty="0" err="1"/>
              <a:t>раннього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</a:t>
            </a:r>
            <a:r>
              <a:rPr lang="ru-RU" dirty="0" err="1"/>
              <a:t>відстають</a:t>
            </a:r>
            <a:r>
              <a:rPr lang="ru-RU" dirty="0"/>
              <a:t> у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потім</a:t>
            </a:r>
            <a:r>
              <a:rPr lang="ru-RU" dirty="0"/>
              <a:t> у них </a:t>
            </a:r>
            <a:r>
              <a:rPr lang="ru-RU" dirty="0" err="1"/>
              <a:t>наступають</a:t>
            </a:r>
            <a:r>
              <a:rPr lang="ru-RU" dirty="0"/>
              <a:t> </a:t>
            </a:r>
            <a:r>
              <a:rPr lang="ru-RU" dirty="0" err="1"/>
              <a:t>параліч</a:t>
            </a:r>
            <a:r>
              <a:rPr lang="ru-RU" dirty="0"/>
              <a:t> і </a:t>
            </a:r>
            <a:r>
              <a:rPr lang="ru-RU" dirty="0" err="1"/>
              <a:t>сліпота</a:t>
            </a:r>
            <a:r>
              <a:rPr lang="ru-RU" dirty="0"/>
              <a:t>. Як правило, </a:t>
            </a:r>
            <a:r>
              <a:rPr lang="ru-RU" dirty="0" err="1"/>
              <a:t>хворі</a:t>
            </a:r>
            <a:r>
              <a:rPr lang="ru-RU" dirty="0"/>
              <a:t> </a:t>
            </a:r>
            <a:r>
              <a:rPr lang="ru-RU" dirty="0" err="1"/>
              <a:t>доживають</a:t>
            </a:r>
            <a:r>
              <a:rPr lang="ru-RU" dirty="0"/>
              <a:t> до 3-4 </a:t>
            </a:r>
            <a:r>
              <a:rPr lang="ru-RU" dirty="0" err="1"/>
              <a:t>років</a:t>
            </a:r>
            <a:r>
              <a:rPr lang="ru-RU" dirty="0"/>
              <a:t>.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не </a:t>
            </a:r>
            <a:r>
              <a:rPr lang="ru-RU" dirty="0" err="1"/>
              <a:t>існує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779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4525963"/>
          </a:xfrm>
        </p:spPr>
        <p:txBody>
          <a:bodyPr/>
          <a:lstStyle/>
          <a:p>
            <a:r>
              <a:rPr lang="ru-RU" dirty="0" err="1"/>
              <a:t>Говорячи</a:t>
            </a:r>
            <a:r>
              <a:rPr lang="ru-RU" dirty="0"/>
              <a:t> про </a:t>
            </a:r>
            <a:r>
              <a:rPr lang="ru-RU" dirty="0" err="1"/>
              <a:t>захворювання</a:t>
            </a:r>
            <a:r>
              <a:rPr lang="ru-RU" dirty="0"/>
              <a:t>, 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лежить</a:t>
            </a:r>
            <a:r>
              <a:rPr lang="ru-RU" dirty="0"/>
              <a:t> </a:t>
            </a:r>
            <a:r>
              <a:rPr lang="ru-RU" dirty="0" err="1"/>
              <a:t>патологія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,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уявляти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включають</a:t>
            </a:r>
            <a:r>
              <a:rPr lang="ru-RU" dirty="0"/>
              <a:t> в себе </a:t>
            </a:r>
            <a:r>
              <a:rPr lang="ru-RU" dirty="0" err="1"/>
              <a:t>клітинний</a:t>
            </a:r>
            <a:r>
              <a:rPr lang="ru-RU" dirty="0"/>
              <a:t> компонент. </a:t>
            </a:r>
            <a:r>
              <a:rPr lang="ru-RU" dirty="0" err="1"/>
              <a:t>Нижче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 smtClean="0"/>
              <a:t>розглядатися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/>
              <a:t>захворювання</a:t>
            </a:r>
            <a:r>
              <a:rPr lang="ru-RU" dirty="0"/>
              <a:t>, при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є не </a:t>
            </a:r>
            <a:r>
              <a:rPr lang="ru-RU" dirty="0" err="1"/>
              <a:t>тільки</a:t>
            </a:r>
            <a:r>
              <a:rPr lang="ru-RU" dirty="0"/>
              <a:t> головною, але практично </a:t>
            </a:r>
            <a:r>
              <a:rPr lang="ru-RU" dirty="0" err="1"/>
              <a:t>єдиною</a:t>
            </a:r>
            <a:r>
              <a:rPr lang="ru-RU" dirty="0"/>
              <a:t> причиною </a:t>
            </a:r>
            <a:r>
              <a:rPr lang="ru-RU" dirty="0" err="1"/>
              <a:t>клінічних</a:t>
            </a:r>
            <a:r>
              <a:rPr lang="ru-RU" dirty="0"/>
              <a:t> </a:t>
            </a:r>
            <a:r>
              <a:rPr lang="ru-RU" dirty="0" err="1"/>
              <a:t>проявів</a:t>
            </a:r>
            <a:r>
              <a:rPr lang="ru-RU" dirty="0"/>
              <a:t>.</a:t>
            </a:r>
          </a:p>
        </p:txBody>
      </p:sp>
      <p:pic>
        <p:nvPicPr>
          <p:cNvPr id="3074" name="Picture 2" descr="http://facstaff.cbu.edu/~seisen/Membranes_files/image0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933055"/>
            <a:ext cx="6336704" cy="276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321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Хвороби накопичення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7306522" cy="6408712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генетично</a:t>
            </a:r>
            <a:r>
              <a:rPr lang="ru-RU" dirty="0"/>
              <a:t> </a:t>
            </a:r>
            <a:r>
              <a:rPr lang="ru-RU" dirty="0" err="1"/>
              <a:t>зумовленими</a:t>
            </a:r>
            <a:r>
              <a:rPr lang="ru-RU" dirty="0"/>
              <a:t> дефектами </a:t>
            </a:r>
            <a:r>
              <a:rPr lang="ru-RU" dirty="0" err="1"/>
              <a:t>лізосом</a:t>
            </a:r>
            <a:r>
              <a:rPr lang="ru-RU" dirty="0"/>
              <a:t> , </a:t>
            </a:r>
            <a:r>
              <a:rPr lang="ru-RU" dirty="0" err="1"/>
              <a:t>зниженням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втратою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того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лізосомного</a:t>
            </a:r>
            <a:r>
              <a:rPr lang="ru-RU" dirty="0"/>
              <a:t> ферменту і , як </a:t>
            </a:r>
            <a:r>
              <a:rPr lang="ru-RU" dirty="0" err="1"/>
              <a:t>наслідок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, з </a:t>
            </a:r>
            <a:r>
              <a:rPr lang="ru-RU" dirty="0" err="1"/>
              <a:t>накопиченням</a:t>
            </a:r>
            <a:r>
              <a:rPr lang="ru-RU" dirty="0"/>
              <a:t> </a:t>
            </a:r>
            <a:r>
              <a:rPr lang="ru-RU" dirty="0" err="1"/>
              <a:t>спочатку</a:t>
            </a:r>
            <a:r>
              <a:rPr lang="ru-RU" dirty="0"/>
              <a:t> в </a:t>
            </a:r>
            <a:r>
              <a:rPr lang="ru-RU" dirty="0" err="1"/>
              <a:t>лізосомах</a:t>
            </a:r>
            <a:r>
              <a:rPr lang="ru-RU" dirty="0"/>
              <a:t> , а </a:t>
            </a:r>
            <a:r>
              <a:rPr lang="ru-RU" dirty="0" err="1"/>
              <a:t>потім</a:t>
            </a:r>
            <a:r>
              <a:rPr lang="ru-RU" dirty="0"/>
              <a:t> і в </a:t>
            </a:r>
            <a:r>
              <a:rPr lang="ru-RU" dirty="0" err="1"/>
              <a:t>клітці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 </a:t>
            </a:r>
            <a:r>
              <a:rPr lang="ru-RU" dirty="0" err="1"/>
              <a:t>баластних</a:t>
            </a:r>
            <a:r>
              <a:rPr lang="ru-RU" dirty="0"/>
              <a:t> , </a:t>
            </a:r>
            <a:r>
              <a:rPr lang="ru-RU" dirty="0" err="1"/>
              <a:t>неутилізованих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.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вражають</a:t>
            </a:r>
            <a:r>
              <a:rPr lang="ru-RU" dirty="0"/>
              <a:t> в основному </a:t>
            </a:r>
            <a:r>
              <a:rPr lang="ru-RU" dirty="0" err="1"/>
              <a:t>нервову</a:t>
            </a:r>
            <a:r>
              <a:rPr lang="ru-RU" dirty="0"/>
              <a:t> і </a:t>
            </a:r>
            <a:r>
              <a:rPr lang="ru-RU" dirty="0" err="1"/>
              <a:t>м'язову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 , </a:t>
            </a:r>
            <a:r>
              <a:rPr lang="ru-RU" dirty="0" err="1"/>
              <a:t>приводячи</a:t>
            </a:r>
            <a:r>
              <a:rPr lang="ru-RU" dirty="0"/>
              <a:t> до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дефектів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систем.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прогресує</a:t>
            </a:r>
            <a:r>
              <a:rPr lang="ru-RU" dirty="0"/>
              <a:t> і неминуче </a:t>
            </a:r>
            <a:r>
              <a:rPr lang="ru-RU" dirty="0" err="1"/>
              <a:t>закінчується</a:t>
            </a:r>
            <a:r>
              <a:rPr lang="ru-RU" dirty="0"/>
              <a:t> </a:t>
            </a:r>
            <a:r>
              <a:rPr lang="ru-RU" dirty="0" err="1"/>
              <a:t>летальним</a:t>
            </a:r>
            <a:r>
              <a:rPr lang="ru-RU" dirty="0"/>
              <a:t> результатом.</a:t>
            </a:r>
          </a:p>
          <a:p>
            <a:r>
              <a:rPr lang="ru-RU" dirty="0"/>
              <a:t>В </a:t>
            </a:r>
            <a:r>
              <a:rPr lang="ru-RU" dirty="0" err="1"/>
              <a:t>даний</a:t>
            </a:r>
            <a:r>
              <a:rPr lang="ru-RU" dirty="0"/>
              <a:t> час </a:t>
            </a:r>
            <a:r>
              <a:rPr lang="ru-RU" dirty="0" err="1"/>
              <a:t>розрізняють</a:t>
            </a:r>
            <a:r>
              <a:rPr lang="ru-RU" dirty="0"/>
              <a:t> три </a:t>
            </a:r>
            <a:r>
              <a:rPr lang="ru-RU" dirty="0" err="1"/>
              <a:t>групи</a:t>
            </a:r>
            <a:r>
              <a:rPr lang="ru-RU" dirty="0"/>
              <a:t> хвороб </a:t>
            </a:r>
            <a:r>
              <a:rPr lang="ru-RU" dirty="0" err="1"/>
              <a:t>накопичення</a:t>
            </a:r>
            <a:r>
              <a:rPr lang="ru-RU" dirty="0"/>
              <a:t>: 1 ) </a:t>
            </a:r>
            <a:r>
              <a:rPr lang="ru-RU" dirty="0" err="1"/>
              <a:t>мукополисахаридоз</a:t>
            </a:r>
            <a:r>
              <a:rPr lang="ru-RU" dirty="0"/>
              <a:t> , при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спочатку</a:t>
            </a:r>
            <a:r>
              <a:rPr lang="ru-RU" dirty="0"/>
              <a:t> в </a:t>
            </a:r>
            <a:r>
              <a:rPr lang="ru-RU" dirty="0" err="1"/>
              <a:t>лізосомах</a:t>
            </a:r>
            <a:r>
              <a:rPr lang="ru-RU" dirty="0"/>
              <a:t> , а </a:t>
            </a:r>
            <a:r>
              <a:rPr lang="ru-RU" dirty="0" err="1"/>
              <a:t>потім</a:t>
            </a:r>
            <a:r>
              <a:rPr lang="ru-RU" dirty="0"/>
              <a:t> і в </a:t>
            </a:r>
            <a:r>
              <a:rPr lang="ru-RU" dirty="0" err="1"/>
              <a:t>клітинах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накопичення</a:t>
            </a:r>
            <a:r>
              <a:rPr lang="ru-RU" dirty="0"/>
              <a:t> </a:t>
            </a:r>
            <a:r>
              <a:rPr lang="ru-RU" dirty="0" err="1"/>
              <a:t>мукополісахаридів</a:t>
            </a:r>
            <a:r>
              <a:rPr lang="ru-RU" dirty="0"/>
              <a:t> , 2) </a:t>
            </a:r>
            <a:r>
              <a:rPr lang="ru-RU" dirty="0" err="1"/>
              <a:t>сфінголіпідоз</a:t>
            </a:r>
            <a:r>
              <a:rPr lang="ru-RU" dirty="0"/>
              <a:t> , коли в </a:t>
            </a:r>
            <a:r>
              <a:rPr lang="ru-RU" dirty="0" err="1"/>
              <a:t>нервовій</a:t>
            </a:r>
            <a:r>
              <a:rPr lang="ru-RU" dirty="0"/>
              <a:t> </a:t>
            </a:r>
            <a:r>
              <a:rPr lang="ru-RU" dirty="0" err="1"/>
              <a:t>тканині</a:t>
            </a:r>
            <a:r>
              <a:rPr lang="ru-RU" dirty="0"/>
              <a:t> </a:t>
            </a:r>
            <a:r>
              <a:rPr lang="ru-RU" dirty="0" err="1"/>
              <a:t>накопичуються</a:t>
            </a:r>
            <a:r>
              <a:rPr lang="ru-RU" dirty="0"/>
              <a:t> </a:t>
            </a:r>
            <a:r>
              <a:rPr lang="ru-RU" dirty="0" err="1"/>
              <a:t>сфінголіпіди</a:t>
            </a:r>
            <a:r>
              <a:rPr lang="ru-RU" dirty="0"/>
              <a:t> ; 3 ) </a:t>
            </a:r>
            <a:r>
              <a:rPr lang="ru-RU" dirty="0" err="1"/>
              <a:t>Муколіпідоз</a:t>
            </a:r>
            <a:r>
              <a:rPr lang="ru-RU" dirty="0"/>
              <a:t> , </a:t>
            </a:r>
            <a:r>
              <a:rPr lang="ru-RU" dirty="0" err="1"/>
              <a:t>пов'язаний</a:t>
            </a:r>
            <a:r>
              <a:rPr lang="ru-RU" dirty="0"/>
              <a:t> з </a:t>
            </a:r>
            <a:r>
              <a:rPr lang="ru-RU" dirty="0" err="1"/>
              <a:t>відкладенням</a:t>
            </a:r>
            <a:r>
              <a:rPr lang="ru-RU" dirty="0"/>
              <a:t> </a:t>
            </a:r>
            <a:r>
              <a:rPr lang="ru-RU" dirty="0" err="1"/>
              <a:t>кислих</a:t>
            </a:r>
            <a:r>
              <a:rPr lang="ru-RU" dirty="0"/>
              <a:t> </a:t>
            </a:r>
            <a:r>
              <a:rPr lang="ru-RU" dirty="0" err="1"/>
              <a:t>ліпідів</a:t>
            </a:r>
            <a:r>
              <a:rPr lang="ru-RU" dirty="0"/>
              <a:t>.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відзначити</a:t>
            </a:r>
            <a:r>
              <a:rPr lang="ru-RU" dirty="0"/>
              <a:t> , </a:t>
            </a:r>
            <a:r>
              <a:rPr lang="ru-RU" dirty="0" err="1"/>
              <a:t>що</a:t>
            </a:r>
            <a:r>
              <a:rPr lang="ru-RU" dirty="0"/>
              <a:t> при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захворюваннях</a:t>
            </a:r>
            <a:r>
              <a:rPr lang="ru-RU" dirty="0"/>
              <a:t> в </a:t>
            </a:r>
            <a:r>
              <a:rPr lang="ru-RU" dirty="0" err="1"/>
              <a:t>клітинах</a:t>
            </a:r>
            <a:r>
              <a:rPr lang="ru-RU" dirty="0"/>
              <a:t> </a:t>
            </a:r>
            <a:r>
              <a:rPr lang="ru-RU" dirty="0" err="1"/>
              <a:t>відкладаються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зазначені</a:t>
            </a:r>
            <a:r>
              <a:rPr lang="ru-RU" dirty="0"/>
              <a:t> в </a:t>
            </a:r>
            <a:r>
              <a:rPr lang="ru-RU" dirty="0" err="1"/>
              <a:t>назві</a:t>
            </a:r>
            <a:r>
              <a:rPr lang="ru-RU" dirty="0"/>
              <a:t> хвороб </a:t>
            </a:r>
            <a:r>
              <a:rPr lang="ru-RU" dirty="0" err="1"/>
              <a:t>субстрати</a:t>
            </a:r>
            <a:r>
              <a:rPr lang="ru-RU" dirty="0"/>
              <a:t> , але і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 .</a:t>
            </a:r>
          </a:p>
          <a:p>
            <a:endParaRPr lang="ru-RU" dirty="0"/>
          </a:p>
        </p:txBody>
      </p:sp>
      <p:pic>
        <p:nvPicPr>
          <p:cNvPr id="4098" name="Picture 2" descr="http://im7-tub-ua.yandex.net/i?id=103516254-44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975" y="4797152"/>
            <a:ext cx="2105025" cy="1860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596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84584" y="0"/>
            <a:ext cx="8229600" cy="1143000"/>
          </a:xfrm>
        </p:spPr>
        <p:txBody>
          <a:bodyPr/>
          <a:lstStyle/>
          <a:p>
            <a:r>
              <a:rPr lang="uk-UA" dirty="0" smtClean="0"/>
              <a:t>Злоякісні пухлини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5760640" cy="5613414"/>
          </a:xfrm>
        </p:spPr>
        <p:txBody>
          <a:bodyPr>
            <a:normAutofit fontScale="70000" lnSpcReduction="20000"/>
          </a:bodyPr>
          <a:lstStyle/>
          <a:p>
            <a:r>
              <a:rPr lang="vi-VN" b="1" dirty="0">
                <a:latin typeface="Calibri" pitchFamily="34" charset="0"/>
              </a:rPr>
              <a:t>Злоя́кісна пухли́на</a:t>
            </a:r>
            <a:r>
              <a:rPr lang="vi-VN" dirty="0">
                <a:latin typeface="Calibri" pitchFamily="34" charset="0"/>
              </a:rPr>
              <a:t> — патологічний процес, зумовлений неконтрольованим розмноженням клітин</a:t>
            </a:r>
            <a:r>
              <a:rPr lang="vi-VN" dirty="0" smtClean="0">
                <a:latin typeface="Calibri" pitchFamily="34" charset="0"/>
              </a:rPr>
              <a:t>,. </a:t>
            </a:r>
            <a:r>
              <a:rPr lang="vi-VN" dirty="0">
                <a:latin typeface="Calibri" pitchFamily="34" charset="0"/>
              </a:rPr>
              <a:t>В залежності від типу тканини, клітини якої перетворились на злоякісні, розрізняють рак, саркому, лімфому та інші види злоякісних пухлин</a:t>
            </a:r>
            <a:r>
              <a:rPr lang="vi-VN" dirty="0" smtClean="0">
                <a:latin typeface="Calibri" pitchFamily="34" charset="0"/>
              </a:rPr>
              <a:t>.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Електронно-мікроскопічні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дослідження</a:t>
            </a:r>
            <a:r>
              <a:rPr lang="ru-RU" dirty="0">
                <a:latin typeface="Calibri" pitchFamily="34" charset="0"/>
              </a:rPr>
              <a:t> показали, </a:t>
            </a:r>
            <a:r>
              <a:rPr lang="ru-RU" dirty="0" err="1">
                <a:latin typeface="Calibri" pitchFamily="34" charset="0"/>
              </a:rPr>
              <a:t>що</a:t>
            </a:r>
            <a:r>
              <a:rPr lang="ru-RU" dirty="0">
                <a:latin typeface="Calibri" pitchFamily="34" charset="0"/>
              </a:rPr>
              <a:t> в </a:t>
            </a:r>
            <a:r>
              <a:rPr lang="ru-RU" dirty="0" err="1">
                <a:latin typeface="Calibri" pitchFamily="34" charset="0"/>
              </a:rPr>
              <a:t>клітинах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злоякісних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пухлин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спостерігаються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ембріональні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особливості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будови</a:t>
            </a:r>
            <a:r>
              <a:rPr lang="ru-RU" dirty="0">
                <a:latin typeface="Calibri" pitchFamily="34" charset="0"/>
              </a:rPr>
              <a:t> мембран, </a:t>
            </a:r>
            <a:r>
              <a:rPr lang="ru-RU" dirty="0" err="1">
                <a:latin typeface="Calibri" pitchFamily="34" charset="0"/>
              </a:rPr>
              <a:t>що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виражаються</a:t>
            </a:r>
            <a:r>
              <a:rPr lang="ru-RU" dirty="0">
                <a:latin typeface="Calibri" pitchFamily="34" charset="0"/>
              </a:rPr>
              <a:t> у </a:t>
            </a:r>
            <a:r>
              <a:rPr lang="ru-RU" dirty="0" err="1">
                <a:latin typeface="Calibri" pitchFamily="34" charset="0"/>
              </a:rPr>
              <a:t>злитті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між</a:t>
            </a:r>
            <a:r>
              <a:rPr lang="ru-RU" dirty="0">
                <a:latin typeface="Calibri" pitchFamily="34" charset="0"/>
              </a:rPr>
              <a:t> собою мембран </a:t>
            </a:r>
            <a:r>
              <a:rPr lang="ru-RU" dirty="0" err="1">
                <a:latin typeface="Calibri" pitchFamily="34" charset="0"/>
              </a:rPr>
              <a:t>внутрішньоклітинних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органел</a:t>
            </a:r>
            <a:r>
              <a:rPr lang="ru-RU" dirty="0">
                <a:latin typeface="Calibri" pitchFamily="34" charset="0"/>
              </a:rPr>
              <a:t> і </a:t>
            </a:r>
            <a:r>
              <a:rPr lang="ru-RU" dirty="0" err="1">
                <a:latin typeface="Calibri" pitchFamily="34" charset="0"/>
              </a:rPr>
              <a:t>плазмолемми</a:t>
            </a:r>
            <a:r>
              <a:rPr lang="ru-RU" dirty="0">
                <a:latin typeface="Calibri" pitchFamily="34" charset="0"/>
              </a:rPr>
              <a:t>. </a:t>
            </a:r>
            <a:r>
              <a:rPr lang="ru-RU" dirty="0" err="1">
                <a:latin typeface="Calibri" pitchFamily="34" charset="0"/>
              </a:rPr>
              <a:t>Мембранна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поверхня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клітини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>
                <a:latin typeface="Calibri" pitchFamily="34" charset="0"/>
              </a:rPr>
              <a:t>таким чином </a:t>
            </a:r>
            <a:r>
              <a:rPr lang="ru-RU" dirty="0" err="1">
                <a:latin typeface="Calibri" pitchFamily="34" charset="0"/>
              </a:rPr>
              <a:t>різко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збільшується</a:t>
            </a:r>
            <a:r>
              <a:rPr lang="ru-RU" dirty="0">
                <a:latin typeface="Calibri" pitchFamily="34" charset="0"/>
              </a:rPr>
              <a:t>, </a:t>
            </a:r>
            <a:r>
              <a:rPr lang="ru-RU" dirty="0" err="1">
                <a:latin typeface="Calibri" pitchFamily="34" charset="0"/>
              </a:rPr>
              <a:t>що</a:t>
            </a:r>
            <a:r>
              <a:rPr lang="ru-RU" dirty="0">
                <a:latin typeface="Calibri" pitchFamily="34" charset="0"/>
              </a:rPr>
              <a:t> в </a:t>
            </a:r>
            <a:r>
              <a:rPr lang="ru-RU" dirty="0" err="1">
                <a:latin typeface="Calibri" pitchFamily="34" charset="0"/>
              </a:rPr>
              <a:t>кінцевому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підсумку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призводить</a:t>
            </a:r>
            <a:r>
              <a:rPr lang="ru-RU" dirty="0">
                <a:latin typeface="Calibri" pitchFamily="34" charset="0"/>
              </a:rPr>
              <a:t> до </a:t>
            </a:r>
            <a:r>
              <a:rPr lang="ru-RU" dirty="0" err="1">
                <a:latin typeface="Calibri" pitchFamily="34" charset="0"/>
              </a:rPr>
              <a:t>істотних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змін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транспортних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процесів</a:t>
            </a:r>
            <a:r>
              <a:rPr lang="ru-RU" dirty="0">
                <a:latin typeface="Calibri" pitchFamily="34" charset="0"/>
              </a:rPr>
              <a:t>, </a:t>
            </a:r>
            <a:r>
              <a:rPr lang="ru-RU" dirty="0" err="1">
                <a:latin typeface="Calibri" pitchFamily="34" charset="0"/>
              </a:rPr>
              <a:t>харчування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клітини</a:t>
            </a:r>
            <a:r>
              <a:rPr lang="ru-RU" dirty="0">
                <a:latin typeface="Calibri" pitchFamily="34" charset="0"/>
              </a:rPr>
              <a:t>, </a:t>
            </a:r>
            <a:r>
              <a:rPr lang="ru-RU" dirty="0" err="1">
                <a:latin typeface="Calibri" pitchFamily="34" charset="0"/>
              </a:rPr>
              <a:t>сприйняття</a:t>
            </a:r>
            <a:r>
              <a:rPr lang="ru-RU" dirty="0">
                <a:latin typeface="Calibri" pitchFamily="34" charset="0"/>
              </a:rPr>
              <a:t> мембранами </a:t>
            </a:r>
            <a:r>
              <a:rPr lang="ru-RU" dirty="0" err="1">
                <a:latin typeface="Calibri" pitchFamily="34" charset="0"/>
              </a:rPr>
              <a:t>інформації</a:t>
            </a:r>
            <a:r>
              <a:rPr lang="ru-RU" dirty="0">
                <a:latin typeface="Calibri" pitchFamily="34" charset="0"/>
              </a:rPr>
              <a:t> і т.д.</a:t>
            </a:r>
            <a:endParaRPr lang="vi-VN" dirty="0">
              <a:latin typeface="Calibri" pitchFamily="34" charset="0"/>
            </a:endParaRPr>
          </a:p>
          <a:p>
            <a:pPr marL="0" indent="0">
              <a:buNone/>
            </a:pPr>
            <a:endParaRPr lang="vi-VN" b="1" dirty="0"/>
          </a:p>
        </p:txBody>
      </p:sp>
      <p:pic>
        <p:nvPicPr>
          <p:cNvPr id="2050" name="Picture 2" descr="http://upload.wikimedia.org/wikipedia/commons/thumb/2/20/Normal_cancer_cell_division_from_NIH-2.svg/220px-Normal_cancer_cell_division_from_NIH-2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88640"/>
            <a:ext cx="2095500" cy="441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12160" y="4869160"/>
            <a:ext cx="32476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Звичайні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вони </a:t>
            </a:r>
            <a:r>
              <a:rPr lang="ru-RU" dirty="0" err="1"/>
              <a:t>пошкоджені</a:t>
            </a:r>
            <a:r>
              <a:rPr lang="ru-RU" dirty="0"/>
              <a:t>, </a:t>
            </a:r>
            <a:r>
              <a:rPr lang="ru-RU" dirty="0" err="1"/>
              <a:t>піддаються</a:t>
            </a:r>
            <a:r>
              <a:rPr lang="ru-RU" dirty="0"/>
              <a:t> </a:t>
            </a:r>
            <a:r>
              <a:rPr lang="ru-RU" dirty="0" err="1">
                <a:hlinkClick r:id="rId3" tooltip="Апоптоз"/>
              </a:rPr>
              <a:t>апоптозу</a:t>
            </a:r>
            <a:r>
              <a:rPr lang="ru-RU" dirty="0"/>
              <a:t> (А). </a:t>
            </a:r>
            <a:r>
              <a:rPr lang="ru-RU" dirty="0" err="1"/>
              <a:t>Ракові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 </a:t>
            </a:r>
            <a:r>
              <a:rPr lang="ru-RU" dirty="0" err="1"/>
              <a:t>апоптозу</a:t>
            </a:r>
            <a:r>
              <a:rPr lang="ru-RU" dirty="0"/>
              <a:t> не </a:t>
            </a:r>
            <a:r>
              <a:rPr lang="ru-RU" dirty="0" err="1"/>
              <a:t>піддаються</a:t>
            </a:r>
            <a:r>
              <a:rPr lang="ru-RU" dirty="0"/>
              <a:t> і </a:t>
            </a:r>
            <a:r>
              <a:rPr lang="ru-RU" dirty="0" err="1"/>
              <a:t>продовжують</a:t>
            </a:r>
            <a:r>
              <a:rPr lang="ru-RU" dirty="0"/>
              <a:t> </a:t>
            </a:r>
            <a:r>
              <a:rPr lang="ru-RU" dirty="0" err="1"/>
              <a:t>ділитися</a:t>
            </a:r>
            <a:r>
              <a:rPr lang="ru-RU" dirty="0"/>
              <a:t> (В).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199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201" y="476672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vi-VN" b="1" dirty="0"/>
              <a:t>Лейкемі́я</a:t>
            </a:r>
            <a:r>
              <a:rPr lang="vi-VN" dirty="0"/>
              <a:t> (</a:t>
            </a:r>
            <a:r>
              <a:rPr lang="vi-VN" i="1" dirty="0"/>
              <a:t>Білокрів'я</a:t>
            </a:r>
            <a:r>
              <a:rPr lang="vi-VN" dirty="0"/>
              <a:t>), онкологічне захворювання клітин крові, що уражає кістковий мозок і інші кровотворні органи. Основною ознакою лейкемії є велика пропорція лейкоцитів. Ці клітини, що дегенерували і втратили захисні функції нормальних лейкоцитів, знищують здорові клітини, після чого жертва стає беззахисною перед будь-якою інфекцією. Лікування проводиться за допомогою опромінення і цитотоксичних препаратів для придушення розмноження клітин, що дегенерували, або трансплантацією кісткового мозку.</a:t>
            </a:r>
          </a:p>
          <a:p>
            <a:r>
              <a:rPr lang="vi-VN" b="1" dirty="0"/>
              <a:t>Лейкоз</a:t>
            </a:r>
            <a:r>
              <a:rPr lang="vi-VN" dirty="0"/>
              <a:t> </a:t>
            </a:r>
            <a:r>
              <a:rPr lang="vi-VN" dirty="0" smtClean="0"/>
              <a:t>— </a:t>
            </a:r>
            <a:r>
              <a:rPr lang="vi-VN" dirty="0"/>
              <a:t>злоякісне захворювання системи крові, яке характеризується переважанням процесів розмноження клітин кісткового мозку, а іноді появою патологічних вогнищ кровотворення у інших органах. Лейкози за своїм походженням близькі до пухлин.</a:t>
            </a:r>
          </a:p>
          <a:p>
            <a:endParaRPr lang="ru-RU" dirty="0"/>
          </a:p>
        </p:txBody>
      </p:sp>
      <p:pic>
        <p:nvPicPr>
          <p:cNvPr id="14338" name="Picture 2" descr="http://im5-tub-ua.yandex.net/i?id=525286116-19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869160"/>
            <a:ext cx="2592288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http://im3-tub-ua.yandex.net/i?id=197606581-35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168602"/>
            <a:ext cx="19621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http://im5-tub-ua.yandex.net/i?id=148851647-38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038333"/>
            <a:ext cx="2376264" cy="1689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532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uk-UA" dirty="0" smtClean="0"/>
              <a:t>Атеросклероз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97" y="836712"/>
            <a:ext cx="8229600" cy="478539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У </a:t>
            </a:r>
            <a:r>
              <a:rPr lang="ru-RU" dirty="0" err="1"/>
              <a:t>розвитку</a:t>
            </a:r>
            <a:r>
              <a:rPr lang="ru-RU" dirty="0"/>
              <a:t> такого широко </a:t>
            </a:r>
            <a:r>
              <a:rPr lang="ru-RU" dirty="0" err="1"/>
              <a:t>поширеного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, як атеросклероз , при </a:t>
            </a:r>
            <a:r>
              <a:rPr lang="ru-RU" dirty="0" err="1"/>
              <a:t>якому</a:t>
            </a:r>
            <a:r>
              <a:rPr lang="ru-RU" dirty="0"/>
              <a:t> в </a:t>
            </a:r>
            <a:r>
              <a:rPr lang="ru-RU" dirty="0" err="1"/>
              <a:t>клітинах</a:t>
            </a:r>
            <a:r>
              <a:rPr lang="ru-RU" dirty="0"/>
              <a:t> </a:t>
            </a:r>
            <a:r>
              <a:rPr lang="ru-RU" dirty="0" err="1"/>
              <a:t>судинної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</a:t>
            </a:r>
            <a:r>
              <a:rPr lang="ru-RU" dirty="0" err="1"/>
              <a:t>відкладаються</a:t>
            </a:r>
            <a:r>
              <a:rPr lang="ru-RU" dirty="0"/>
              <a:t> липидно - </a:t>
            </a:r>
            <a:r>
              <a:rPr lang="ru-RU" dirty="0" err="1"/>
              <a:t>білкові</a:t>
            </a:r>
            <a:r>
              <a:rPr lang="ru-RU" dirty="0"/>
              <a:t> </a:t>
            </a:r>
            <a:r>
              <a:rPr lang="ru-RU" dirty="0" err="1"/>
              <a:t>комплекси</a:t>
            </a:r>
            <a:r>
              <a:rPr lang="ru-RU" dirty="0"/>
              <a:t> 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холестерину , </a:t>
            </a:r>
            <a:r>
              <a:rPr lang="ru-RU" dirty="0" err="1"/>
              <a:t>патологія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відіграє</a:t>
            </a:r>
            <a:r>
              <a:rPr lang="ru-RU" dirty="0"/>
              <a:t> </a:t>
            </a:r>
            <a:r>
              <a:rPr lang="ru-RU" dirty="0" err="1"/>
              <a:t>важливу</a:t>
            </a:r>
            <a:r>
              <a:rPr lang="ru-RU" dirty="0"/>
              <a:t> роль. Де </a:t>
            </a:r>
            <a:r>
              <a:rPr lang="ru-RU" dirty="0" err="1"/>
              <a:t>Дюв</a:t>
            </a:r>
            <a:r>
              <a:rPr lang="ru-RU" dirty="0"/>
              <a:t> показав , </a:t>
            </a:r>
            <a:r>
              <a:rPr lang="ru-RU" dirty="0" err="1"/>
              <a:t>що</a:t>
            </a:r>
            <a:r>
              <a:rPr lang="ru-RU" dirty="0"/>
              <a:t> у </a:t>
            </a:r>
            <a:r>
              <a:rPr lang="ru-RU" dirty="0" err="1"/>
              <a:t>хворих</a:t>
            </a:r>
            <a:r>
              <a:rPr lang="ru-RU" dirty="0"/>
              <a:t> на атеросклероз </a:t>
            </a:r>
            <a:r>
              <a:rPr lang="ru-RU" dirty="0" err="1"/>
              <a:t>відзначається</a:t>
            </a:r>
            <a:r>
              <a:rPr lang="ru-RU" dirty="0"/>
              <a:t> дефект </a:t>
            </a:r>
            <a:r>
              <a:rPr lang="ru-RU" dirty="0" err="1"/>
              <a:t>ферментів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розщеплюють</a:t>
            </a:r>
            <a:r>
              <a:rPr lang="ru-RU" dirty="0"/>
              <a:t> холестерин.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ферменти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 до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лізосомних</a:t>
            </a:r>
            <a:r>
              <a:rPr lang="ru-RU" dirty="0"/>
              <a:t> </a:t>
            </a:r>
            <a:r>
              <a:rPr lang="ru-RU" dirty="0" err="1"/>
              <a:t>ензимів</a:t>
            </a:r>
            <a:r>
              <a:rPr lang="ru-RU" dirty="0"/>
              <a:t>. Тому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припустити</a:t>
            </a:r>
            <a:r>
              <a:rPr lang="ru-RU" dirty="0"/>
              <a:t> , </a:t>
            </a:r>
            <a:r>
              <a:rPr lang="ru-RU" dirty="0" err="1"/>
              <a:t>що</a:t>
            </a:r>
            <a:r>
              <a:rPr lang="ru-RU" dirty="0"/>
              <a:t> атеросклероз є </a:t>
            </a:r>
            <a:r>
              <a:rPr lang="ru-RU" dirty="0" err="1"/>
              <a:t>однією</a:t>
            </a:r>
            <a:r>
              <a:rPr lang="ru-RU" dirty="0"/>
              <a:t> з форм хвороб </a:t>
            </a:r>
            <a:r>
              <a:rPr lang="ru-RU" dirty="0" err="1"/>
              <a:t>накопичення</a:t>
            </a:r>
            <a:r>
              <a:rPr lang="ru-RU" dirty="0"/>
              <a:t>: </a:t>
            </a:r>
            <a:r>
              <a:rPr lang="ru-RU" dirty="0" err="1"/>
              <a:t>лізосоми</a:t>
            </a:r>
            <a:r>
              <a:rPr lang="ru-RU" dirty="0"/>
              <a:t> </a:t>
            </a:r>
            <a:r>
              <a:rPr lang="ru-RU" dirty="0" err="1"/>
              <a:t>захоплюють</a:t>
            </a:r>
            <a:r>
              <a:rPr lang="ru-RU" dirty="0"/>
              <a:t> </a:t>
            </a:r>
            <a:r>
              <a:rPr lang="ru-RU" dirty="0" err="1"/>
              <a:t>проникаючий</a:t>
            </a:r>
            <a:r>
              <a:rPr lang="ru-RU" dirty="0"/>
              <a:t> в </a:t>
            </a:r>
            <a:r>
              <a:rPr lang="ru-RU" dirty="0" err="1"/>
              <a:t>судинну</a:t>
            </a:r>
            <a:r>
              <a:rPr lang="ru-RU" dirty="0"/>
              <a:t> </a:t>
            </a:r>
            <a:r>
              <a:rPr lang="ru-RU" dirty="0" err="1"/>
              <a:t>стінку</a:t>
            </a:r>
            <a:r>
              <a:rPr lang="ru-RU" dirty="0"/>
              <a:t> холестерин , але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розщепити</a:t>
            </a:r>
            <a:r>
              <a:rPr lang="ru-RU" dirty="0"/>
              <a:t> ; холестерин </a:t>
            </a:r>
            <a:r>
              <a:rPr lang="ru-RU" dirty="0" err="1"/>
              <a:t>заповнює</a:t>
            </a:r>
            <a:r>
              <a:rPr lang="ru-RU" dirty="0"/>
              <a:t> </a:t>
            </a:r>
            <a:r>
              <a:rPr lang="ru-RU" dirty="0" err="1"/>
              <a:t>лізосоми</a:t>
            </a:r>
            <a:r>
              <a:rPr lang="ru-RU" dirty="0"/>
              <a:t> , а </a:t>
            </a:r>
            <a:r>
              <a:rPr lang="ru-RU" dirty="0" err="1"/>
              <a:t>останні</a:t>
            </a:r>
            <a:r>
              <a:rPr lang="ru-RU" dirty="0"/>
              <a:t> , </a:t>
            </a:r>
            <a:r>
              <a:rPr lang="ru-RU" dirty="0" err="1"/>
              <a:t>перетворившись</a:t>
            </a:r>
            <a:r>
              <a:rPr lang="ru-RU" dirty="0"/>
              <a:t> на </a:t>
            </a:r>
            <a:r>
              <a:rPr lang="ru-RU" dirty="0" err="1"/>
              <a:t>ліпідні</a:t>
            </a:r>
            <a:r>
              <a:rPr lang="ru-RU" dirty="0"/>
              <a:t> </a:t>
            </a:r>
            <a:r>
              <a:rPr lang="ru-RU" dirty="0" err="1"/>
              <a:t>крапельки</a:t>
            </a:r>
            <a:r>
              <a:rPr lang="ru-RU" dirty="0"/>
              <a:t> , </a:t>
            </a:r>
            <a:r>
              <a:rPr lang="ru-RU" dirty="0" err="1"/>
              <a:t>накопичуються</a:t>
            </a:r>
            <a:r>
              <a:rPr lang="ru-RU" dirty="0"/>
              <a:t> в </a:t>
            </a:r>
            <a:r>
              <a:rPr lang="ru-RU" dirty="0" err="1"/>
              <a:t>клітці</a:t>
            </a:r>
            <a:r>
              <a:rPr lang="ru-RU" dirty="0"/>
              <a:t> , яка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трансформується</a:t>
            </a:r>
            <a:r>
              <a:rPr lang="ru-RU" dirty="0"/>
              <a:t> в </a:t>
            </a:r>
            <a:r>
              <a:rPr lang="ru-RU" dirty="0" err="1"/>
              <a:t>ліпідну</a:t>
            </a:r>
            <a:r>
              <a:rPr lang="ru-RU" dirty="0"/>
              <a:t> </a:t>
            </a:r>
            <a:r>
              <a:rPr lang="ru-RU" dirty="0" err="1"/>
              <a:t>краплю</a:t>
            </a:r>
            <a:r>
              <a:rPr lang="ru-RU" dirty="0"/>
              <a:t> великих </a:t>
            </a:r>
            <a:r>
              <a:rPr lang="ru-RU" dirty="0" err="1"/>
              <a:t>розмірів</a:t>
            </a:r>
            <a:r>
              <a:rPr lang="ru-RU" dirty="0"/>
              <a:t>. Таким чином і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атеросклеротичної</a:t>
            </a:r>
            <a:r>
              <a:rPr lang="ru-RU" dirty="0"/>
              <a:t> бляшки.</a:t>
            </a:r>
          </a:p>
        </p:txBody>
      </p:sp>
      <p:pic>
        <p:nvPicPr>
          <p:cNvPr id="5122" name="Picture 2" descr="http://im2-tub-ua.yandex.net/i?id=143410347-27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157192"/>
            <a:ext cx="27717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im7-tub-ua.yandex.net/i?id=611708386-24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985" y="5157192"/>
            <a:ext cx="25431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im7-tub-ua.yandex.net/i?id=102929764-42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235" y="518219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50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1143000"/>
          </a:xfrm>
        </p:spPr>
        <p:txBody>
          <a:bodyPr/>
          <a:lstStyle/>
          <a:p>
            <a:r>
              <a:rPr lang="uk-UA" dirty="0" smtClean="0"/>
              <a:t>Гангрена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424936" cy="4525963"/>
          </a:xfrm>
        </p:spPr>
        <p:txBody>
          <a:bodyPr>
            <a:normAutofit/>
          </a:bodyPr>
          <a:lstStyle/>
          <a:p>
            <a:r>
              <a:rPr lang="ru-RU" dirty="0"/>
              <a:t>Гангрена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 smtClean="0"/>
              <a:t>макроскопічний</a:t>
            </a:r>
            <a:r>
              <a:rPr lang="ru-RU" dirty="0" smtClean="0"/>
              <a:t> </a:t>
            </a:r>
            <a:r>
              <a:rPr lang="ru-RU" dirty="0" err="1"/>
              <a:t>прояв</a:t>
            </a:r>
            <a:r>
              <a:rPr lang="ru-RU" dirty="0"/>
              <a:t> некрозу </a:t>
            </a:r>
            <a:r>
              <a:rPr lang="ru-RU" dirty="0" err="1"/>
              <a:t>клітин</a:t>
            </a:r>
            <a:r>
              <a:rPr lang="ru-RU" dirty="0"/>
              <a:t>. </a:t>
            </a:r>
            <a:r>
              <a:rPr lang="ru-RU" dirty="0" err="1"/>
              <a:t>Найчастіше</a:t>
            </a:r>
            <a:r>
              <a:rPr lang="ru-RU" dirty="0"/>
              <a:t> вона </a:t>
            </a:r>
            <a:r>
              <a:rPr lang="ru-RU" dirty="0" err="1"/>
              <a:t>виникає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кровопостачання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 </a:t>
            </a:r>
            <a:r>
              <a:rPr lang="ru-RU" dirty="0" smtClean="0"/>
              <a:t>тканин. </a:t>
            </a:r>
            <a:r>
              <a:rPr lang="ru-RU" dirty="0"/>
              <a:t>Гангрена -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незворотний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виражається</a:t>
            </a:r>
            <a:r>
              <a:rPr lang="ru-RU" dirty="0"/>
              <a:t> в </a:t>
            </a:r>
            <a:r>
              <a:rPr lang="ru-RU" dirty="0" err="1"/>
              <a:t>омертвінні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органу.</a:t>
            </a:r>
          </a:p>
        </p:txBody>
      </p:sp>
      <p:pic>
        <p:nvPicPr>
          <p:cNvPr id="6146" name="Picture 2" descr="http://im6-tub-ua.yandex.net/i?id=270412554-21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033" y="3789040"/>
            <a:ext cx="3600400" cy="2872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5-tub-ua.yandex.net/i?id=466667537-71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795" y="4725144"/>
            <a:ext cx="2304256" cy="183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0-tub-ua.yandex.net/i?id=89234230-53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353956"/>
            <a:ext cx="2253884" cy="2209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78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2400" b="1" dirty="0" err="1"/>
              <a:t>Генетичними</a:t>
            </a:r>
            <a:r>
              <a:rPr lang="ru-RU" sz="2400" b="1" dirty="0"/>
              <a:t> є </a:t>
            </a:r>
            <a:r>
              <a:rPr lang="ru-RU" sz="2400" b="1" dirty="0" err="1"/>
              <a:t>захворювання</a:t>
            </a:r>
            <a:r>
              <a:rPr lang="ru-RU" sz="2400" b="1" dirty="0"/>
              <a:t>, </a:t>
            </a:r>
            <a:r>
              <a:rPr lang="ru-RU" sz="2400" b="1" dirty="0" err="1"/>
              <a:t>які</a:t>
            </a:r>
            <a:r>
              <a:rPr lang="ru-RU" sz="2400" b="1" dirty="0"/>
              <a:t> </a:t>
            </a:r>
            <a:r>
              <a:rPr lang="ru-RU" sz="2400" b="1" dirty="0" err="1"/>
              <a:t>виникають</a:t>
            </a:r>
            <a:r>
              <a:rPr lang="ru-RU" sz="2400" b="1" dirty="0"/>
              <a:t> </a:t>
            </a:r>
            <a:r>
              <a:rPr lang="ru-RU" sz="2400" b="1" dirty="0" err="1"/>
              <a:t>внаслідок</a:t>
            </a:r>
            <a:r>
              <a:rPr lang="ru-RU" sz="2400" b="1" dirty="0"/>
              <a:t> </a:t>
            </a:r>
            <a:r>
              <a:rPr lang="ru-RU" sz="2400" b="1" dirty="0" err="1"/>
              <a:t>дефектів</a:t>
            </a:r>
            <a:r>
              <a:rPr lang="ru-RU" sz="2400" b="1" dirty="0"/>
              <a:t> в генах, </a:t>
            </a:r>
            <a:r>
              <a:rPr lang="ru-RU" sz="2400" b="1" dirty="0" err="1"/>
              <a:t>хромосомних</a:t>
            </a:r>
            <a:r>
              <a:rPr lang="ru-RU" sz="2400" b="1" dirty="0"/>
              <a:t> </a:t>
            </a:r>
            <a:r>
              <a:rPr lang="ru-RU" sz="2400" b="1" dirty="0" err="1"/>
              <a:t>аномалій</a:t>
            </a:r>
            <a:r>
              <a:rPr lang="ru-RU" sz="2400" b="1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7416824" cy="5400600"/>
          </a:xfrm>
        </p:spPr>
        <p:txBody>
          <a:bodyPr>
            <a:normAutofit fontScale="77500" lnSpcReduction="20000"/>
          </a:bodyPr>
          <a:lstStyle/>
          <a:p>
            <a:r>
              <a:rPr lang="ru-RU" sz="3400" dirty="0"/>
              <a:t>У кожного </a:t>
            </a:r>
            <a:r>
              <a:rPr lang="ru-RU" sz="3400" dirty="0" err="1"/>
              <a:t>здорової</a:t>
            </a:r>
            <a:r>
              <a:rPr lang="ru-RU" sz="3400" dirty="0"/>
              <a:t> </a:t>
            </a:r>
            <a:r>
              <a:rPr lang="ru-RU" sz="3400" dirty="0" err="1"/>
              <a:t>людини</a:t>
            </a:r>
            <a:r>
              <a:rPr lang="ru-RU" sz="3400" dirty="0"/>
              <a:t> є 6-8 </a:t>
            </a:r>
            <a:r>
              <a:rPr lang="ru-RU" sz="3400" dirty="0" err="1"/>
              <a:t>пошкоджених</a:t>
            </a:r>
            <a:r>
              <a:rPr lang="ru-RU" sz="3400" dirty="0"/>
              <a:t> </a:t>
            </a:r>
            <a:r>
              <a:rPr lang="ru-RU" sz="3400" dirty="0" err="1"/>
              <a:t>генів</a:t>
            </a:r>
            <a:r>
              <a:rPr lang="ru-RU" sz="3400" dirty="0"/>
              <a:t> , </a:t>
            </a:r>
            <a:r>
              <a:rPr lang="ru-RU" sz="3400" dirty="0" err="1"/>
              <a:t>однак</a:t>
            </a:r>
            <a:r>
              <a:rPr lang="ru-RU" sz="3400" dirty="0"/>
              <a:t> вони не </a:t>
            </a:r>
            <a:r>
              <a:rPr lang="ru-RU" sz="3400" dirty="0" err="1"/>
              <a:t>порушують</a:t>
            </a:r>
            <a:r>
              <a:rPr lang="ru-RU" sz="3400" dirty="0"/>
              <a:t> </a:t>
            </a:r>
            <a:r>
              <a:rPr lang="ru-RU" sz="3400" dirty="0" err="1"/>
              <a:t>функцій</a:t>
            </a:r>
            <a:r>
              <a:rPr lang="ru-RU" sz="3400" dirty="0"/>
              <a:t> </a:t>
            </a:r>
            <a:r>
              <a:rPr lang="ru-RU" sz="3400" dirty="0" err="1"/>
              <a:t>клітин</a:t>
            </a:r>
            <a:r>
              <a:rPr lang="ru-RU" sz="3400" dirty="0"/>
              <a:t> і не </a:t>
            </a:r>
            <a:r>
              <a:rPr lang="ru-RU" sz="3400" dirty="0" err="1"/>
              <a:t>призводять</a:t>
            </a:r>
            <a:r>
              <a:rPr lang="ru-RU" sz="3400" dirty="0"/>
              <a:t> до </a:t>
            </a:r>
            <a:r>
              <a:rPr lang="ru-RU" sz="3400" dirty="0" err="1"/>
              <a:t>захворювання</a:t>
            </a:r>
            <a:r>
              <a:rPr lang="ru-RU" sz="3400" dirty="0"/>
              <a:t> , </a:t>
            </a:r>
            <a:r>
              <a:rPr lang="ru-RU" sz="3400" dirty="0" err="1"/>
              <a:t>оскільки</a:t>
            </a:r>
            <a:r>
              <a:rPr lang="ru-RU" sz="3400" dirty="0"/>
              <a:t> є </a:t>
            </a:r>
            <a:r>
              <a:rPr lang="ru-RU" sz="3400" dirty="0" err="1"/>
              <a:t>рецесивними</a:t>
            </a:r>
            <a:r>
              <a:rPr lang="ru-RU" sz="3400" dirty="0"/>
              <a:t> </a:t>
            </a:r>
            <a:r>
              <a:rPr lang="ru-RU" sz="3400" dirty="0" smtClean="0"/>
              <a:t>(</a:t>
            </a:r>
            <a:r>
              <a:rPr lang="ru-RU" sz="3400" dirty="0" err="1" smtClean="0"/>
              <a:t>непроявляються</a:t>
            </a:r>
            <a:r>
              <a:rPr lang="ru-RU" sz="3400" dirty="0" smtClean="0"/>
              <a:t>) </a:t>
            </a:r>
            <a:r>
              <a:rPr lang="ru-RU" sz="3400" dirty="0"/>
              <a:t>. </a:t>
            </a:r>
            <a:r>
              <a:rPr lang="ru-RU" sz="3400" dirty="0" err="1"/>
              <a:t>Якщо</a:t>
            </a:r>
            <a:r>
              <a:rPr lang="ru-RU" sz="3400" dirty="0"/>
              <a:t> ж </a:t>
            </a:r>
            <a:r>
              <a:rPr lang="ru-RU" sz="3400" dirty="0" err="1"/>
              <a:t>людина</a:t>
            </a:r>
            <a:r>
              <a:rPr lang="ru-RU" sz="3400" dirty="0"/>
              <a:t> </a:t>
            </a:r>
            <a:r>
              <a:rPr lang="ru-RU" sz="3400" dirty="0" err="1"/>
              <a:t>успадковує</a:t>
            </a:r>
            <a:r>
              <a:rPr lang="ru-RU" sz="3400" dirty="0"/>
              <a:t> </a:t>
            </a:r>
            <a:r>
              <a:rPr lang="ru-RU" sz="3400" dirty="0" err="1"/>
              <a:t>від</a:t>
            </a:r>
            <a:r>
              <a:rPr lang="ru-RU" sz="3400" dirty="0"/>
              <a:t> </a:t>
            </a:r>
            <a:r>
              <a:rPr lang="ru-RU" sz="3400" dirty="0" err="1"/>
              <a:t>матері</a:t>
            </a:r>
            <a:r>
              <a:rPr lang="ru-RU" sz="3400" dirty="0"/>
              <a:t> та батька два схожих </a:t>
            </a:r>
            <a:r>
              <a:rPr lang="ru-RU" sz="3400" dirty="0" err="1"/>
              <a:t>аномальних</a:t>
            </a:r>
            <a:r>
              <a:rPr lang="ru-RU" sz="3400" dirty="0"/>
              <a:t> гена , </a:t>
            </a:r>
            <a:r>
              <a:rPr lang="ru-RU" sz="3400" dirty="0" smtClean="0"/>
              <a:t>вона </a:t>
            </a:r>
            <a:r>
              <a:rPr lang="ru-RU" sz="3400" dirty="0" err="1"/>
              <a:t>захворює</a:t>
            </a:r>
            <a:r>
              <a:rPr lang="ru-RU" sz="3400" dirty="0"/>
              <a:t>. </a:t>
            </a:r>
            <a:r>
              <a:rPr lang="ru-RU" sz="3400" dirty="0" err="1"/>
              <a:t>Імовірність</a:t>
            </a:r>
            <a:r>
              <a:rPr lang="ru-RU" sz="3400" dirty="0"/>
              <a:t> такого </a:t>
            </a:r>
            <a:r>
              <a:rPr lang="ru-RU" sz="3400" dirty="0" err="1"/>
              <a:t>збігу</a:t>
            </a:r>
            <a:r>
              <a:rPr lang="ru-RU" sz="3400" dirty="0"/>
              <a:t> </a:t>
            </a:r>
            <a:r>
              <a:rPr lang="ru-RU" sz="3400" dirty="0" err="1"/>
              <a:t>надзвичайно</a:t>
            </a:r>
            <a:r>
              <a:rPr lang="ru-RU" sz="3400" dirty="0"/>
              <a:t> мала , але вона </a:t>
            </a:r>
            <a:r>
              <a:rPr lang="ru-RU" sz="3400" dirty="0" err="1"/>
              <a:t>різко</a:t>
            </a:r>
            <a:r>
              <a:rPr lang="ru-RU" sz="3400" dirty="0"/>
              <a:t> </a:t>
            </a:r>
            <a:r>
              <a:rPr lang="ru-RU" sz="3400" dirty="0" err="1"/>
              <a:t>зростає</a:t>
            </a:r>
            <a:r>
              <a:rPr lang="ru-RU" sz="3400" dirty="0"/>
              <a:t> , </a:t>
            </a:r>
            <a:r>
              <a:rPr lang="ru-RU" sz="3400" dirty="0" err="1"/>
              <a:t>якщо</a:t>
            </a:r>
            <a:r>
              <a:rPr lang="ru-RU" sz="3400" dirty="0"/>
              <a:t> батьки є родичами (</a:t>
            </a:r>
            <a:r>
              <a:rPr lang="ru-RU" sz="3400" dirty="0" err="1"/>
              <a:t>тобто</a:t>
            </a:r>
            <a:r>
              <a:rPr lang="ru-RU" sz="3400" dirty="0"/>
              <a:t> </a:t>
            </a:r>
            <a:r>
              <a:rPr lang="ru-RU" sz="3400" dirty="0" err="1"/>
              <a:t>мають</a:t>
            </a:r>
            <a:r>
              <a:rPr lang="ru-RU" sz="3400" dirty="0"/>
              <a:t> схожий генотип ) . З </a:t>
            </a:r>
            <a:r>
              <a:rPr lang="ru-RU" sz="3400" dirty="0" err="1"/>
              <a:t>цієї</a:t>
            </a:r>
            <a:r>
              <a:rPr lang="ru-RU" sz="3400" dirty="0"/>
              <a:t> причини частота </a:t>
            </a:r>
            <a:r>
              <a:rPr lang="ru-RU" sz="3400" dirty="0" err="1"/>
              <a:t>генетичних</a:t>
            </a:r>
            <a:r>
              <a:rPr lang="ru-RU" sz="3400" dirty="0"/>
              <a:t> </a:t>
            </a:r>
            <a:r>
              <a:rPr lang="ru-RU" sz="3400" dirty="0" err="1"/>
              <a:t>аномалій</a:t>
            </a:r>
            <a:r>
              <a:rPr lang="ru-RU" sz="3400" dirty="0"/>
              <a:t> </a:t>
            </a:r>
            <a:r>
              <a:rPr lang="ru-RU" sz="3400" dirty="0" err="1"/>
              <a:t>висока</a:t>
            </a:r>
            <a:r>
              <a:rPr lang="ru-RU" sz="3400" dirty="0"/>
              <a:t> в </a:t>
            </a:r>
            <a:r>
              <a:rPr lang="ru-RU" sz="3400" dirty="0" err="1"/>
              <a:t>замкнутих</a:t>
            </a:r>
            <a:r>
              <a:rPr lang="ru-RU" sz="3400" dirty="0"/>
              <a:t> </a:t>
            </a:r>
            <a:r>
              <a:rPr lang="ru-RU" sz="3400" dirty="0" err="1"/>
              <a:t>групах</a:t>
            </a:r>
            <a:r>
              <a:rPr lang="ru-RU" sz="3400" dirty="0"/>
              <a:t> </a:t>
            </a:r>
            <a:r>
              <a:rPr lang="ru-RU" sz="3400" dirty="0" err="1"/>
              <a:t>населення</a:t>
            </a:r>
            <a:r>
              <a:rPr lang="ru-RU" sz="3400" dirty="0"/>
              <a:t>.</a:t>
            </a:r>
          </a:p>
          <a:p>
            <a:r>
              <a:rPr lang="ru-RU" sz="3400" dirty="0" err="1"/>
              <a:t>Кожен</a:t>
            </a:r>
            <a:r>
              <a:rPr lang="ru-RU" sz="3400" dirty="0"/>
              <a:t> ген в </a:t>
            </a:r>
            <a:r>
              <a:rPr lang="ru-RU" sz="3400" dirty="0" err="1"/>
              <a:t>людському</a:t>
            </a:r>
            <a:r>
              <a:rPr lang="ru-RU" sz="3400" dirty="0"/>
              <a:t> </a:t>
            </a:r>
            <a:r>
              <a:rPr lang="ru-RU" sz="3400" dirty="0" err="1"/>
              <a:t>організмі</a:t>
            </a:r>
            <a:r>
              <a:rPr lang="ru-RU" sz="3400" dirty="0"/>
              <a:t> </a:t>
            </a:r>
            <a:r>
              <a:rPr lang="ru-RU" sz="3400" dirty="0" err="1"/>
              <a:t>відповідає</a:t>
            </a:r>
            <a:r>
              <a:rPr lang="ru-RU" sz="3400" dirty="0"/>
              <a:t> за </a:t>
            </a:r>
            <a:r>
              <a:rPr lang="ru-RU" sz="3400" dirty="0" err="1"/>
              <a:t>вироблення</a:t>
            </a:r>
            <a:r>
              <a:rPr lang="ru-RU" sz="3400" dirty="0"/>
              <a:t> </a:t>
            </a:r>
            <a:r>
              <a:rPr lang="ru-RU" sz="3400" dirty="0" err="1"/>
              <a:t>певного</a:t>
            </a:r>
            <a:r>
              <a:rPr lang="ru-RU" sz="3400" dirty="0"/>
              <a:t> </a:t>
            </a:r>
            <a:r>
              <a:rPr lang="ru-RU" sz="3400" dirty="0" err="1"/>
              <a:t>білка</a:t>
            </a:r>
            <a:r>
              <a:rPr lang="ru-RU" sz="3400" dirty="0"/>
              <a:t> . Через прояви </a:t>
            </a:r>
            <a:r>
              <a:rPr lang="ru-RU" sz="3400" dirty="0" err="1"/>
              <a:t>пошкодженого</a:t>
            </a:r>
            <a:r>
              <a:rPr lang="ru-RU" sz="3400" dirty="0"/>
              <a:t> гена </a:t>
            </a:r>
            <a:r>
              <a:rPr lang="ru-RU" sz="3400" dirty="0" err="1"/>
              <a:t>починається</a:t>
            </a:r>
            <a:r>
              <a:rPr lang="ru-RU" sz="3400" dirty="0"/>
              <a:t> синтез аномального </a:t>
            </a:r>
            <a:r>
              <a:rPr lang="ru-RU" sz="3400" dirty="0" err="1"/>
              <a:t>білка</a:t>
            </a:r>
            <a:r>
              <a:rPr lang="ru-RU" sz="3400" dirty="0"/>
              <a:t> , </a:t>
            </a:r>
            <a:r>
              <a:rPr lang="ru-RU" sz="3400" dirty="0" err="1"/>
              <a:t>що</a:t>
            </a:r>
            <a:r>
              <a:rPr lang="ru-RU" sz="3400" dirty="0"/>
              <a:t> </a:t>
            </a:r>
            <a:r>
              <a:rPr lang="ru-RU" sz="3400" dirty="0" err="1"/>
              <a:t>призводить</a:t>
            </a:r>
            <a:r>
              <a:rPr lang="ru-RU" sz="3400" dirty="0"/>
              <a:t> до </a:t>
            </a:r>
            <a:r>
              <a:rPr lang="ru-RU" sz="3400" dirty="0" err="1"/>
              <a:t>порушень</a:t>
            </a:r>
            <a:r>
              <a:rPr lang="ru-RU" sz="3400" dirty="0"/>
              <a:t> </a:t>
            </a:r>
            <a:r>
              <a:rPr lang="ru-RU" sz="3400" dirty="0" err="1"/>
              <a:t>функцій</a:t>
            </a:r>
            <a:r>
              <a:rPr lang="ru-RU" sz="3400" dirty="0"/>
              <a:t> </a:t>
            </a:r>
            <a:r>
              <a:rPr lang="ru-RU" sz="3400" dirty="0" err="1"/>
              <a:t>клітин</a:t>
            </a:r>
            <a:r>
              <a:rPr lang="ru-RU" sz="3400" dirty="0"/>
              <a:t> і пороку </a:t>
            </a:r>
            <a:r>
              <a:rPr lang="ru-RU" sz="3400" dirty="0" err="1"/>
              <a:t>розвитку</a:t>
            </a:r>
            <a:r>
              <a:rPr lang="ru-RU" sz="3400" dirty="0"/>
              <a:t>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170" name="Picture 2" descr="http://im7-tub-ua.yandex.net/i?id=120394628-31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537950"/>
            <a:ext cx="1512168" cy="222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im6-tub-ua.yandex.net/i?id=230204124-06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060846"/>
            <a:ext cx="1296144" cy="166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888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5256584" cy="5616624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Синдром Дауна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трисомія</a:t>
            </a:r>
            <a:r>
              <a:rPr lang="ru-RU" dirty="0"/>
              <a:t> 21) - </a:t>
            </a:r>
            <a:r>
              <a:rPr lang="ru-RU" dirty="0" err="1"/>
              <a:t>хромосомне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розумовою</a:t>
            </a:r>
            <a:r>
              <a:rPr lang="ru-RU" dirty="0"/>
              <a:t> </a:t>
            </a:r>
            <a:r>
              <a:rPr lang="ru-RU" dirty="0" err="1"/>
              <a:t>відсталістю</a:t>
            </a:r>
            <a:r>
              <a:rPr lang="ru-RU" dirty="0"/>
              <a:t> та </a:t>
            </a:r>
            <a:r>
              <a:rPr lang="ru-RU" dirty="0" err="1"/>
              <a:t>порушенням</a:t>
            </a:r>
            <a:r>
              <a:rPr lang="ru-RU" dirty="0"/>
              <a:t> </a:t>
            </a:r>
            <a:r>
              <a:rPr lang="ru-RU" dirty="0" err="1"/>
              <a:t>фізичного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третьої</a:t>
            </a:r>
            <a:r>
              <a:rPr lang="ru-RU" dirty="0"/>
              <a:t> </a:t>
            </a:r>
            <a:r>
              <a:rPr lang="ru-RU" dirty="0" err="1"/>
              <a:t>хромосоми</a:t>
            </a:r>
            <a:r>
              <a:rPr lang="ru-RU" dirty="0"/>
              <a:t> в 21-й </a:t>
            </a:r>
            <a:r>
              <a:rPr lang="ru-RU" dirty="0" err="1"/>
              <a:t>парі</a:t>
            </a:r>
            <a:r>
              <a:rPr lang="ru-RU" dirty="0"/>
              <a:t> (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23 пари хромосом).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найпоширеніше</a:t>
            </a:r>
            <a:r>
              <a:rPr lang="ru-RU" dirty="0"/>
              <a:t> </a:t>
            </a:r>
            <a:r>
              <a:rPr lang="ru-RU" dirty="0" err="1"/>
              <a:t>генетичне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зустрічається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в одного з 700 </a:t>
            </a:r>
            <a:r>
              <a:rPr lang="ru-RU" dirty="0" err="1"/>
              <a:t>новонароджених</a:t>
            </a:r>
            <a:r>
              <a:rPr lang="ru-RU" dirty="0"/>
              <a:t>. Частота синдрому Дауна </a:t>
            </a:r>
            <a:r>
              <a:rPr lang="ru-RU" dirty="0" err="1"/>
              <a:t>зростає</a:t>
            </a:r>
            <a:r>
              <a:rPr lang="ru-RU" dirty="0"/>
              <a:t> у </a:t>
            </a:r>
            <a:r>
              <a:rPr lang="ru-RU" dirty="0" err="1"/>
              <a:t>дітей</a:t>
            </a:r>
            <a:r>
              <a:rPr lang="ru-RU" dirty="0"/>
              <a:t>, </a:t>
            </a:r>
            <a:r>
              <a:rPr lang="ru-RU" dirty="0" err="1"/>
              <a:t>народжених</a:t>
            </a:r>
            <a:r>
              <a:rPr lang="ru-RU" dirty="0"/>
              <a:t> </a:t>
            </a:r>
            <a:r>
              <a:rPr lang="ru-RU" dirty="0" err="1"/>
              <a:t>жінками</a:t>
            </a:r>
            <a:r>
              <a:rPr lang="ru-RU" dirty="0"/>
              <a:t> старше 35 </a:t>
            </a:r>
            <a:r>
              <a:rPr lang="ru-RU" dirty="0" err="1"/>
              <a:t>років</a:t>
            </a:r>
            <a:r>
              <a:rPr lang="ru-RU" dirty="0"/>
              <a:t>. </a:t>
            </a:r>
            <a:r>
              <a:rPr lang="ru-RU" dirty="0" err="1"/>
              <a:t>Хворі</a:t>
            </a:r>
            <a:r>
              <a:rPr lang="ru-RU" dirty="0"/>
              <a:t> </a:t>
            </a:r>
            <a:r>
              <a:rPr lang="ru-RU" dirty="0" err="1"/>
              <a:t>цією</a:t>
            </a:r>
            <a:r>
              <a:rPr lang="ru-RU" dirty="0"/>
              <a:t> хворобою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особливий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 і </a:t>
            </a:r>
            <a:r>
              <a:rPr lang="ru-RU" dirty="0" err="1"/>
              <a:t>страждають</a:t>
            </a:r>
            <a:r>
              <a:rPr lang="ru-RU" dirty="0"/>
              <a:t> </a:t>
            </a:r>
            <a:r>
              <a:rPr lang="ru-RU" dirty="0" err="1"/>
              <a:t>розумової</a:t>
            </a:r>
            <a:r>
              <a:rPr lang="ru-RU" dirty="0"/>
              <a:t> та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відсталістю</a:t>
            </a:r>
            <a:r>
              <a:rPr lang="ru-RU" dirty="0"/>
              <a:t>.</a:t>
            </a:r>
          </a:p>
        </p:txBody>
      </p:sp>
      <p:pic>
        <p:nvPicPr>
          <p:cNvPr id="8194" name="Picture 2" descr="http://im1-tub-ua.yandex.net/i?id=202576797-42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320" y="2132856"/>
            <a:ext cx="3209637" cy="388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9592" y="229405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Синдром </a:t>
            </a:r>
            <a:r>
              <a:rPr lang="uk-UA" sz="3200" dirty="0" err="1" smtClean="0"/>
              <a:t>Дауна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773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985</Words>
  <Application>Microsoft Office PowerPoint</Application>
  <PresentationFormat>Экран (4:3)</PresentationFormat>
  <Paragraphs>27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Хвороби клітини</vt:lpstr>
      <vt:lpstr>Презентация PowerPoint</vt:lpstr>
      <vt:lpstr>Хвороби накопичення</vt:lpstr>
      <vt:lpstr>Злоякісні пухлини</vt:lpstr>
      <vt:lpstr>Презентация PowerPoint</vt:lpstr>
      <vt:lpstr>Атеросклероз</vt:lpstr>
      <vt:lpstr>Гангрена</vt:lpstr>
      <vt:lpstr>Генетичними є захворювання, які виникають внаслідок дефектів в генах, хромосомних аномалій.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Хвороби клітини і генетичні захворювання</dc:title>
  <dc:creator>Анна</dc:creator>
  <cp:lastModifiedBy>Анна</cp:lastModifiedBy>
  <cp:revision>10</cp:revision>
  <dcterms:created xsi:type="dcterms:W3CDTF">2013-12-24T17:39:14Z</dcterms:created>
  <dcterms:modified xsi:type="dcterms:W3CDTF">2013-12-24T22:16:42Z</dcterms:modified>
</cp:coreProperties>
</file>