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59" d="100"/>
          <a:sy n="59" d="100"/>
        </p:scale>
        <p:origin x="-1476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884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5.jpeg"/><Relationship Id="rId5" Type="http://schemas.openxmlformats.org/officeDocument/2006/relationships/hyperlink" Target="http://uk.wikipedia.org/wiki/%D0%9F%D0%BE%D1%81%D1%82%D1%83%D0%BB%D0%B0%D1%82%D0%B8_%D0%9A%D0%BE%D1%85%D0%B0" TargetMode="External"/><Relationship Id="rId4" Type="http://schemas.openxmlformats.org/officeDocument/2006/relationships/hyperlink" Target="http://uk.wikipedia.org/wiki/%D0%A0%D0%BE%D0%B1%D0%B5%D1%80%D1%82_%D0%9A%D0%BE%D1%85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A%D1%96%D1%80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692696"/>
            <a:ext cx="7200800" cy="2664296"/>
          </a:xfrm>
        </p:spPr>
        <p:txBody>
          <a:bodyPr>
            <a:normAutofit/>
          </a:bodyPr>
          <a:lstStyle/>
          <a:p>
            <a:pPr algn="ctr"/>
            <a:r>
              <a:rPr lang="ru-RU" sz="7200" dirty="0" err="1" smtClean="0">
                <a:latin typeface="Comic Sans MS" panose="030F0702030302020204" pitchFamily="66" charset="0"/>
                <a:ea typeface="Batang" panose="02030600000101010101" pitchFamily="18" charset="-127"/>
                <a:cs typeface="Mangal" panose="02040503050203030202" pitchFamily="18" charset="0"/>
              </a:rPr>
              <a:t>Інфекційні</a:t>
            </a:r>
            <a:r>
              <a:rPr lang="ru-RU" sz="7200" dirty="0" smtClean="0">
                <a:latin typeface="Comic Sans MS" panose="030F0702030302020204" pitchFamily="66" charset="0"/>
                <a:ea typeface="Batang" panose="02030600000101010101" pitchFamily="18" charset="-127"/>
                <a:cs typeface="Mangal" panose="02040503050203030202" pitchFamily="18" charset="0"/>
              </a:rPr>
              <a:t> </a:t>
            </a:r>
            <a:br>
              <a:rPr lang="ru-RU" sz="7200" dirty="0" smtClean="0">
                <a:latin typeface="Comic Sans MS" panose="030F0702030302020204" pitchFamily="66" charset="0"/>
                <a:ea typeface="Batang" panose="02030600000101010101" pitchFamily="18" charset="-127"/>
                <a:cs typeface="Mangal" panose="02040503050203030202" pitchFamily="18" charset="0"/>
              </a:rPr>
            </a:br>
            <a:r>
              <a:rPr lang="ru-RU" sz="7200" dirty="0" err="1" smtClean="0">
                <a:latin typeface="Comic Sans MS" panose="030F0702030302020204" pitchFamily="66" charset="0"/>
                <a:ea typeface="Batang" panose="02030600000101010101" pitchFamily="18" charset="-127"/>
                <a:cs typeface="Mangal" panose="02040503050203030202" pitchFamily="18" charset="0"/>
              </a:rPr>
              <a:t>захворювання</a:t>
            </a:r>
            <a:r>
              <a:rPr lang="ru-RU" sz="7200" dirty="0" smtClean="0">
                <a:latin typeface="Comic Sans MS" panose="030F0702030302020204" pitchFamily="66" charset="0"/>
                <a:ea typeface="Batang" panose="02030600000101010101" pitchFamily="18" charset="-127"/>
                <a:cs typeface="Mangal" panose="02040503050203030202" pitchFamily="18" charset="0"/>
              </a:rPr>
              <a:t> </a:t>
            </a:r>
            <a:endParaRPr lang="ru-RU" sz="7200" dirty="0">
              <a:latin typeface="Comic Sans MS" panose="030F0702030302020204" pitchFamily="66" charset="0"/>
              <a:ea typeface="Batang" panose="02030600000101010101" pitchFamily="18" charset="-127"/>
              <a:cs typeface="Mangal" panose="02040503050203030202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67944" y="4221088"/>
            <a:ext cx="4536504" cy="2153834"/>
          </a:xfrm>
        </p:spPr>
        <p:txBody>
          <a:bodyPr>
            <a:normAutofit/>
          </a:bodyPr>
          <a:lstStyle/>
          <a:p>
            <a:pPr algn="ctr"/>
            <a:r>
              <a:rPr lang="ru-RU" sz="2400" dirty="0" err="1" smtClean="0">
                <a:cs typeface="DilleniaUPC" panose="02020603050405020304" pitchFamily="18" charset="-34"/>
              </a:rPr>
              <a:t>Підготувала</a:t>
            </a:r>
            <a:endParaRPr lang="ru-RU" sz="2400" dirty="0" smtClean="0">
              <a:cs typeface="DilleniaUPC" panose="02020603050405020304" pitchFamily="18" charset="-34"/>
            </a:endParaRPr>
          </a:p>
          <a:p>
            <a:pPr algn="ctr"/>
            <a:r>
              <a:rPr lang="ru-RU" sz="2400" dirty="0" err="1" smtClean="0">
                <a:cs typeface="DilleniaUPC" panose="02020603050405020304" pitchFamily="18" charset="-34"/>
              </a:rPr>
              <a:t>Учениця</a:t>
            </a:r>
            <a:r>
              <a:rPr lang="ru-RU" sz="2400" dirty="0" smtClean="0">
                <a:cs typeface="DilleniaUPC" panose="02020603050405020304" pitchFamily="18" charset="-34"/>
              </a:rPr>
              <a:t> 10 </a:t>
            </a:r>
            <a:r>
              <a:rPr lang="ru-RU" sz="2400" dirty="0" err="1" smtClean="0">
                <a:cs typeface="DilleniaUPC" panose="02020603050405020304" pitchFamily="18" charset="-34"/>
              </a:rPr>
              <a:t>класу</a:t>
            </a:r>
            <a:r>
              <a:rPr lang="ru-RU" sz="2400" dirty="0" smtClean="0">
                <a:cs typeface="DilleniaUPC" panose="02020603050405020304" pitchFamily="18" charset="-34"/>
              </a:rPr>
              <a:t> </a:t>
            </a:r>
          </a:p>
          <a:p>
            <a:pPr algn="ctr"/>
            <a:r>
              <a:rPr lang="ru-RU" sz="2400" dirty="0" err="1" smtClean="0">
                <a:cs typeface="DilleniaUPC" panose="02020603050405020304" pitchFamily="18" charset="-34"/>
              </a:rPr>
              <a:t>Хустського</a:t>
            </a:r>
            <a:r>
              <a:rPr lang="ru-RU" sz="2400" dirty="0" smtClean="0">
                <a:cs typeface="DilleniaUPC" panose="02020603050405020304" pitchFamily="18" charset="-34"/>
              </a:rPr>
              <a:t> НВК №1</a:t>
            </a:r>
          </a:p>
          <a:p>
            <a:pPr algn="ctr"/>
            <a:r>
              <a:rPr lang="ru-RU" sz="2400" dirty="0" err="1" smtClean="0">
                <a:cs typeface="DilleniaUPC" panose="02020603050405020304" pitchFamily="18" charset="-34"/>
              </a:rPr>
              <a:t>Вакарова</a:t>
            </a:r>
            <a:r>
              <a:rPr lang="ru-RU" sz="2400" dirty="0" smtClean="0">
                <a:cs typeface="DilleniaUPC" panose="02020603050405020304" pitchFamily="18" charset="-34"/>
              </a:rPr>
              <a:t> Валентина</a:t>
            </a:r>
            <a:endParaRPr lang="ru-RU" sz="2400" dirty="0">
              <a:cs typeface="DilleniaUPC" panose="02020603050405020304" pitchFamily="18" charset="-34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788704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0296">
        <p14:vortex dir="r"/>
      </p:transition>
    </mc:Choice>
    <mc:Fallback>
      <p:transition spd="slow" advTm="1029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3226370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chemeClr val="accent1"/>
                </a:solidFill>
              </a:rPr>
              <a:t>Період активних проявів хвороби</a:t>
            </a:r>
            <a:r>
              <a:rPr lang="uk-UA" b="1" dirty="0"/>
              <a:t/>
            </a:r>
            <a:br>
              <a:rPr lang="uk-UA" b="1" dirty="0"/>
            </a:br>
            <a:r>
              <a:rPr lang="uk-UA" sz="2000" dirty="0"/>
              <a:t>Розпал хвороби триває від декількох днів (кишкові інфекції, ГРВІ) до декількох тижнів і навіть місяців (гострі вірусні гепатити), може мати хвилеподібний перебіг із чергуванням періодів погіршення та поліпшення стану. Знати період хвороби важливо як для встановлення діагнозу за клінічними ознаками, так і з метою виділення від хворого мікроба-збудника при лабораторних дослідженнях. Наприклад, з крові хворого черевним тифом можна виділити збудника протягом усього гарячкового періоду, але найчастіше це вдається в ранні терміни хвороби.</a:t>
            </a:r>
            <a:endParaRPr lang="uk-UA" sz="2000" dirty="0"/>
          </a:p>
        </p:txBody>
      </p:sp>
      <p:pic>
        <p:nvPicPr>
          <p:cNvPr id="6146" name="Picture 2" descr="C:\Users\123\AppData\Local\Microsoft\Windows\Temporary Internet Files\Content.IE5\8R4MGHOI\MC90039811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659931"/>
            <a:ext cx="2736304" cy="2495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70822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8552">
        <p14:vortex dir="r"/>
      </p:transition>
    </mc:Choice>
    <mc:Fallback>
      <p:transition spd="slow" advTm="1855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2578298"/>
          </a:xfrm>
        </p:spPr>
        <p:txBody>
          <a:bodyPr>
            <a:normAutofit/>
          </a:bodyPr>
          <a:lstStyle/>
          <a:p>
            <a:r>
              <a:rPr lang="uk-UA" b="1" dirty="0" err="1">
                <a:solidFill>
                  <a:schemeClr val="accent1"/>
                </a:solidFill>
              </a:rPr>
              <a:t>Реконвалесценія</a:t>
            </a:r>
            <a:r>
              <a:rPr lang="uk-UA" b="1" dirty="0">
                <a:solidFill>
                  <a:schemeClr val="accent1"/>
                </a:solidFill>
              </a:rPr>
              <a:t/>
            </a:r>
            <a:br>
              <a:rPr lang="uk-UA" b="1" dirty="0">
                <a:solidFill>
                  <a:schemeClr val="accent1"/>
                </a:solidFill>
              </a:rPr>
            </a:br>
            <a:r>
              <a:rPr lang="uk-UA" sz="2000" dirty="0"/>
              <a:t>Стихають або поступово, або (рідше) прискорено симптоми, що були в розпалі хвороби. Формується імунітет. Результатом інфекційної хвороби може бути або повне одужання, смерть, формування </a:t>
            </a:r>
            <a:r>
              <a:rPr lang="uk-UA" sz="2000" dirty="0" err="1"/>
              <a:t>носійства</a:t>
            </a:r>
            <a:r>
              <a:rPr lang="uk-UA" sz="2000" dirty="0"/>
              <a:t> та, нарешті, розвиток хронічного перебігу захворювання.</a:t>
            </a:r>
            <a:endParaRPr lang="uk-UA" sz="2000" dirty="0">
              <a:solidFill>
                <a:schemeClr val="accent1"/>
              </a:solidFill>
            </a:endParaRPr>
          </a:p>
        </p:txBody>
      </p:sp>
      <p:pic>
        <p:nvPicPr>
          <p:cNvPr id="7170" name="Picture 2" descr="C:\Users\123\AppData\Local\Microsoft\Windows\Temporary Internet Files\Content.IE5\Q3OCJI2Z\MC90007878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996952"/>
            <a:ext cx="4043958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44204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5780">
        <p14:vortex dir="r"/>
      </p:transition>
    </mc:Choice>
    <mc:Fallback>
      <p:transition spd="slow" advTm="1578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2290266"/>
          </a:xfrm>
        </p:spPr>
        <p:txBody>
          <a:bodyPr>
            <a:normAutofit fontScale="90000"/>
          </a:bodyPr>
          <a:lstStyle/>
          <a:p>
            <a:r>
              <a:rPr lang="uk-UA" dirty="0">
                <a:solidFill>
                  <a:schemeClr val="accent1"/>
                </a:solidFill>
              </a:rPr>
              <a:t>Інфекційні захворювання у ветеринарії</a:t>
            </a:r>
            <a:r>
              <a:rPr lang="uk-UA" dirty="0"/>
              <a:t/>
            </a:r>
            <a:br>
              <a:rPr lang="uk-UA" dirty="0"/>
            </a:br>
            <a:r>
              <a:rPr lang="uk-UA" sz="2000" b="1" dirty="0"/>
              <a:t>Інфекційні хвороби</a:t>
            </a:r>
            <a:r>
              <a:rPr lang="uk-UA" sz="2000" dirty="0"/>
              <a:t>  — розлади здоров'я тварин, що виникають внаслідок зараження живими збудниками (вірусами, патогенними </a:t>
            </a:r>
            <a:r>
              <a:rPr lang="uk-UA" sz="2000" dirty="0" err="1"/>
              <a:t>білками-пріонами</a:t>
            </a:r>
            <a:r>
              <a:rPr lang="uk-UA" sz="2000" dirty="0"/>
              <a:t>, бактеріями, рикетсіями, найпростішими грибами, мікоплазмами, іншими патогенними мікробами) і передаються від заражених тварин здоровим.</a:t>
            </a:r>
            <a:endParaRPr lang="uk-UA" sz="2000" dirty="0"/>
          </a:p>
        </p:txBody>
      </p:sp>
      <p:pic>
        <p:nvPicPr>
          <p:cNvPr id="8194" name="Picture 2" descr="C:\Users\123\AppData\Local\Microsoft\Windows\Temporary Internet Files\Content.IE5\RLR6TJKV\MP900431792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33040">
            <a:off x="641317" y="3108985"/>
            <a:ext cx="2808312" cy="1988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123\AppData\Local\Microsoft\Windows\Temporary Internet Files\Content.IE5\XJZLNYCK\MP900255452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51392">
            <a:off x="4139952" y="3140968"/>
            <a:ext cx="1886462" cy="2865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C:\Program Files\Microsoft Office\MEDIA\CAGCAT10\j030493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739791"/>
            <a:ext cx="1819656" cy="1667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98448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6972">
        <p14:vortex dir="r"/>
      </p:transition>
    </mc:Choice>
    <mc:Fallback>
      <p:transition spd="slow" advTm="16972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5746650"/>
          </a:xfrm>
        </p:spPr>
        <p:txBody>
          <a:bodyPr>
            <a:normAutofit/>
          </a:bodyPr>
          <a:lstStyle/>
          <a:p>
            <a:r>
              <a:rPr lang="uk-UA" sz="2000" dirty="0"/>
              <a:t>За переважної локалізації збудника в організмі людини, шляхів передачі і способів потрапляння мікробів в зовнішнє середовище виділяють </a:t>
            </a:r>
            <a:r>
              <a:rPr lang="uk-UA" sz="2000" dirty="0">
                <a:solidFill>
                  <a:schemeClr val="accent1"/>
                </a:solidFill>
              </a:rPr>
              <a:t>5 груп </a:t>
            </a:r>
            <a:r>
              <a:rPr lang="uk-UA" sz="2000" dirty="0"/>
              <a:t>інфекційних хвороб. Ця класифікація досить проста і зрозуміла.</a:t>
            </a:r>
            <a:br>
              <a:rPr lang="uk-UA" sz="2000" dirty="0"/>
            </a:br>
            <a:r>
              <a:rPr lang="uk-UA" sz="2000" dirty="0"/>
              <a:t>Крім цього, всі інфекційні хвороби, якими заражається і хворіє людина, прийнято поділяти ще на дві наступні групи:</a:t>
            </a:r>
            <a:br>
              <a:rPr lang="uk-UA" sz="2000" dirty="0"/>
            </a:br>
            <a:r>
              <a:rPr lang="uk-UA" sz="2000" dirty="0"/>
              <a:t>1. </a:t>
            </a:r>
            <a:r>
              <a:rPr lang="uk-UA" sz="2000" dirty="0" err="1">
                <a:solidFill>
                  <a:schemeClr val="accent1"/>
                </a:solidFill>
              </a:rPr>
              <a:t>Антропонози</a:t>
            </a:r>
            <a:r>
              <a:rPr lang="uk-UA" sz="2000" dirty="0"/>
              <a:t> – захворювання, властиві тільки людині і передаються від людини людині (від </a:t>
            </a:r>
            <a:r>
              <a:rPr lang="uk-UA" sz="2000" dirty="0" err="1"/>
              <a:t>грец</a:t>
            </a:r>
            <a:r>
              <a:rPr lang="uk-UA" sz="2000" dirty="0"/>
              <a:t>. </a:t>
            </a:r>
            <a:r>
              <a:rPr lang="en-US" sz="2000" dirty="0" err="1"/>
              <a:t>anthropos</a:t>
            </a:r>
            <a:r>
              <a:rPr lang="en-US" sz="2000" dirty="0"/>
              <a:t> – </a:t>
            </a:r>
            <a:r>
              <a:rPr lang="uk-UA" sz="2000" dirty="0"/>
              <a:t>людина, </a:t>
            </a:r>
            <a:r>
              <a:rPr lang="en-US" sz="2000" dirty="0" err="1"/>
              <a:t>nosos</a:t>
            </a:r>
            <a:r>
              <a:rPr lang="en-US" sz="2000" dirty="0"/>
              <a:t> – </a:t>
            </a:r>
            <a:r>
              <a:rPr lang="uk-UA" sz="2000" dirty="0"/>
              <a:t>хвороба).</a:t>
            </a:r>
            <a:br>
              <a:rPr lang="uk-UA" sz="2000" dirty="0"/>
            </a:br>
            <a:r>
              <a:rPr lang="uk-UA" sz="2000" dirty="0"/>
              <a:t>2. </a:t>
            </a:r>
            <a:r>
              <a:rPr lang="uk-UA" sz="2000" dirty="0">
                <a:solidFill>
                  <a:schemeClr val="accent1"/>
                </a:solidFill>
              </a:rPr>
              <a:t>Зоонози</a:t>
            </a:r>
            <a:r>
              <a:rPr lang="uk-UA" sz="2000" dirty="0"/>
              <a:t> (від </a:t>
            </a:r>
            <a:r>
              <a:rPr lang="uk-UA" sz="2000" dirty="0" err="1"/>
              <a:t>грец</a:t>
            </a:r>
            <a:r>
              <a:rPr lang="uk-UA" sz="2000" dirty="0"/>
              <a:t>. </a:t>
            </a:r>
            <a:r>
              <a:rPr lang="en-US" sz="2000" dirty="0"/>
              <a:t>zoon – </a:t>
            </a:r>
            <a:r>
              <a:rPr lang="uk-UA" sz="2000" dirty="0"/>
              <a:t>тварини) – хвороби, які притаманні як тваринам, так і людині і передаються від тварини людині (від людини до людини вони не передаються).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285236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8416">
        <p14:vortex dir="r"/>
      </p:transition>
    </mc:Choice>
    <mc:Fallback>
      <p:transition spd="slow" advTm="1841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33596972"/>
              </p:ext>
            </p:extLst>
          </p:nvPr>
        </p:nvGraphicFramePr>
        <p:xfrm>
          <a:off x="-3725" y="0"/>
          <a:ext cx="9147725" cy="68516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747"/>
                <a:gridCol w="1663130"/>
                <a:gridCol w="3409760"/>
                <a:gridCol w="1184704"/>
                <a:gridCol w="2474384"/>
              </a:tblGrid>
              <a:tr h="557492">
                <a:tc rowSpan="2">
                  <a:txBody>
                    <a:bodyPr/>
                    <a:lstStyle/>
                    <a:p>
                      <a:r>
                        <a:rPr lang="ru-RU" sz="1200" dirty="0" smtClean="0"/>
                        <a:t>№</a:t>
                      </a:r>
                    </a:p>
                    <a:p>
                      <a:r>
                        <a:rPr lang="ru-RU" sz="1200" dirty="0" smtClean="0"/>
                        <a:t>п</a:t>
                      </a:r>
                      <a:r>
                        <a:rPr lang="en-US" sz="1200" dirty="0" smtClean="0"/>
                        <a:t>/</a:t>
                      </a:r>
                      <a:r>
                        <a:rPr lang="ru-RU" sz="1200" dirty="0" smtClean="0"/>
                        <a:t>п</a:t>
                      </a:r>
                      <a:endParaRPr lang="uk-UA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sz="1200" dirty="0" smtClean="0"/>
                        <a:t>Тип </a:t>
                      </a:r>
                      <a:r>
                        <a:rPr lang="ru-RU" sz="1200" dirty="0" err="1" smtClean="0"/>
                        <a:t>інфекц</a:t>
                      </a:r>
                      <a:r>
                        <a:rPr lang="uk-UA" sz="1200" dirty="0" err="1" smtClean="0"/>
                        <a:t>ії</a:t>
                      </a:r>
                      <a:endParaRPr lang="uk-UA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uk-UA" dirty="0" smtClean="0"/>
                    </a:p>
                    <a:p>
                      <a:pPr algn="ctr"/>
                      <a:r>
                        <a:rPr kumimoji="0" lang="uk-UA" sz="12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Механізм </a:t>
                      </a:r>
                      <a:r>
                        <a:rPr kumimoji="0" lang="uk-UA" sz="12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зараженняя</a:t>
                      </a:r>
                      <a:endParaRPr lang="uk-UA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0" lang="uk-UA" sz="12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Зараження відбувається</a:t>
                      </a:r>
                      <a:endParaRPr lang="uk-UA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27007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Через який орган людини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Як саме</a:t>
                      </a:r>
                      <a:endParaRPr lang="uk-UA" sz="1200" dirty="0"/>
                    </a:p>
                  </a:txBody>
                  <a:tcPr/>
                </a:tc>
              </a:tr>
              <a:tr h="594166"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sz="1200" dirty="0" smtClean="0"/>
                        <a:t>1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Кишкові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uk-UA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Фекально-оральний (через «брудні руки»)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Рот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Через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їжу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і воду,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заражену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хвороботворними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організмами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які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містяться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випорожненнях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фекаліях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хворої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людини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чи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тварини</a:t>
                      </a:r>
                      <a:endParaRPr lang="uk-UA" sz="1200" dirty="0"/>
                    </a:p>
                  </a:txBody>
                  <a:tcPr/>
                </a:tc>
              </a:tr>
              <a:tr h="702196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pPr algn="ctr"/>
                      <a:r>
                        <a:rPr lang="ru-RU" sz="1200" dirty="0" smtClean="0"/>
                        <a:t>2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Дихальних шляхів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uk-UA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Повітряно-крапельний, аерозольний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Дихальні шляхи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Хвороботворні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мікроби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потрапляють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повітря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безпосередньо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від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хворої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людини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або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через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навколишні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предмети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на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яких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вони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можуть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знаходитися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тривалий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час</a:t>
                      </a:r>
                      <a:endParaRPr lang="uk-UA" sz="1200" dirty="0"/>
                    </a:p>
                  </a:txBody>
                  <a:tcPr/>
                </a:tc>
              </a:tr>
              <a:tr h="648181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pPr algn="ctr"/>
                      <a:r>
                        <a:rPr lang="ru-RU" sz="1200" dirty="0" smtClean="0"/>
                        <a:t>3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Трансмісивні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Через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переносників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комах,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які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висмоктують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кров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Кров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1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Комахи</a:t>
                      </a:r>
                      <a:r>
                        <a:rPr kumimoji="0"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1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які</a:t>
                      </a:r>
                      <a:r>
                        <a:rPr kumimoji="0"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1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висмоктують</a:t>
                      </a:r>
                      <a:r>
                        <a:rPr kumimoji="0"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кров </a:t>
                      </a:r>
                      <a:r>
                        <a:rPr kumimoji="0" lang="ru-RU" sz="11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після</a:t>
                      </a:r>
                      <a:r>
                        <a:rPr kumimoji="0"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укусу </a:t>
                      </a:r>
                      <a:r>
                        <a:rPr kumimoji="0" lang="ru-RU" sz="11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хворої</a:t>
                      </a:r>
                      <a:r>
                        <a:rPr kumimoji="0"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1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людини</a:t>
                      </a:r>
                      <a:r>
                        <a:rPr kumimoji="0"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1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або</a:t>
                      </a:r>
                      <a:r>
                        <a:rPr kumimoji="0"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1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тварини</a:t>
                      </a:r>
                      <a:r>
                        <a:rPr kumimoji="0"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1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зберігаючи</a:t>
                      </a:r>
                      <a:r>
                        <a:rPr kumimoji="0"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1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збудників</a:t>
                      </a:r>
                      <a:r>
                        <a:rPr kumimoji="0"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жалах </a:t>
                      </a:r>
                      <a:r>
                        <a:rPr kumimoji="0" lang="ru-RU" sz="11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або</a:t>
                      </a:r>
                      <a:r>
                        <a:rPr kumimoji="0"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1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всередині</a:t>
                      </a:r>
                      <a:r>
                        <a:rPr kumimoji="0"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1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свого</a:t>
                      </a:r>
                      <a:r>
                        <a:rPr kumimoji="0"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1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організму</a:t>
                      </a:r>
                      <a:r>
                        <a:rPr kumimoji="0"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1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переносять</a:t>
                      </a:r>
                      <a:r>
                        <a:rPr kumimoji="0"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1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їх</a:t>
                      </a:r>
                      <a:r>
                        <a:rPr kumimoji="0"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і </a:t>
                      </a:r>
                      <a:r>
                        <a:rPr kumimoji="0" lang="ru-RU" sz="11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передають</a:t>
                      </a:r>
                      <a:r>
                        <a:rPr kumimoji="0"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1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здоровим</a:t>
                      </a:r>
                      <a:r>
                        <a:rPr kumimoji="0"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1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під</a:t>
                      </a:r>
                      <a:r>
                        <a:rPr kumimoji="0"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час нападу на них</a:t>
                      </a:r>
                      <a:endParaRPr lang="uk-UA" sz="1100" dirty="0"/>
                    </a:p>
                  </a:txBody>
                  <a:tcPr/>
                </a:tc>
              </a:tr>
              <a:tr h="486135">
                <a:tc>
                  <a:txBody>
                    <a:bodyPr/>
                    <a:lstStyle/>
                    <a:p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4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uk-UA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Кров’яні</a:t>
                      </a:r>
                      <a:endParaRPr lang="uk-UA" sz="1200" dirty="0" smtClean="0"/>
                    </a:p>
                    <a:p>
                      <a:pPr algn="ctr"/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ін’єкціях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переливанні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крові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і т. п.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Кров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безпосередньому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потраплянні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збудників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що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знаходяться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крові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хворої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людини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в кров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здорової</a:t>
                      </a:r>
                      <a:endParaRPr lang="uk-UA" sz="1200" dirty="0"/>
                    </a:p>
                  </a:txBody>
                  <a:tcPr/>
                </a:tc>
              </a:tr>
              <a:tr h="702196"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sz="1200" dirty="0" smtClean="0"/>
                        <a:t>5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uk-UA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Зовнішніх покривів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uk-UA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Контактний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Шкіра, слизові оболонки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порушенні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цілісності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шкірних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покривів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(при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наявності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ран,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подряпин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і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слизових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оболонок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(при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наявності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ерозій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виразок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endParaRPr lang="uk-UA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179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21666">
        <p14:vortex dir="r"/>
      </p:transition>
    </mc:Choice>
    <mc:Fallback>
      <p:transition spd="slow" advTm="2166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2794322"/>
          </a:xfrm>
        </p:spPr>
        <p:txBody>
          <a:bodyPr>
            <a:noAutofit/>
          </a:bodyPr>
          <a:lstStyle/>
          <a:p>
            <a:r>
              <a:rPr lang="vi-VN" sz="4000" b="1" dirty="0" smtClean="0">
                <a:solidFill>
                  <a:schemeClr val="accent1">
                    <a:lumMod val="75000"/>
                  </a:schemeClr>
                </a:solidFill>
              </a:rPr>
              <a:t>Інфекційні хвороби</a:t>
            </a:r>
            <a:r>
              <a:rPr lang="uk-UA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uk-UA" sz="3200" b="1" dirty="0" smtClean="0"/>
              <a:t>- </a:t>
            </a:r>
            <a:r>
              <a:rPr lang="uk-UA" sz="2000" dirty="0" err="1"/>
              <a:t>розлади здоров</a:t>
            </a:r>
            <a:r>
              <a:rPr lang="uk-UA" sz="2000" dirty="0"/>
              <a:t>'я людей, що спричиняються живими збудниками (вірусами, різноманітними бактеріями, найпростішими, грибками, гельмінтами, продуктами їх життєдіяльності (токсинами), патогенними білками (</a:t>
            </a:r>
            <a:r>
              <a:rPr lang="uk-UA" sz="2000" dirty="0" err="1"/>
              <a:t>пріонами</a:t>
            </a:r>
            <a:r>
              <a:rPr lang="uk-UA" sz="2000" dirty="0"/>
              <a:t>), здатні передаватися від заражених осіб здоровим і схильні до масового поширення.</a:t>
            </a:r>
            <a:endParaRPr lang="uk-UA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3212976"/>
            <a:ext cx="3933502" cy="2788416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98075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9851">
        <p14:vortex dir="r"/>
      </p:transition>
    </mc:Choice>
    <mc:Fallback>
      <p:transition spd="slow" advTm="985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6923112" cy="1080120"/>
          </a:xfrm>
        </p:spPr>
        <p:txBody>
          <a:bodyPr>
            <a:normAutofit fontScale="90000"/>
          </a:bodyPr>
          <a:lstStyle/>
          <a:p>
            <a:r>
              <a:rPr lang="uk-UA" sz="2400" dirty="0">
                <a:solidFill>
                  <a:schemeClr val="accent1">
                    <a:lumMod val="75000"/>
                  </a:schemeClr>
                </a:solidFill>
              </a:rPr>
              <a:t>Інфекційні </a:t>
            </a:r>
            <a:r>
              <a:rPr lang="uk-UA" sz="2400" dirty="0" smtClean="0">
                <a:solidFill>
                  <a:schemeClr val="accent1">
                    <a:lumMod val="75000"/>
                  </a:schemeClr>
                </a:solidFill>
              </a:rPr>
              <a:t>хвороби характеризуються:</a:t>
            </a:r>
            <a:br>
              <a:rPr lang="uk-UA" sz="2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dirty="0"/>
              <a:t/>
            </a:r>
            <a:br>
              <a:rPr lang="ru-RU" sz="2400" dirty="0"/>
            </a:br>
            <a:r>
              <a:rPr lang="uk-UA" sz="24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uk-UA" sz="24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uk-UA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7355160" cy="585326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2800" dirty="0" err="1"/>
              <a:t>певною</a:t>
            </a:r>
            <a:r>
              <a:rPr lang="ru-RU" sz="2800" dirty="0"/>
              <a:t> </a:t>
            </a:r>
            <a:r>
              <a:rPr lang="ru-RU" sz="2800" dirty="0" err="1"/>
              <a:t>етіологією</a:t>
            </a:r>
            <a:r>
              <a:rPr lang="ru-RU" sz="2800" dirty="0"/>
              <a:t> (</a:t>
            </a:r>
            <a:r>
              <a:rPr lang="ru-RU" sz="2800" dirty="0" smtClean="0"/>
              <a:t>патоген</a:t>
            </a:r>
            <a:r>
              <a:rPr lang="ru-RU" sz="2800" dirty="0"/>
              <a:t> </a:t>
            </a:r>
            <a:r>
              <a:rPr lang="ru-RU" sz="2800" dirty="0" err="1"/>
              <a:t>або</a:t>
            </a:r>
            <a:r>
              <a:rPr lang="ru-RU" sz="2800" dirty="0"/>
              <a:t> </a:t>
            </a:r>
            <a:r>
              <a:rPr lang="ru-RU" sz="2800" dirty="0" err="1"/>
              <a:t>його</a:t>
            </a:r>
            <a:r>
              <a:rPr lang="ru-RU" sz="2800" dirty="0"/>
              <a:t> </a:t>
            </a:r>
            <a:r>
              <a:rPr lang="ru-RU" sz="2800" dirty="0" err="1"/>
              <a:t>токсини</a:t>
            </a:r>
            <a:r>
              <a:rPr lang="ru-RU" sz="2800" dirty="0"/>
              <a:t>),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800" dirty="0" err="1"/>
              <a:t>заразливістю</a:t>
            </a:r>
            <a:r>
              <a:rPr lang="ru-RU" sz="2800" dirty="0"/>
              <a:t>, </a:t>
            </a:r>
            <a:r>
              <a:rPr lang="ru-RU" sz="2800" dirty="0" err="1"/>
              <a:t>нерідко</a:t>
            </a:r>
            <a:r>
              <a:rPr lang="ru-RU" sz="2800" dirty="0"/>
              <a:t> — </a:t>
            </a:r>
            <a:r>
              <a:rPr lang="ru-RU" sz="2800" dirty="0" err="1"/>
              <a:t>схильністю</a:t>
            </a:r>
            <a:r>
              <a:rPr lang="ru-RU" sz="2800" dirty="0"/>
              <a:t> до широкого </a:t>
            </a:r>
            <a:r>
              <a:rPr lang="ru-RU" sz="2800" dirty="0" err="1"/>
              <a:t>епідемічного</a:t>
            </a:r>
            <a:r>
              <a:rPr lang="ru-RU" sz="2800" dirty="0"/>
              <a:t> </a:t>
            </a:r>
            <a:r>
              <a:rPr lang="ru-RU" sz="2800" dirty="0" err="1"/>
              <a:t>розповсюдження</a:t>
            </a:r>
            <a:r>
              <a:rPr lang="ru-RU" sz="2800" dirty="0"/>
              <a:t>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sz="2800" dirty="0"/>
              <a:t>циклічністю перебігу,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sz="2800" dirty="0"/>
              <a:t>формуванням імунітету.</a:t>
            </a:r>
          </a:p>
          <a:p>
            <a:pPr>
              <a:buFont typeface="Wingdings" panose="05000000000000000000" pitchFamily="2" charset="2"/>
              <a:buChar char="§"/>
            </a:pPr>
            <a:endParaRPr lang="uk-UA" sz="2800" dirty="0"/>
          </a:p>
        </p:txBody>
      </p:sp>
      <p:pic>
        <p:nvPicPr>
          <p:cNvPr id="1027" name="Picture 3" descr="C:\Users\123\AppData\Local\Microsoft\Windows\Temporary Internet Files\Content.IE5\MBGU5PCH\MP900422259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132856"/>
            <a:ext cx="2720380" cy="4078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12279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4418">
        <p14:vortex dir="r"/>
      </p:transition>
    </mc:Choice>
    <mc:Fallback>
      <p:transition spd="slow" advTm="14418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2506290"/>
          </a:xfrm>
        </p:spPr>
        <p:txBody>
          <a:bodyPr>
            <a:normAutofit fontScale="90000"/>
          </a:bodyPr>
          <a:lstStyle/>
          <a:p>
            <a:r>
              <a:rPr lang="uk-UA" dirty="0"/>
              <a:t>Найважливішою особливістю інфекційних хвороб є те, що безпосередньою причиною їх виникнення є потрапляння до макроорганізму патогенних мікроорганізмів.</a:t>
            </a:r>
            <a:endParaRPr lang="uk-UA" dirty="0"/>
          </a:p>
        </p:txBody>
      </p:sp>
      <p:pic>
        <p:nvPicPr>
          <p:cNvPr id="2050" name="Picture 2" descr="C:\Users\123\AppData\Local\Microsoft\Windows\Temporary Internet Files\Content.IE5\XJR4NJVA\MC900301068[1].wm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52936"/>
            <a:ext cx="3384376" cy="3386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517566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0205">
        <p14:vortex dir="r"/>
      </p:transition>
    </mc:Choice>
    <mc:Fallback>
      <p:transition spd="slow" advTm="1020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55160" cy="3082354"/>
          </a:xfrm>
        </p:spPr>
        <p:txBody>
          <a:bodyPr>
            <a:normAutofit fontScale="90000"/>
          </a:bodyPr>
          <a:lstStyle/>
          <a:p>
            <a:r>
              <a:rPr lang="uk-UA" sz="2400" dirty="0"/>
              <a:t>У </a:t>
            </a:r>
            <a:r>
              <a:rPr lang="uk-UA" sz="2400" dirty="0">
                <a:hlinkClick r:id="rId3" tooltip="1884"/>
              </a:rPr>
              <a:t>1884</a:t>
            </a:r>
            <a:r>
              <a:rPr lang="uk-UA" sz="2400" dirty="0"/>
              <a:t> р. видатний німецький мікробіолог </a:t>
            </a:r>
            <a:r>
              <a:rPr lang="uk-UA" sz="2400" dirty="0">
                <a:hlinkClick r:id="rId4" tooltip="Роберт Кох"/>
              </a:rPr>
              <a:t>Роберт Кох</a:t>
            </a:r>
            <a:r>
              <a:rPr lang="uk-UA" sz="2400" dirty="0"/>
              <a:t> на основі сформованих до цього певних положень німецького патолога Фрідріха Густава Якоба </a:t>
            </a:r>
            <a:r>
              <a:rPr lang="uk-UA" sz="2400" dirty="0" smtClean="0"/>
              <a:t>Генле</a:t>
            </a:r>
            <a:r>
              <a:rPr lang="uk-UA" sz="2400" dirty="0"/>
              <a:t> вперше сформулював тріаду тверджень, які не потребують доказів (</a:t>
            </a:r>
            <a:r>
              <a:rPr lang="uk-UA" sz="2400" dirty="0">
                <a:hlinkClick r:id="rId5" tooltip="Постулати Коха"/>
              </a:rPr>
              <a:t>постулати </a:t>
            </a:r>
            <a:r>
              <a:rPr lang="uk-UA" sz="2400" dirty="0" err="1">
                <a:hlinkClick r:id="rId5" tooltip="Постулати Коха"/>
              </a:rPr>
              <a:t>Коха-Генле</a:t>
            </a:r>
            <a:r>
              <a:rPr lang="uk-UA" sz="2400" dirty="0"/>
              <a:t>), завдяки якій можна було б встановити роль того чи іншого мікробу у виникненні захворювання. </a:t>
            </a:r>
            <a:endParaRPr lang="uk-UA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3284984"/>
            <a:ext cx="2160240" cy="3110538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619158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3171">
        <p14:vortex dir="r"/>
      </p:transition>
    </mc:Choice>
    <mc:Fallback>
      <p:transition spd="slow" advTm="1317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err="1">
                <a:solidFill>
                  <a:schemeClr val="accent1">
                    <a:lumMod val="75000"/>
                  </a:schemeClr>
                </a:solidFill>
              </a:rPr>
              <a:t>Специфічність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accent1">
                    <a:lumMod val="75000"/>
                  </a:schemeClr>
                </a:solidFill>
              </a:rPr>
              <a:t>збудника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accent1">
                    <a:lumMod val="75000"/>
                  </a:schemeClr>
                </a:solidFill>
              </a:rPr>
              <a:t>може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 бути доведена </a:t>
            </a:r>
            <a:r>
              <a:rPr lang="ru-RU" sz="3200" dirty="0" err="1">
                <a:solidFill>
                  <a:schemeClr val="accent1">
                    <a:lumMod val="75000"/>
                  </a:schemeClr>
                </a:solidFill>
              </a:rPr>
              <a:t>лише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accent1">
                    <a:lumMod val="75000"/>
                  </a:schemeClr>
                </a:solidFill>
              </a:rPr>
              <a:t>тоді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, коли:</a:t>
            </a:r>
            <a:endParaRPr lang="uk-UA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 err="1"/>
              <a:t>Мікроорганізм</a:t>
            </a:r>
            <a:r>
              <a:rPr lang="ru-RU" dirty="0"/>
              <a:t>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присутній</a:t>
            </a:r>
            <a:r>
              <a:rPr lang="ru-RU" dirty="0"/>
              <a:t> у </a:t>
            </a:r>
            <a:r>
              <a:rPr lang="ru-RU" dirty="0" err="1"/>
              <a:t>хворих</a:t>
            </a:r>
            <a:r>
              <a:rPr lang="ru-RU" dirty="0"/>
              <a:t> людей (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), </a:t>
            </a:r>
            <a:r>
              <a:rPr lang="ru-RU" dirty="0" err="1"/>
              <a:t>виділяється</a:t>
            </a:r>
            <a:r>
              <a:rPr lang="ru-RU" dirty="0"/>
              <a:t> при </a:t>
            </a:r>
            <a:r>
              <a:rPr lang="ru-RU" dirty="0" err="1"/>
              <a:t>всіх</a:t>
            </a:r>
            <a:r>
              <a:rPr lang="ru-RU" dirty="0"/>
              <a:t> формах </a:t>
            </a:r>
            <a:r>
              <a:rPr lang="ru-RU" dirty="0" err="1"/>
              <a:t>даного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/>
              <a:t>Мікроорганізм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виділити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хворого (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тварини</a:t>
            </a:r>
            <a:r>
              <a:rPr lang="ru-RU" dirty="0"/>
              <a:t>) та </a:t>
            </a:r>
            <a:r>
              <a:rPr lang="ru-RU" dirty="0" err="1"/>
              <a:t>виростити</a:t>
            </a:r>
            <a:r>
              <a:rPr lang="ru-RU" dirty="0"/>
              <a:t> в </a:t>
            </a:r>
            <a:r>
              <a:rPr lang="ru-RU" dirty="0" err="1"/>
              <a:t>чистій</a:t>
            </a:r>
            <a:r>
              <a:rPr lang="ru-RU" dirty="0"/>
              <a:t> </a:t>
            </a:r>
            <a:r>
              <a:rPr lang="ru-RU" dirty="0" err="1"/>
              <a:t>культурі</a:t>
            </a:r>
            <a:r>
              <a:rPr lang="ru-RU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Чиста культура </a:t>
            </a:r>
            <a:r>
              <a:rPr lang="ru-RU" dirty="0" err="1"/>
              <a:t>збудника</a:t>
            </a:r>
            <a:r>
              <a:rPr lang="ru-RU" dirty="0"/>
              <a:t> в </a:t>
            </a:r>
            <a:r>
              <a:rPr lang="ru-RU" dirty="0" err="1"/>
              <a:t>експерименті</a:t>
            </a:r>
            <a:r>
              <a:rPr lang="ru-RU" dirty="0"/>
              <a:t> </a:t>
            </a:r>
            <a:r>
              <a:rPr lang="ru-RU" dirty="0" err="1"/>
              <a:t>спричиняє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, яке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подібну</a:t>
            </a:r>
            <a:r>
              <a:rPr lang="ru-RU" dirty="0"/>
              <a:t> </a:t>
            </a:r>
            <a:r>
              <a:rPr lang="ru-RU" dirty="0" err="1"/>
              <a:t>клінічну</a:t>
            </a:r>
            <a:r>
              <a:rPr lang="ru-RU" dirty="0"/>
              <a:t> картину.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/>
              <a:t>Мікроорганізм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 повторно </a:t>
            </a:r>
            <a:r>
              <a:rPr lang="ru-RU" dirty="0" err="1"/>
              <a:t>виділений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експериментально</a:t>
            </a:r>
            <a:r>
              <a:rPr lang="ru-RU" dirty="0"/>
              <a:t> </a:t>
            </a:r>
            <a:r>
              <a:rPr lang="ru-RU" dirty="0" err="1"/>
              <a:t>заражених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людей (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четвертий</a:t>
            </a:r>
            <a:r>
              <a:rPr lang="ru-RU" dirty="0"/>
              <a:t> постулат </a:t>
            </a:r>
            <a:r>
              <a:rPr lang="ru-RU" dirty="0" err="1"/>
              <a:t>було</a:t>
            </a:r>
            <a:r>
              <a:rPr lang="ru-RU" dirty="0"/>
              <a:t> додано </a:t>
            </a:r>
            <a:r>
              <a:rPr lang="ru-RU" dirty="0" err="1"/>
              <a:t>пізніше</a:t>
            </a:r>
            <a:r>
              <a:rPr lang="ru-RU" dirty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endParaRPr lang="uk-UA" dirty="0">
              <a:solidFill>
                <a:schemeClr val="tx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982017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23176">
        <p14:vortex dir="r"/>
      </p:transition>
    </mc:Choice>
    <mc:Fallback>
      <p:transition spd="slow" advTm="2317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6840760" cy="1080120"/>
          </a:xfrm>
        </p:spPr>
        <p:txBody>
          <a:bodyPr>
            <a:normAutofit fontScale="90000"/>
          </a:bodyPr>
          <a:lstStyle/>
          <a:p>
            <a:r>
              <a:rPr lang="uk-UA" sz="2700" dirty="0">
                <a:solidFill>
                  <a:schemeClr val="accent1">
                    <a:lumMod val="75000"/>
                  </a:schemeClr>
                </a:solidFill>
              </a:rPr>
              <a:t>Характерною ознакою інфекційних хвороб є їх циклічність, тобто наявність:</a:t>
            </a:r>
            <a:r>
              <a:rPr lang="uk-UA" sz="2200" dirty="0"/>
              <a:t/>
            </a:r>
            <a:br>
              <a:rPr lang="uk-UA" sz="2200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6635080" cy="542121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uk-UA" dirty="0"/>
              <a:t>інкубаційного періоду,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/>
              <a:t>продромального,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/>
              <a:t>періоду активних проявів хвороби,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/>
              <a:t>реконвалесценції.</a:t>
            </a:r>
          </a:p>
          <a:p>
            <a:pPr>
              <a:buFont typeface="Wingdings" panose="05000000000000000000" pitchFamily="2" charset="2"/>
              <a:buChar char="Ø"/>
            </a:pPr>
            <a:endParaRPr lang="uk-UA" dirty="0">
              <a:solidFill>
                <a:schemeClr val="tx2"/>
              </a:solidFill>
            </a:endParaRPr>
          </a:p>
        </p:txBody>
      </p:sp>
      <p:pic>
        <p:nvPicPr>
          <p:cNvPr id="3075" name="Picture 3" descr="C:\Users\123\AppData\Local\Microsoft\Windows\Temporary Internet Files\Content.IE5\ST2IUC36\MP900424376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780928"/>
            <a:ext cx="3672408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889541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6946">
        <p14:vortex dir="r"/>
      </p:transition>
    </mc:Choice>
    <mc:Fallback>
      <p:transition spd="slow" advTm="1694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3298378"/>
          </a:xfrm>
        </p:spPr>
        <p:txBody>
          <a:bodyPr>
            <a:normAutofit fontScale="90000"/>
          </a:bodyPr>
          <a:lstStyle/>
          <a:p>
            <a:r>
              <a:rPr lang="uk-UA" sz="3200" b="1" dirty="0">
                <a:solidFill>
                  <a:schemeClr val="accent1">
                    <a:lumMod val="75000"/>
                  </a:schemeClr>
                </a:solidFill>
              </a:rPr>
              <a:t>Інкубаційний період</a:t>
            </a:r>
            <a:br>
              <a:rPr lang="uk-UA" sz="32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uk-UA" sz="1600" dirty="0"/>
              <a:t>Триває від моменту потрапляння патогенного мікробу в організм до появи перших клінічних ознак захворювання. З урахуванням епідеміологічних даних і тривалості інкубаційного періоду вирішується ряд питань щодо встановлення карантинів, діагностиці </a:t>
            </a:r>
            <a:r>
              <a:rPr lang="uk-UA" sz="1600" dirty="0" err="1"/>
              <a:t>внутрішньолікарняних</a:t>
            </a:r>
            <a:r>
              <a:rPr lang="uk-UA" sz="1600" dirty="0"/>
              <a:t> інфекцій тощо. Тривалість інкубаційного періоду варіює в значних межах - від декількох годин (ботулізм, харчова токсикоінфекція) до декількох тижнів і навіть місяців (сказ, ВІЛ-інфекція, </a:t>
            </a:r>
            <a:r>
              <a:rPr lang="uk-UA" sz="1600" dirty="0" err="1"/>
              <a:t>пріонові</a:t>
            </a:r>
            <a:r>
              <a:rPr lang="uk-UA" sz="1600" dirty="0"/>
              <a:t> хвороби тощо). Зазвичай найбільша кількість збудника виділяється у навколишнє середовище наприкінці інкубаційного періоду і на початку клінічних проявів захворювання (грип, ГРВІ, більшість кишкових інфекцій). Але є і виключення, наприклад, хворий на черевний тиф найбільш заразний ще й на 2-3 тижні хвороби внаслідок особливостей патогенезу захворювання.</a:t>
            </a:r>
            <a:endParaRPr lang="uk-UA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098" name="Picture 2" descr="C:\Users\123\AppData\Local\Microsoft\Windows\Temporary Internet Files\Content.IE5\1FYH9JJT\MC900432423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573016"/>
            <a:ext cx="3090255" cy="2849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43053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9569">
        <p14:vortex dir="r"/>
      </p:transition>
    </mc:Choice>
    <mc:Fallback>
      <p:transition spd="slow" advTm="1956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3730426"/>
          </a:xfrm>
        </p:spPr>
        <p:txBody>
          <a:bodyPr>
            <a:normAutofit/>
          </a:bodyPr>
          <a:lstStyle/>
          <a:p>
            <a:r>
              <a:rPr lang="uk-UA" b="1" dirty="0">
                <a:solidFill>
                  <a:schemeClr val="accent1"/>
                </a:solidFill>
              </a:rPr>
              <a:t>Продромальний </a:t>
            </a:r>
            <a:r>
              <a:rPr lang="uk-UA" b="1" dirty="0" smtClean="0">
                <a:solidFill>
                  <a:schemeClr val="accent1"/>
                </a:solidFill>
              </a:rPr>
              <a:t>період</a:t>
            </a:r>
            <a:br>
              <a:rPr lang="uk-UA" b="1" dirty="0" smtClean="0">
                <a:solidFill>
                  <a:schemeClr val="accent1"/>
                </a:solidFill>
              </a:rPr>
            </a:br>
            <a:r>
              <a:rPr lang="uk-UA" sz="2000" dirty="0"/>
              <a:t>Саме тоді виявляються перші ознаки хвороби; найчастіше вони неспецифічні: головний біль, нездужання, незначне підвищення температури тощо. Однак при деяких інфекційних захворюваннях вже в продромальному періоді можуть визначатися характерні ознаки хвороби. Наприклад, в продромальному </a:t>
            </a:r>
            <a:r>
              <a:rPr lang="uk-UA" sz="2000" dirty="0" err="1"/>
              <a:t>періоді</a:t>
            </a:r>
            <a:r>
              <a:rPr lang="uk-UA" sz="2000" dirty="0"/>
              <a:t> </a:t>
            </a:r>
            <a:r>
              <a:rPr lang="uk-UA" sz="2000" dirty="0">
                <a:hlinkClick r:id="rId3" tooltip="Кір"/>
              </a:rPr>
              <a:t>кору</a:t>
            </a:r>
            <a:r>
              <a:rPr lang="uk-UA" sz="2000" dirty="0"/>
              <a:t> на слизовій оболонці рота можна виявити плями </a:t>
            </a:r>
            <a:r>
              <a:rPr lang="uk-UA" sz="2000" dirty="0" err="1"/>
              <a:t>Копліка</a:t>
            </a:r>
            <a:r>
              <a:rPr lang="uk-UA" sz="2000" dirty="0"/>
              <a:t>, які є </a:t>
            </a:r>
            <a:r>
              <a:rPr lang="uk-UA" sz="2000" dirty="0" err="1"/>
              <a:t>патогномонічним</a:t>
            </a:r>
            <a:r>
              <a:rPr lang="uk-UA" sz="2000" dirty="0"/>
              <a:t> симптомом цієї хвороби.</a:t>
            </a:r>
            <a:r>
              <a:rPr lang="uk-UA" b="1" dirty="0"/>
              <a:t/>
            </a:r>
            <a:br>
              <a:rPr lang="uk-UA" b="1" dirty="0"/>
            </a:br>
            <a:endParaRPr lang="uk-UA" dirty="0">
              <a:solidFill>
                <a:schemeClr val="accent1"/>
              </a:solidFill>
            </a:endParaRPr>
          </a:p>
        </p:txBody>
      </p:sp>
      <p:pic>
        <p:nvPicPr>
          <p:cNvPr id="5122" name="Picture 2" descr="C:\Users\123\AppData\Local\Microsoft\Windows\Temporary Internet Files\Content.IE5\HWJ5T5GV\MC900053397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573016"/>
            <a:ext cx="2284377" cy="253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86448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9614">
        <p14:vortex dir="r"/>
      </p:transition>
    </mc:Choice>
    <mc:Fallback>
      <p:transition spd="slow" advTm="1961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5|1|1.3|1.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2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3.4|3.8|2.3|1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3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2.5|5.8|2.9|4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3.1|2.5|2.2|1.6|1.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2.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81</TotalTime>
  <Words>359</Words>
  <Application>Microsoft Office PowerPoint</Application>
  <PresentationFormat>Экран (4:3)</PresentationFormat>
  <Paragraphs>68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Эркер</vt:lpstr>
      <vt:lpstr>Інфекційні  захворювання </vt:lpstr>
      <vt:lpstr>Інфекційні хвороби - розлади здоров'я людей, що спричиняються живими збудниками (вірусами, різноманітними бактеріями, найпростішими, грибками, гельмінтами, продуктами їх життєдіяльності (токсинами), патогенними білками (пріонами), здатні передаватися від заражених осіб здоровим і схильні до масового поширення.</vt:lpstr>
      <vt:lpstr>Інфекційні хвороби характеризуються:   </vt:lpstr>
      <vt:lpstr>Найважливішою особливістю інфекційних хвороб є те, що безпосередньою причиною їх виникнення є потрапляння до макроорганізму патогенних мікроорганізмів.</vt:lpstr>
      <vt:lpstr>У 1884 р. видатний німецький мікробіолог Роберт Кох на основі сформованих до цього певних положень німецького патолога Фрідріха Густава Якоба Генле вперше сформулював тріаду тверджень, які не потребують доказів (постулати Коха-Генле), завдяки якій можна було б встановити роль того чи іншого мікробу у виникненні захворювання. </vt:lpstr>
      <vt:lpstr>Специфічність збудника може бути доведена лише тоді, коли:</vt:lpstr>
      <vt:lpstr>Характерною ознакою інфекційних хвороб є їх циклічність, тобто наявність: </vt:lpstr>
      <vt:lpstr>Інкубаційний період Триває від моменту потрапляння патогенного мікробу в організм до появи перших клінічних ознак захворювання. З урахуванням епідеміологічних даних і тривалості інкубаційного періоду вирішується ряд питань щодо встановлення карантинів, діагностиці внутрішньолікарняних інфекцій тощо. Тривалість інкубаційного періоду варіює в значних межах - від декількох годин (ботулізм, харчова токсикоінфекція) до декількох тижнів і навіть місяців (сказ, ВІЛ-інфекція, пріонові хвороби тощо). Зазвичай найбільша кількість збудника виділяється у навколишнє середовище наприкінці інкубаційного періоду і на початку клінічних проявів захворювання (грип, ГРВІ, більшість кишкових інфекцій). Але є і виключення, наприклад, хворий на черевний тиф найбільш заразний ще й на 2-3 тижні хвороби внаслідок особливостей патогенезу захворювання.</vt:lpstr>
      <vt:lpstr>Продромальний період Саме тоді виявляються перші ознаки хвороби; найчастіше вони неспецифічні: головний біль, нездужання, незначне підвищення температури тощо. Однак при деяких інфекційних захворюваннях вже в продромальному періоді можуть визначатися характерні ознаки хвороби. Наприклад, в продромальному періоді кору на слизовій оболонці рота можна виявити плями Копліка, які є патогномонічним симптомом цієї хвороби. </vt:lpstr>
      <vt:lpstr>Період активних проявів хвороби Розпал хвороби триває від декількох днів (кишкові інфекції, ГРВІ) до декількох тижнів і навіть місяців (гострі вірусні гепатити), може мати хвилеподібний перебіг із чергуванням періодів погіршення та поліпшення стану. Знати період хвороби важливо як для встановлення діагнозу за клінічними ознаками, так і з метою виділення від хворого мікроба-збудника при лабораторних дослідженнях. Наприклад, з крові хворого черевним тифом можна виділити збудника протягом усього гарячкового періоду, але найчастіше це вдається в ранні терміни хвороби.</vt:lpstr>
      <vt:lpstr>Реконвалесценія Стихають або поступово, або (рідше) прискорено симптоми, що були в розпалі хвороби. Формується імунітет. Результатом інфекційної хвороби може бути або повне одужання, смерть, формування носійства та, нарешті, розвиток хронічного перебігу захворювання.</vt:lpstr>
      <vt:lpstr>Інфекційні захворювання у ветеринарії Інфекційні хвороби  — розлади здоров'я тварин, що виникають внаслідок зараження живими збудниками (вірусами, патогенними білками-пріонами, бактеріями, рикетсіями, найпростішими грибами, мікоплазмами, іншими патогенними мікробами) і передаються від заражених тварин здоровим.</vt:lpstr>
      <vt:lpstr>За переважної локалізації збудника в організмі людини, шляхів передачі і способів потрапляння мікробів в зовнішнє середовище виділяють 5 груп інфекційних хвороб. Ця класифікація досить проста і зрозуміла. Крім цього, всі інфекційні хвороби, якими заражається і хворіє людина, прийнято поділяти ще на дві наступні групи: 1. Антропонози – захворювання, властиві тільки людині і передаються від людини людині (від грец. anthropos – людина, nosos – хвороба). 2. Зоонози (від грец. zoon – тварини) – хвороби, які притаманні як тваринам, так і людині і передаються від тварини людині (від людини до людини вони не передаються).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Катенок</dc:creator>
  <cp:lastModifiedBy>123</cp:lastModifiedBy>
  <cp:revision>9</cp:revision>
  <dcterms:created xsi:type="dcterms:W3CDTF">2013-01-28T19:28:30Z</dcterms:created>
  <dcterms:modified xsi:type="dcterms:W3CDTF">2013-02-06T20:30:14Z</dcterms:modified>
</cp:coreProperties>
</file>