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6" r:id="rId4"/>
    <p:sldId id="265" r:id="rId5"/>
    <p:sldId id="260" r:id="rId6"/>
    <p:sldId id="262" r:id="rId7"/>
    <p:sldId id="263" r:id="rId8"/>
    <p:sldId id="267" r:id="rId9"/>
    <p:sldId id="268" r:id="rId10"/>
    <p:sldId id="273" r:id="rId11"/>
    <p:sldId id="272" r:id="rId12"/>
    <p:sldId id="269" r:id="rId13"/>
    <p:sldId id="274" r:id="rId14"/>
    <p:sldId id="275" r:id="rId15"/>
    <p:sldId id="27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9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B29763-B0BD-4A15-8B90-8449D74306C7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7929C4-C777-477B-B58C-27500718B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7215238" cy="1714512"/>
          </a:xfrm>
        </p:spPr>
        <p:txBody>
          <a:bodyPr/>
          <a:lstStyle/>
          <a:p>
            <a:r>
              <a:rPr lang="uk-UA" sz="4800" b="1" i="1" dirty="0" smtClean="0">
                <a:solidFill>
                  <a:schemeClr val="accent2">
                    <a:lumMod val="75000"/>
                  </a:schemeClr>
                </a:solidFill>
              </a:rPr>
              <a:t>Внутрішня будова птахів</a:t>
            </a:r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2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714752"/>
            <a:ext cx="4168899" cy="1514483"/>
          </a:xfrm>
          <a:prstGeom prst="rect">
            <a:avLst/>
          </a:prstGeom>
        </p:spPr>
      </p:pic>
      <p:pic>
        <p:nvPicPr>
          <p:cNvPr id="7" name="Рисунок 6" descr="j035115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78" y="3929066"/>
            <a:ext cx="1809298" cy="1692998"/>
          </a:xfrm>
          <a:prstGeom prst="rect">
            <a:avLst/>
          </a:prstGeom>
        </p:spPr>
      </p:pic>
      <p:pic>
        <p:nvPicPr>
          <p:cNvPr id="8" name="Рисунок 7" descr="j0350980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290"/>
            <a:ext cx="1801640" cy="1296154"/>
          </a:xfrm>
          <a:prstGeom prst="rect">
            <a:avLst/>
          </a:prstGeom>
        </p:spPr>
      </p:pic>
      <p:pic>
        <p:nvPicPr>
          <p:cNvPr id="9" name="Рисунок 8" descr="j035101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72264" y="357166"/>
            <a:ext cx="1689810" cy="17910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43174" y="564357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uk-UA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905005304805505305405205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050047" cy="3045635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4" y="357166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страуса </a:t>
            </a:r>
            <a:r>
              <a:rPr lang="ru-RU" dirty="0" err="1" smtClean="0"/>
              <a:t>більші</a:t>
            </a:r>
            <a:r>
              <a:rPr lang="ru-RU" dirty="0" smtClean="0"/>
              <a:t> ,  за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мозок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6" name="Содержимое 3" descr="1213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214554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3571877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Кури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веселки.</a:t>
            </a:r>
            <a:endParaRPr lang="ru-RU" dirty="0"/>
          </a:p>
        </p:txBody>
      </p:sp>
      <p:pic>
        <p:nvPicPr>
          <p:cNvPr id="8" name="Рисунок 7" descr="0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256"/>
            <a:ext cx="3638222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Сова 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птиця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кліпає 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розплющеними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2471742"/>
          </a:xfrm>
        </p:spPr>
        <p:txBody>
          <a:bodyPr/>
          <a:lstStyle/>
          <a:p>
            <a:pPr lvl="0"/>
            <a:r>
              <a:rPr lang="ru-RU" sz="1800" dirty="0" err="1" smtClean="0"/>
              <a:t>Гострота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зору</a:t>
            </a:r>
            <a:r>
              <a:rPr lang="ru-RU" sz="1800" dirty="0" smtClean="0"/>
              <a:t> </a:t>
            </a:r>
          </a:p>
          <a:p>
            <a:pPr lvl="0"/>
            <a:r>
              <a:rPr lang="ru-RU" sz="1800" dirty="0" err="1" smtClean="0"/>
              <a:t>Американським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дослідникам</a:t>
            </a:r>
            <a:r>
              <a:rPr lang="ru-RU" sz="1800" dirty="0" smtClean="0"/>
              <a:t> </a:t>
            </a:r>
            <a:r>
              <a:rPr lang="uk-UA" sz="1800" dirty="0" smtClean="0"/>
              <a:t>в</a:t>
            </a:r>
            <a:r>
              <a:rPr lang="ru-RU" sz="1800" dirty="0" err="1" smtClean="0"/>
              <a:t>далося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гостроту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зору</a:t>
            </a:r>
            <a:r>
              <a:rPr lang="ru-RU" sz="1800" dirty="0" smtClean="0"/>
              <a:t> </a:t>
            </a:r>
            <a:r>
              <a:rPr lang="ru-RU" sz="1800" dirty="0" err="1" smtClean="0"/>
              <a:t>боривітру</a:t>
            </a:r>
            <a:r>
              <a:rPr lang="ru-RU" sz="1800" dirty="0" smtClean="0"/>
              <a:t> (</a:t>
            </a:r>
            <a:r>
              <a:rPr lang="ru-RU" sz="1800" dirty="0" err="1" smtClean="0"/>
              <a:t>Cerchneis</a:t>
            </a:r>
            <a:r>
              <a:rPr lang="ru-RU" sz="1800" dirty="0" smtClean="0"/>
              <a:t>), </a:t>
            </a:r>
            <a:r>
              <a:rPr lang="ru-RU" sz="1800" dirty="0" err="1" smtClean="0"/>
              <a:t>птиці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uk-UA" sz="1800" dirty="0" smtClean="0"/>
              <a:t>родини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соколиних</a:t>
            </a:r>
            <a:r>
              <a:rPr lang="ru-RU" sz="1800" dirty="0" smtClean="0"/>
              <a:t> (</a:t>
            </a:r>
            <a:r>
              <a:rPr lang="ru-RU" sz="1800" dirty="0" err="1" smtClean="0"/>
              <a:t>Falconidae</a:t>
            </a:r>
            <a:r>
              <a:rPr lang="ru-RU" sz="1800" dirty="0" smtClean="0"/>
              <a:t>).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зір</a:t>
            </a:r>
            <a:r>
              <a:rPr lang="ru-RU" sz="1800" dirty="0" smtClean="0"/>
              <a:t>  в 2,6 разу </a:t>
            </a:r>
            <a:r>
              <a:rPr lang="ru-RU" sz="1800" dirty="0" err="1" smtClean="0"/>
              <a:t>гостріше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людського</a:t>
            </a:r>
            <a:r>
              <a:rPr lang="ru-RU" sz="1800" dirty="0" smtClean="0"/>
              <a:t>. </a:t>
            </a:r>
            <a:r>
              <a:rPr lang="ru-RU" sz="1800" dirty="0" err="1" smtClean="0"/>
              <a:t>Якби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володіла</a:t>
            </a:r>
            <a:r>
              <a:rPr lang="ru-RU" sz="1800" dirty="0" smtClean="0"/>
              <a:t> таким </a:t>
            </a:r>
            <a:r>
              <a:rPr lang="ru-RU" sz="1800" dirty="0" err="1" smtClean="0"/>
              <a:t>зором</a:t>
            </a:r>
            <a:r>
              <a:rPr lang="ru-RU" sz="1800" dirty="0" smtClean="0"/>
              <a:t>, в</a:t>
            </a:r>
            <a:r>
              <a:rPr lang="uk-UA" sz="1800" dirty="0" err="1" smtClean="0"/>
              <a:t>она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бу</a:t>
            </a:r>
            <a:r>
              <a:rPr lang="uk-UA" sz="1800" dirty="0" err="1" smtClean="0"/>
              <a:t>ла</a:t>
            </a:r>
            <a:r>
              <a:rPr lang="ru-RU" sz="1800" dirty="0" smtClean="0"/>
              <a:t> б </a:t>
            </a:r>
            <a:r>
              <a:rPr lang="ru-RU" sz="1800" dirty="0" err="1" smtClean="0"/>
              <a:t>здатн</a:t>
            </a:r>
            <a:r>
              <a:rPr lang="uk-UA" sz="1800" dirty="0" smtClean="0"/>
              <a:t>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прочитати</a:t>
            </a:r>
            <a:r>
              <a:rPr lang="ru-RU" sz="1800" dirty="0" smtClean="0"/>
              <a:t> всю </a:t>
            </a:r>
            <a:r>
              <a:rPr lang="ru-RU" sz="1800" dirty="0" err="1" smtClean="0"/>
              <a:t>таблицю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гостроти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відстані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90 м. </a:t>
            </a:r>
          </a:p>
          <a:p>
            <a:endParaRPr lang="ru-RU" sz="1800" dirty="0"/>
          </a:p>
        </p:txBody>
      </p:sp>
      <p:pic>
        <p:nvPicPr>
          <p:cNvPr id="4" name="Рисунок 3" descr="15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206" y="1857364"/>
            <a:ext cx="4365882" cy="4429156"/>
          </a:xfrm>
          <a:prstGeom prst="rect">
            <a:avLst/>
          </a:prstGeom>
        </p:spPr>
      </p:pic>
      <p:pic>
        <p:nvPicPr>
          <p:cNvPr id="6" name="Рисунок 5" descr="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3731243" cy="454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072494" cy="2643206"/>
          </a:xfrm>
        </p:spPr>
        <p:txBody>
          <a:bodyPr/>
          <a:lstStyle/>
          <a:p>
            <a:pPr lvl="0"/>
            <a:r>
              <a:rPr lang="ru-RU" sz="1800" b="1" dirty="0" smtClean="0"/>
              <a:t>Орган</a:t>
            </a:r>
            <a:r>
              <a:rPr lang="uk-UA" sz="1800" b="1" dirty="0" smtClean="0"/>
              <a:t>и</a:t>
            </a:r>
            <a:r>
              <a:rPr lang="ru-RU" sz="1800" b="1" dirty="0" smtClean="0"/>
              <a:t> слуху  </a:t>
            </a:r>
            <a:r>
              <a:rPr lang="ru-RU" sz="1400" b="1" dirty="0" smtClean="0"/>
              <a:t>.</a:t>
            </a:r>
            <a:r>
              <a:rPr lang="uk-UA" sz="1400" b="1" dirty="0" smtClean="0"/>
              <a:t>Побачити </a:t>
            </a:r>
            <a:r>
              <a:rPr lang="ru-RU" sz="1400" b="1" dirty="0" err="1" smtClean="0"/>
              <a:t>пташині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вуха</a:t>
            </a:r>
            <a:r>
              <a:rPr lang="ru-RU" sz="1400" b="1" dirty="0" smtClean="0"/>
              <a:t> </a:t>
            </a:r>
            <a:r>
              <a:rPr lang="uk-UA" sz="1400" b="1" dirty="0" smtClean="0"/>
              <a:t>важко</a:t>
            </a:r>
            <a:r>
              <a:rPr lang="ru-RU" sz="1400" b="1" dirty="0" smtClean="0"/>
              <a:t>. </a:t>
            </a:r>
            <a:r>
              <a:rPr lang="uk-UA" sz="1400" b="1" dirty="0" smtClean="0"/>
              <a:t> Можна й помилитися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Наприклад</a:t>
            </a:r>
            <a:r>
              <a:rPr lang="ru-RU" sz="1400" b="1" dirty="0" smtClean="0"/>
              <a:t>, у </a:t>
            </a:r>
            <a:r>
              <a:rPr lang="ru-RU" sz="1400" b="1" dirty="0" err="1" smtClean="0"/>
              <a:t>багатьох</a:t>
            </a:r>
            <a:r>
              <a:rPr lang="ru-RU" sz="1400" b="1" dirty="0" smtClean="0"/>
              <a:t> сов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боків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голови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стирчить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пір'я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дуже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нагадує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вуха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ріжки</a:t>
            </a:r>
            <a:r>
              <a:rPr lang="ru-RU" sz="1400" b="1" dirty="0" smtClean="0"/>
              <a:t>. Одну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найзвичайніших</a:t>
            </a:r>
            <a:r>
              <a:rPr lang="ru-RU" sz="1400" b="1" dirty="0" smtClean="0"/>
              <a:t> сов </a:t>
            </a:r>
            <a:r>
              <a:rPr lang="ru-RU" sz="1400" b="1" dirty="0" err="1" smtClean="0"/>
              <a:t>Европи</a:t>
            </a:r>
            <a:r>
              <a:rPr lang="ru-RU" sz="1400" b="1" dirty="0" smtClean="0"/>
              <a:t> так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прозвали — </a:t>
            </a:r>
            <a:r>
              <a:rPr lang="ru-RU" sz="1400" b="1" dirty="0" err="1" smtClean="0"/>
              <a:t>вухатою</a:t>
            </a:r>
            <a:r>
              <a:rPr lang="ru-RU" sz="1400" b="1" dirty="0" smtClean="0"/>
              <a:t>. Але </a:t>
            </a:r>
            <a:r>
              <a:rPr lang="ru-RU" sz="1400" b="1" dirty="0" err="1" smtClean="0"/>
              <a:t>насправді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совині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вуха</a:t>
            </a:r>
            <a:r>
              <a:rPr lang="ru-RU" sz="1400" b="1" dirty="0" smtClean="0"/>
              <a:t> » </a:t>
            </a:r>
            <a:r>
              <a:rPr lang="ru-RU" sz="1400" b="1" dirty="0" err="1" smtClean="0"/>
              <a:t>є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чим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іншим</a:t>
            </a:r>
            <a:r>
              <a:rPr lang="ru-RU" sz="1400" b="1" dirty="0" smtClean="0"/>
              <a:t>, як прикрасами,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органами слуху </a:t>
            </a:r>
            <a:r>
              <a:rPr lang="ru-RU" sz="1400" b="1" dirty="0" err="1" smtClean="0"/>
              <a:t>ніякого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зв'язку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мають</a:t>
            </a:r>
            <a:r>
              <a:rPr lang="ru-RU" sz="1400" b="1" dirty="0" smtClean="0"/>
              <a:t>. У </a:t>
            </a:r>
            <a:r>
              <a:rPr lang="ru-RU" sz="1400" b="1" dirty="0" err="1" smtClean="0"/>
              <a:t>всіх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птиць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вушні</a:t>
            </a:r>
            <a:r>
              <a:rPr lang="ru-RU" sz="1400" b="1" dirty="0" smtClean="0"/>
              <a:t> отвори </a:t>
            </a:r>
            <a:r>
              <a:rPr lang="ru-RU" sz="1400" b="1" dirty="0" err="1" smtClean="0"/>
              <a:t>відкриваються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очима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повністю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приховані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опер</a:t>
            </a:r>
            <a:r>
              <a:rPr lang="uk-UA" sz="1400" b="1" dirty="0" err="1" smtClean="0"/>
              <a:t>інням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зовні</a:t>
            </a:r>
            <a:r>
              <a:rPr lang="ru-RU" sz="1400" b="1" dirty="0" smtClean="0"/>
              <a:t> </a:t>
            </a:r>
            <a:r>
              <a:rPr lang="uk-UA" sz="1400" b="1" dirty="0" smtClean="0"/>
              <a:t> їх </a:t>
            </a:r>
            <a:r>
              <a:rPr lang="ru-RU" sz="1400" b="1" dirty="0" smtClean="0"/>
              <a:t>не </a:t>
            </a:r>
            <a:r>
              <a:rPr lang="ru-RU" sz="1400" b="1" dirty="0" err="1" smtClean="0"/>
              <a:t>видн</a:t>
            </a:r>
            <a:r>
              <a:rPr lang="uk-UA" sz="1400" b="1" dirty="0" smtClean="0"/>
              <a:t>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Діапазон</a:t>
            </a:r>
            <a:r>
              <a:rPr lang="ru-RU" sz="1400" b="1" dirty="0" smtClean="0"/>
              <a:t> частот </a:t>
            </a:r>
            <a:r>
              <a:rPr lang="ru-RU" sz="1400" b="1" dirty="0" err="1" smtClean="0"/>
              <a:t>коливань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повітря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відчуваються</a:t>
            </a:r>
            <a:r>
              <a:rPr lang="ru-RU" sz="1400" b="1" dirty="0" smtClean="0"/>
              <a:t> органами слуху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сприйманих</a:t>
            </a:r>
            <a:r>
              <a:rPr lang="ru-RU" sz="1400" b="1" dirty="0" smtClean="0"/>
              <a:t> як звуки, у </a:t>
            </a:r>
            <a:r>
              <a:rPr lang="ru-RU" sz="1400" b="1" dirty="0" err="1" smtClean="0"/>
              <a:t>птиць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приблизно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такий</a:t>
            </a:r>
            <a:r>
              <a:rPr lang="ru-RU" sz="1400" b="1" dirty="0" smtClean="0"/>
              <a:t> же, як у </a:t>
            </a:r>
            <a:r>
              <a:rPr lang="ru-RU" sz="1400" b="1" dirty="0" err="1" smtClean="0"/>
              <a:t>людини</a:t>
            </a:r>
            <a:r>
              <a:rPr lang="ru-RU" sz="1400" b="1" dirty="0" smtClean="0"/>
              <a:t>. У </a:t>
            </a:r>
            <a:r>
              <a:rPr lang="ru-RU" sz="1400" b="1" dirty="0" err="1" smtClean="0"/>
              <a:t>чому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пернаті</a:t>
            </a:r>
            <a:r>
              <a:rPr lang="ru-RU" sz="1400" b="1" dirty="0" smtClean="0"/>
              <a:t> нас </a:t>
            </a:r>
            <a:r>
              <a:rPr lang="ru-RU" sz="1400" b="1" dirty="0" err="1" smtClean="0"/>
              <a:t>перевершують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безумовно</a:t>
            </a:r>
            <a:r>
              <a:rPr lang="ru-RU" sz="1400" b="1" dirty="0" smtClean="0"/>
              <a:t>, так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умінні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розрізняти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аналізувати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надкороткі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звукові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імпульси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розділяють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такі</a:t>
            </a:r>
            <a:r>
              <a:rPr lang="ru-RU" sz="1400" b="1" dirty="0" smtClean="0"/>
              <a:t> ж </a:t>
            </a:r>
            <a:r>
              <a:rPr lang="ru-RU" sz="1400" b="1" dirty="0" err="1" smtClean="0"/>
              <a:t>короткі</a:t>
            </a:r>
            <a:r>
              <a:rPr lang="ru-RU" sz="1400" b="1" dirty="0" smtClean="0"/>
              <a:t> паузи. </a:t>
            </a:r>
            <a:r>
              <a:rPr lang="ru-RU" sz="1400" b="1" dirty="0" err="1" smtClean="0"/>
              <a:t>Серії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складені</a:t>
            </a:r>
            <a:r>
              <a:rPr lang="ru-RU" sz="1400" b="1" dirty="0" smtClean="0"/>
              <a:t> такими звуками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паузами, на наш слух звучать </a:t>
            </a:r>
            <a:r>
              <a:rPr lang="uk-UA" sz="1400" b="1" dirty="0" smtClean="0"/>
              <a:t>як одне єдине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птиця</a:t>
            </a:r>
            <a:r>
              <a:rPr lang="ru-RU" sz="1400" b="1" dirty="0" smtClean="0"/>
              <a:t> ж </a:t>
            </a:r>
            <a:r>
              <a:rPr lang="ru-RU" sz="1400" b="1" dirty="0" err="1" smtClean="0"/>
              <a:t>чує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оцінює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кожен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елементів</a:t>
            </a:r>
            <a:r>
              <a:rPr lang="ru-RU" sz="1400" b="1" dirty="0" smtClean="0"/>
              <a:t>  </a:t>
            </a:r>
            <a:r>
              <a:rPr lang="ru-RU" sz="1400" b="1" dirty="0" err="1" smtClean="0"/>
              <a:t>серії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окремо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Чують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птиці</a:t>
            </a:r>
            <a:r>
              <a:rPr lang="ru-RU" sz="1400" b="1" dirty="0" smtClean="0"/>
              <a:t> добре, </a:t>
            </a:r>
            <a:r>
              <a:rPr lang="ru-RU" sz="1400" b="1" dirty="0" err="1" smtClean="0"/>
              <a:t>проте</a:t>
            </a:r>
            <a:r>
              <a:rPr lang="ru-RU" sz="1400" b="1" dirty="0" smtClean="0"/>
              <a:t> по </a:t>
            </a:r>
            <a:r>
              <a:rPr lang="ru-RU" sz="1400" b="1" dirty="0" err="1" smtClean="0"/>
              <a:t>гостроті</a:t>
            </a:r>
            <a:r>
              <a:rPr lang="ru-RU" sz="1400" b="1" dirty="0" smtClean="0"/>
              <a:t> слуху </a:t>
            </a:r>
            <a:r>
              <a:rPr lang="ru-RU" sz="1400" b="1" dirty="0" err="1" smtClean="0"/>
              <a:t>більшість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видів</a:t>
            </a:r>
            <a:r>
              <a:rPr lang="ru-RU" sz="1400" b="1" dirty="0" smtClean="0"/>
              <a:t> </a:t>
            </a:r>
            <a:r>
              <a:rPr lang="uk-UA" sz="1400" b="1" dirty="0" smtClean="0"/>
              <a:t>птахів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поступаються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ссавц</a:t>
            </a:r>
            <a:r>
              <a:rPr lang="uk-UA" sz="1400" b="1" dirty="0" smtClean="0"/>
              <a:t>я</a:t>
            </a:r>
            <a:r>
              <a:rPr lang="ru-RU" sz="1400" b="1" dirty="0" smtClean="0"/>
              <a:t>м. 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496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araucanian_chick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3208834" cy="2609852"/>
          </a:xfrm>
          <a:prstGeom prst="rect">
            <a:avLst/>
          </a:prstGeom>
        </p:spPr>
      </p:pic>
      <p:pic>
        <p:nvPicPr>
          <p:cNvPr id="6" name="Рисунок 5" descr="Buboketupu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429132"/>
            <a:ext cx="3432420" cy="22859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2066" y="2786058"/>
            <a:ext cx="3786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Вони </a:t>
            </a:r>
            <a:r>
              <a:rPr lang="uk-UA" sz="1600" dirty="0" smtClean="0"/>
              <a:t>в</a:t>
            </a:r>
            <a:r>
              <a:rPr lang="ru-RU" sz="1600" dirty="0" err="1" smtClean="0"/>
              <a:t>ловлюють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слабкі</a:t>
            </a:r>
            <a:r>
              <a:rPr lang="ru-RU" sz="1600" dirty="0" smtClean="0"/>
              <a:t> звуки, </a:t>
            </a:r>
            <a:r>
              <a:rPr lang="uk-UA" sz="1600" dirty="0" smtClean="0"/>
              <a:t>котрі попереджають про небезпеку</a:t>
            </a:r>
            <a:r>
              <a:rPr lang="ru-RU" sz="1600" dirty="0" smtClean="0"/>
              <a:t>.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хижаків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ловлять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здобич</a:t>
            </a:r>
            <a:r>
              <a:rPr lang="ru-RU" sz="1600" dirty="0" smtClean="0"/>
              <a:t> в </a:t>
            </a:r>
            <a:r>
              <a:rPr lang="ru-RU" sz="1600" dirty="0" err="1" smtClean="0"/>
              <a:t>темноті</a:t>
            </a:r>
            <a:r>
              <a:rPr lang="ru-RU" sz="1600" dirty="0" smtClean="0"/>
              <a:t> на слух.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птиці</a:t>
            </a:r>
            <a:r>
              <a:rPr lang="ru-RU" sz="1600" dirty="0" smtClean="0"/>
              <a:t> </a:t>
            </a:r>
            <a:r>
              <a:rPr lang="ru-RU" sz="1600" dirty="0" err="1" smtClean="0"/>
              <a:t>чують</a:t>
            </a:r>
            <a:r>
              <a:rPr lang="ru-RU" sz="1600" dirty="0" smtClean="0"/>
              <a:t> звуки в </a:t>
            </a:r>
            <a:r>
              <a:rPr lang="ru-RU" sz="1600" dirty="0" err="1" smtClean="0"/>
              <a:t>достатньо</a:t>
            </a:r>
            <a:r>
              <a:rPr lang="ru-RU" sz="1600" dirty="0" smtClean="0"/>
              <a:t> широкому частотному </a:t>
            </a:r>
            <a:r>
              <a:rPr lang="ru-RU" sz="1600" dirty="0" err="1" smtClean="0"/>
              <a:t>діапазоні</a:t>
            </a:r>
            <a:r>
              <a:rPr lang="ru-RU" sz="1600" dirty="0" smtClean="0"/>
              <a:t>, вони особливо </a:t>
            </a:r>
            <a:r>
              <a:rPr lang="ru-RU" sz="1600" dirty="0" err="1" smtClean="0"/>
              <a:t>чутливі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акустичних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сигналів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виду. Як показали </a:t>
            </a:r>
            <a:r>
              <a:rPr lang="ru-RU" sz="1600" dirty="0" err="1" smtClean="0"/>
              <a:t>експерименти</a:t>
            </a:r>
            <a:r>
              <a:rPr lang="ru-RU" sz="1600" dirty="0" smtClean="0"/>
              <a:t>,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40 Гц (</a:t>
            </a:r>
            <a:r>
              <a:rPr lang="ru-RU" sz="1600" dirty="0" err="1" smtClean="0"/>
              <a:t>хвиляста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папужка</a:t>
            </a:r>
            <a:r>
              <a:rPr lang="ru-RU" sz="1600" dirty="0" smtClean="0"/>
              <a:t>) до 29 000 Гц (зяблик),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верхня</a:t>
            </a:r>
            <a:r>
              <a:rPr lang="ru-RU" sz="1600" dirty="0" smtClean="0"/>
              <a:t> межа </a:t>
            </a:r>
            <a:r>
              <a:rPr lang="ru-RU" sz="1600" dirty="0" err="1" smtClean="0"/>
              <a:t>чутності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перевищує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пернатих</a:t>
            </a:r>
            <a:r>
              <a:rPr lang="ru-RU" sz="1600" dirty="0" smtClean="0"/>
              <a:t> 20 000 Гц. У </a:t>
            </a:r>
            <a:r>
              <a:rPr lang="ru-RU" sz="1600" dirty="0" err="1" smtClean="0"/>
              <a:t>голуба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верхня</a:t>
            </a:r>
            <a:r>
              <a:rPr lang="ru-RU" sz="1600" dirty="0" smtClean="0"/>
              <a:t> межа слуху - 12 000 Гц</a:t>
            </a:r>
            <a:r>
              <a:rPr lang="uk-UA" sz="1600" dirty="0" smtClean="0"/>
              <a:t>,</a:t>
            </a:r>
            <a:r>
              <a:rPr lang="ru-RU" sz="1600" dirty="0" smtClean="0"/>
              <a:t> курки - 38 000</a:t>
            </a:r>
            <a:r>
              <a:rPr lang="uk-UA" sz="1600" dirty="0" smtClean="0"/>
              <a:t>, співочих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птиць</a:t>
            </a:r>
            <a:r>
              <a:rPr lang="ru-RU" sz="1600" dirty="0" smtClean="0"/>
              <a:t> - 20 000 </a:t>
            </a:r>
            <a:r>
              <a:rPr lang="ru-RU" sz="1600" dirty="0" err="1" smtClean="0"/>
              <a:t>гц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071966"/>
          </a:xfrm>
        </p:spPr>
        <p:txBody>
          <a:bodyPr/>
          <a:lstStyle/>
          <a:p>
            <a:pPr lvl="0"/>
            <a:r>
              <a:rPr lang="ru-RU" sz="1800" b="1" dirty="0" err="1" smtClean="0"/>
              <a:t>Ехолокація</a:t>
            </a:r>
            <a:r>
              <a:rPr lang="ru-RU" sz="1800" b="1" dirty="0" smtClean="0"/>
              <a:t> </a:t>
            </a:r>
          </a:p>
          <a:p>
            <a:pPr lvl="0"/>
            <a:r>
              <a:rPr lang="ru-RU" sz="1400" dirty="0" err="1" smtClean="0"/>
              <a:t>Декілька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птиць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кубляться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темних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печерах</a:t>
            </a:r>
            <a:r>
              <a:rPr lang="ru-RU" sz="1400" dirty="0" smtClean="0"/>
              <a:t>, </a:t>
            </a:r>
            <a:r>
              <a:rPr lang="ru-RU" sz="1400" dirty="0" err="1" smtClean="0"/>
              <a:t>уникають</a:t>
            </a:r>
            <a:r>
              <a:rPr lang="ru-RU" sz="1400" dirty="0" smtClean="0"/>
              <a:t> там </a:t>
            </a:r>
            <a:r>
              <a:rPr lang="ru-RU" sz="1400" dirty="0" err="1" smtClean="0"/>
              <a:t>ударів</a:t>
            </a:r>
            <a:r>
              <a:rPr lang="ru-RU" sz="1400" dirty="0" smtClean="0"/>
              <a:t> об </a:t>
            </a:r>
            <a:r>
              <a:rPr lang="ru-RU" sz="1400" dirty="0" err="1" smtClean="0"/>
              <a:t>перешкоди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</a:t>
            </a:r>
            <a:r>
              <a:rPr lang="ru-RU" sz="1400" dirty="0" err="1" smtClean="0"/>
              <a:t>ехолокації</a:t>
            </a:r>
            <a:r>
              <a:rPr lang="ru-RU" sz="1400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спостерігається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наприклад</a:t>
            </a:r>
            <a:r>
              <a:rPr lang="ru-RU" sz="1400" dirty="0" smtClean="0"/>
              <a:t>, у </a:t>
            </a:r>
            <a:r>
              <a:rPr lang="ru-RU" sz="1400" dirty="0" err="1" smtClean="0"/>
              <a:t>гуахаро</a:t>
            </a:r>
            <a:r>
              <a:rPr lang="ru-RU" sz="1400" dirty="0" smtClean="0"/>
              <a:t> (</a:t>
            </a:r>
            <a:r>
              <a:rPr lang="ru-RU" sz="1400" dirty="0" err="1" smtClean="0"/>
              <a:t>Steatornis</a:t>
            </a:r>
            <a:r>
              <a:rPr lang="ru-RU" sz="1400" dirty="0" smtClean="0"/>
              <a:t> </a:t>
            </a:r>
            <a:r>
              <a:rPr lang="ru-RU" sz="1400" dirty="0" err="1" smtClean="0"/>
              <a:t>caripensis</a:t>
            </a:r>
            <a:r>
              <a:rPr lang="ru-RU" sz="1400" dirty="0" smtClean="0"/>
              <a:t>)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Тринідаду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півночі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Південної</a:t>
            </a:r>
            <a:r>
              <a:rPr lang="ru-RU" sz="1400" dirty="0" smtClean="0"/>
              <a:t> Америки. </a:t>
            </a:r>
            <a:r>
              <a:rPr lang="ru-RU" sz="1400" dirty="0" err="1" smtClean="0"/>
              <a:t>Літаючи</a:t>
            </a:r>
            <a:r>
              <a:rPr lang="ru-RU" sz="1400" dirty="0" smtClean="0"/>
              <a:t> в </a:t>
            </a:r>
            <a:r>
              <a:rPr lang="ru-RU" sz="1400" dirty="0" err="1" smtClean="0"/>
              <a:t>абсолютній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темноті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випускає</a:t>
            </a:r>
            <a:r>
              <a:rPr lang="ru-RU" sz="1400" dirty="0" smtClean="0"/>
              <a:t> «</a:t>
            </a:r>
            <a:r>
              <a:rPr lang="ru-RU" sz="1400" dirty="0" err="1" smtClean="0"/>
              <a:t>черги</a:t>
            </a:r>
            <a:r>
              <a:rPr lang="ru-RU" sz="1400" dirty="0" smtClean="0"/>
              <a:t>» </a:t>
            </a:r>
            <a:r>
              <a:rPr lang="ru-RU" sz="1400" dirty="0" err="1" smtClean="0"/>
              <a:t>високих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звуків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, </a:t>
            </a:r>
            <a:r>
              <a:rPr lang="ru-RU" sz="1400" dirty="0" err="1" smtClean="0"/>
              <a:t>сприймаючи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віддзеркалення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стін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печери</a:t>
            </a:r>
            <a:r>
              <a:rPr lang="ru-RU" sz="1400" dirty="0" smtClean="0"/>
              <a:t>, легко в </a:t>
            </a:r>
            <a:r>
              <a:rPr lang="ru-RU" sz="1400" dirty="0" err="1" smtClean="0"/>
              <a:t>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орієнтується</a:t>
            </a:r>
            <a:r>
              <a:rPr lang="ru-RU" sz="1400" dirty="0" smtClean="0"/>
              <a:t>. </a:t>
            </a:r>
          </a:p>
          <a:p>
            <a:pPr lvl="0"/>
            <a:r>
              <a:rPr lang="ru-RU" sz="1400" dirty="0" smtClean="0"/>
              <a:t>У </a:t>
            </a:r>
            <a:r>
              <a:rPr lang="ru-RU" sz="1400" dirty="0" err="1" smtClean="0"/>
              <a:t>знаменитій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печері</a:t>
            </a:r>
            <a:r>
              <a:rPr lang="ru-RU" sz="1400" dirty="0" smtClean="0"/>
              <a:t> </a:t>
            </a:r>
            <a:r>
              <a:rPr lang="ru-RU" sz="1400" dirty="0" err="1" smtClean="0"/>
              <a:t>Гуахаро</a:t>
            </a:r>
            <a:r>
              <a:rPr lang="ru-RU" sz="1400" dirty="0" smtClean="0"/>
              <a:t>, </a:t>
            </a:r>
            <a:r>
              <a:rPr lang="ru-RU" sz="1400" dirty="0" err="1" smtClean="0"/>
              <a:t>описаній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Гумбольдтом, </a:t>
            </a:r>
            <a:r>
              <a:rPr lang="ru-RU" sz="1400" dirty="0" err="1" smtClean="0"/>
              <a:t>кублиться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300000 </a:t>
            </a:r>
            <a:r>
              <a:rPr lang="ru-RU" sz="1400" dirty="0" err="1" smtClean="0"/>
              <a:t>гуахаро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вилітають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ночами, а для </a:t>
            </a:r>
            <a:r>
              <a:rPr lang="ru-RU" sz="1400" dirty="0" err="1" smtClean="0"/>
              <a:t>орієнтації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темноті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користуються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ехолокацією</a:t>
            </a:r>
            <a:r>
              <a:rPr lang="ru-RU" sz="1400" dirty="0" smtClean="0"/>
              <a:t>.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сонари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досконалі</a:t>
            </a:r>
            <a:r>
              <a:rPr lang="ru-RU" sz="1400" dirty="0" smtClean="0"/>
              <a:t>, </a:t>
            </a:r>
            <a:r>
              <a:rPr lang="uk-UA" sz="1400" dirty="0" smtClean="0"/>
              <a:t>ніж</a:t>
            </a:r>
            <a:r>
              <a:rPr lang="ru-RU" sz="1400" dirty="0" smtClean="0"/>
              <a:t> у </a:t>
            </a:r>
            <a:r>
              <a:rPr lang="ru-RU" sz="1400" dirty="0" err="1" smtClean="0"/>
              <a:t>кажанів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дельфінів</a:t>
            </a:r>
            <a:r>
              <a:rPr lang="ru-RU" sz="1400" dirty="0" smtClean="0"/>
              <a:t>. Тому </a:t>
            </a:r>
            <a:r>
              <a:rPr lang="ru-RU" sz="1400" dirty="0" err="1" smtClean="0"/>
              <a:t>гуахаро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помічають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темноті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об'єктів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невеликі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розміри</a:t>
            </a:r>
            <a:r>
              <a:rPr lang="ru-RU" sz="1400" dirty="0" smtClean="0"/>
              <a:t>. У </a:t>
            </a:r>
            <a:r>
              <a:rPr lang="ru-RU" sz="1400" dirty="0" err="1" smtClean="0"/>
              <a:t>печерах</a:t>
            </a:r>
            <a:r>
              <a:rPr lang="ru-RU" sz="1400" dirty="0" smtClean="0"/>
              <a:t> </a:t>
            </a:r>
            <a:r>
              <a:rPr lang="ru-RU" sz="1400" dirty="0" err="1" smtClean="0"/>
              <a:t>гуахаро</a:t>
            </a:r>
            <a:r>
              <a:rPr lang="ru-RU" sz="1400" dirty="0" smtClean="0"/>
              <a:t>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шумно. </a:t>
            </a:r>
            <a:r>
              <a:rPr lang="ru-RU" sz="1400" dirty="0" err="1" smtClean="0"/>
              <a:t>Ще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вході</a:t>
            </a:r>
            <a:r>
              <a:rPr lang="ru-RU" sz="1400" dirty="0" smtClean="0"/>
              <a:t> </a:t>
            </a:r>
            <a:r>
              <a:rPr lang="ru-RU" sz="1400" dirty="0" err="1" smtClean="0"/>
              <a:t>чуєш</a:t>
            </a:r>
            <a:r>
              <a:rPr lang="ru-RU" sz="1400" dirty="0" smtClean="0"/>
              <a:t> оркестр </a:t>
            </a:r>
            <a:r>
              <a:rPr lang="ru-RU" sz="1400" dirty="0" err="1" smtClean="0"/>
              <a:t>пташиних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гучних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локаційних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клацань</a:t>
            </a:r>
            <a:r>
              <a:rPr lang="ru-RU" sz="1400" dirty="0" smtClean="0"/>
              <a:t>. </a:t>
            </a:r>
            <a:r>
              <a:rPr lang="ru-RU" sz="1400" dirty="0" err="1" smtClean="0"/>
              <a:t>Птиці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зловісні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пронизливі</a:t>
            </a:r>
            <a:r>
              <a:rPr lang="ru-RU" sz="1400" dirty="0" smtClean="0"/>
              <a:t> крики,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нагадують</a:t>
            </a:r>
            <a:r>
              <a:rPr lang="ru-RU" sz="1400" dirty="0" smtClean="0"/>
              <a:t> плач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стогони</a:t>
            </a:r>
            <a:r>
              <a:rPr lang="uk-UA" sz="1400" dirty="0" smtClean="0"/>
              <a:t>. </a:t>
            </a:r>
            <a:endParaRPr lang="ru-RU" sz="1400" dirty="0" smtClean="0"/>
          </a:p>
          <a:p>
            <a:pPr lvl="0"/>
            <a:r>
              <a:rPr lang="ru-RU" sz="1400" dirty="0" err="1" smtClean="0"/>
              <a:t>Ехолокацією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користуються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стрижи,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мешкають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Індонезії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на островах Тихого океану. У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видів</a:t>
            </a:r>
            <a:r>
              <a:rPr lang="ru-RU" sz="1400" dirty="0" smtClean="0"/>
              <a:t> </a:t>
            </a:r>
            <a:r>
              <a:rPr lang="uk-UA" sz="1400" dirty="0" err="1" smtClean="0"/>
              <a:t>ціх</a:t>
            </a:r>
            <a:r>
              <a:rPr lang="uk-UA" sz="1400" dirty="0" smtClean="0"/>
              <a:t> стрижів</a:t>
            </a:r>
            <a:r>
              <a:rPr lang="ru-RU" sz="1400" dirty="0" smtClean="0"/>
              <a:t> </a:t>
            </a:r>
            <a:r>
              <a:rPr lang="ru-RU" sz="1400" dirty="0" err="1" smtClean="0"/>
              <a:t>сонари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працюють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частотах: 2000 до 7000 Гц. </a:t>
            </a:r>
            <a:r>
              <a:rPr lang="ru-RU" sz="1400" dirty="0" err="1" smtClean="0"/>
              <a:t>Цікаво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коли </a:t>
            </a:r>
            <a:r>
              <a:rPr lang="ru-RU" sz="1400" dirty="0" err="1" smtClean="0"/>
              <a:t>птиця</a:t>
            </a:r>
            <a:r>
              <a:rPr lang="ru-RU" sz="1400" dirty="0" smtClean="0"/>
              <a:t> </a:t>
            </a:r>
            <a:r>
              <a:rPr lang="ru-RU" sz="1400" dirty="0" err="1" smtClean="0"/>
              <a:t>сидить</a:t>
            </a:r>
            <a:r>
              <a:rPr lang="ru-RU" sz="1400" dirty="0" smtClean="0"/>
              <a:t>, </a:t>
            </a:r>
            <a:r>
              <a:rPr lang="ru-RU" sz="1400" dirty="0" err="1" smtClean="0"/>
              <a:t>її</a:t>
            </a:r>
            <a:r>
              <a:rPr lang="ru-RU" sz="1400" dirty="0" smtClean="0"/>
              <a:t> эхолокационный </a:t>
            </a:r>
            <a:r>
              <a:rPr lang="ru-RU" sz="1400" dirty="0" err="1" smtClean="0"/>
              <a:t>апарат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працює</a:t>
            </a:r>
            <a:r>
              <a:rPr lang="ru-RU" sz="1400" dirty="0" smtClean="0"/>
              <a:t>; </a:t>
            </a:r>
            <a:r>
              <a:rPr lang="ru-RU" sz="1400" dirty="0" err="1" smtClean="0"/>
              <a:t>локаційні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імпульси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посилаються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у </a:t>
            </a:r>
            <a:r>
              <a:rPr lang="ru-RU" sz="1400" dirty="0" err="1" smtClean="0"/>
              <a:t>польоті</a:t>
            </a:r>
            <a:r>
              <a:rPr lang="ru-RU" sz="1400" dirty="0" smtClean="0"/>
              <a:t> (при </a:t>
            </a:r>
            <a:r>
              <a:rPr lang="ru-RU" sz="1400" dirty="0" err="1" smtClean="0"/>
              <a:t>помаху</a:t>
            </a:r>
            <a:r>
              <a:rPr lang="ru-RU" sz="1400" dirty="0" smtClean="0"/>
              <a:t> </a:t>
            </a:r>
            <a:r>
              <a:rPr lang="ru-RU" sz="1400" dirty="0" err="1" smtClean="0"/>
              <a:t>крилами</a:t>
            </a:r>
            <a:r>
              <a:rPr lang="ru-RU" sz="1400" dirty="0" smtClean="0"/>
              <a:t>). Не </a:t>
            </a:r>
            <a:r>
              <a:rPr lang="ru-RU" sz="1400" dirty="0" err="1" smtClean="0"/>
              <a:t>працює</a:t>
            </a:r>
            <a:r>
              <a:rPr lang="ru-RU" sz="1400" dirty="0" smtClean="0"/>
              <a:t> сонар </a:t>
            </a:r>
            <a:r>
              <a:rPr lang="uk-UA" sz="1400" dirty="0" smtClean="0"/>
              <a:t> </a:t>
            </a:r>
            <a:r>
              <a:rPr lang="uk-UA" sz="1400" dirty="0" err="1" smtClean="0"/>
              <a:t>ціх</a:t>
            </a:r>
            <a:r>
              <a:rPr lang="uk-UA" sz="1400" dirty="0" smtClean="0"/>
              <a:t> птахів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світл</a:t>
            </a:r>
            <a:r>
              <a:rPr lang="uk-UA" sz="1400" dirty="0" smtClean="0"/>
              <a:t>і</a:t>
            </a:r>
            <a:r>
              <a:rPr lang="ru-RU" sz="1400" dirty="0" smtClean="0"/>
              <a:t>. </a:t>
            </a:r>
            <a:r>
              <a:rPr lang="ru-RU" sz="1400" dirty="0" err="1" smtClean="0"/>
              <a:t>Полюють</a:t>
            </a:r>
            <a:r>
              <a:rPr lang="ru-RU" sz="1400" dirty="0" smtClean="0"/>
              <a:t> </a:t>
            </a:r>
            <a:r>
              <a:rPr lang="uk-UA" sz="1400" dirty="0" smtClean="0"/>
              <a:t>стрижи</a:t>
            </a:r>
            <a:r>
              <a:rPr lang="ru-RU" sz="1400" dirty="0" smtClean="0"/>
              <a:t>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40 </a:t>
            </a:r>
            <a:r>
              <a:rPr lang="ru-RU" sz="1400" dirty="0" err="1" smtClean="0"/>
              <a:t>хвилин</a:t>
            </a:r>
            <a:r>
              <a:rPr lang="ru-RU" sz="1400" dirty="0" smtClean="0"/>
              <a:t> </a:t>
            </a:r>
            <a:r>
              <a:rPr lang="uk-UA" sz="1400" dirty="0" smtClean="0"/>
              <a:t> на день.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Рисунок 4" descr="17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76" y="3571876"/>
            <a:ext cx="4119928" cy="2900378"/>
          </a:xfrm>
          <a:prstGeom prst="rect">
            <a:avLst/>
          </a:prstGeom>
        </p:spPr>
      </p:pic>
      <p:pic>
        <p:nvPicPr>
          <p:cNvPr id="4" name="Рисунок 3" descr="4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876"/>
            <a:ext cx="4357718" cy="290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6715172" cy="1071570"/>
          </a:xfrm>
        </p:spPr>
        <p:txBody>
          <a:bodyPr/>
          <a:lstStyle/>
          <a:p>
            <a:pPr lvl="0"/>
            <a:r>
              <a:rPr lang="ru-RU" sz="2000" b="1" dirty="0" smtClean="0"/>
              <a:t> Нюх</a:t>
            </a:r>
          </a:p>
          <a:p>
            <a:r>
              <a:rPr lang="ru-RU" sz="1600" dirty="0" err="1" smtClean="0"/>
              <a:t>Експериментально</a:t>
            </a:r>
            <a:r>
              <a:rPr lang="ru-RU" sz="1600" dirty="0" smtClean="0"/>
              <a:t> доведено,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морські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птиці</a:t>
            </a:r>
            <a:r>
              <a:rPr lang="ru-RU" sz="1600" dirty="0" smtClean="0"/>
              <a:t>   </a:t>
            </a:r>
            <a:r>
              <a:rPr lang="ru-RU" sz="1600" dirty="0" err="1" smtClean="0"/>
              <a:t>буревісники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відчувають</a:t>
            </a:r>
            <a:r>
              <a:rPr lang="ru-RU" sz="1600" dirty="0" smtClean="0"/>
              <a:t> запах </a:t>
            </a:r>
            <a:r>
              <a:rPr lang="ru-RU" sz="1600" dirty="0" err="1" smtClean="0"/>
              <a:t>риби</a:t>
            </a:r>
            <a:r>
              <a:rPr lang="ru-RU" sz="1600" dirty="0" smtClean="0"/>
              <a:t> за три </a:t>
            </a:r>
            <a:r>
              <a:rPr lang="ru-RU" sz="1600" dirty="0" err="1" smtClean="0"/>
              <a:t>кілометри</a:t>
            </a:r>
            <a:r>
              <a:rPr lang="ru-RU" sz="1600" dirty="0" smtClean="0"/>
              <a:t>. А ось </a:t>
            </a:r>
            <a:r>
              <a:rPr lang="ru-RU" sz="1600" dirty="0" err="1" smtClean="0"/>
              <a:t>альбатроси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відчувають</a:t>
            </a:r>
            <a:r>
              <a:rPr lang="ru-RU" sz="1600" dirty="0" smtClean="0"/>
              <a:t> запах приманки (шматок </a:t>
            </a:r>
            <a:r>
              <a:rPr lang="uk-UA" sz="1600" dirty="0" smtClean="0"/>
              <a:t> м яса</a:t>
            </a:r>
            <a:r>
              <a:rPr lang="ru-RU" sz="1600" dirty="0" smtClean="0"/>
              <a:t>) аж за </a:t>
            </a:r>
            <a:r>
              <a:rPr lang="ru-RU" sz="1600" dirty="0" err="1" smtClean="0"/>
              <a:t>тридцять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кілометрів</a:t>
            </a:r>
            <a:r>
              <a:rPr lang="ru-RU" sz="1600" dirty="0" smtClean="0"/>
              <a:t>! Але </a:t>
            </a:r>
            <a:r>
              <a:rPr lang="ru-RU" sz="1600" dirty="0" err="1" smtClean="0"/>
              <a:t>морські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птиці</a:t>
            </a:r>
            <a:r>
              <a:rPr lang="ru-RU" sz="1600" dirty="0" smtClean="0"/>
              <a:t> - не </a:t>
            </a:r>
            <a:r>
              <a:rPr lang="ru-RU" sz="1600" dirty="0" err="1" smtClean="0"/>
              <a:t>єдині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пернатих</a:t>
            </a:r>
            <a:r>
              <a:rPr lang="ru-RU" sz="1600" dirty="0" smtClean="0"/>
              <a:t>, 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володіють</a:t>
            </a:r>
            <a:r>
              <a:rPr lang="ru-RU" sz="1600" dirty="0" smtClean="0"/>
              <a:t> такими </a:t>
            </a:r>
            <a:r>
              <a:rPr lang="ru-RU" sz="1600" dirty="0" err="1" smtClean="0"/>
              <a:t>незвично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чутливими</a:t>
            </a:r>
            <a:r>
              <a:rPr lang="ru-RU" sz="1600" dirty="0" smtClean="0"/>
              <a:t> носами.</a:t>
            </a:r>
          </a:p>
          <a:p>
            <a:endParaRPr lang="ru-RU" sz="1600" dirty="0"/>
          </a:p>
        </p:txBody>
      </p:sp>
      <p:pic>
        <p:nvPicPr>
          <p:cNvPr id="7" name="Рисунок 6" descr="1193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3000380" cy="4500570"/>
          </a:xfrm>
          <a:prstGeom prst="rect">
            <a:avLst/>
          </a:prstGeom>
        </p:spPr>
      </p:pic>
      <p:pic>
        <p:nvPicPr>
          <p:cNvPr id="6" name="Рисунок 5" descr="B_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525572"/>
            <a:ext cx="2547934" cy="2080813"/>
          </a:xfrm>
          <a:prstGeom prst="rect">
            <a:avLst/>
          </a:prstGeom>
        </p:spPr>
      </p:pic>
      <p:pic>
        <p:nvPicPr>
          <p:cNvPr id="8" name="Рисунок 7" descr="obiknovennij skvoret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00240"/>
            <a:ext cx="2093749" cy="3143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16" y="428604"/>
            <a:ext cx="19288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нюху шпаки прекрасно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А </a:t>
            </a:r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? </a:t>
            </a:r>
            <a:r>
              <a:rPr lang="ru-RU" dirty="0" err="1" smtClean="0"/>
              <a:t>Виявляється</a:t>
            </a:r>
            <a:r>
              <a:rPr lang="ru-RU" dirty="0" smtClean="0"/>
              <a:t>, вони </a:t>
            </a:r>
            <a:r>
              <a:rPr lang="ru-RU" dirty="0" err="1" smtClean="0"/>
              <a:t>вплітають</a:t>
            </a:r>
            <a:r>
              <a:rPr lang="ru-RU" dirty="0" smtClean="0"/>
              <a:t> 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гнізда</a:t>
            </a:r>
            <a:r>
              <a:rPr lang="ru-RU" dirty="0" smtClean="0"/>
              <a:t> стебла </a:t>
            </a:r>
            <a:r>
              <a:rPr lang="ru-RU" dirty="0" err="1" smtClean="0"/>
              <a:t>деревію</a:t>
            </a:r>
            <a:r>
              <a:rPr lang="ru-RU" dirty="0" smtClean="0"/>
              <a:t>,  золотарника, </a:t>
            </a:r>
            <a:r>
              <a:rPr lang="ru-RU" dirty="0" err="1" smtClean="0"/>
              <a:t>дикої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токсичністю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комах. </a:t>
            </a:r>
            <a:r>
              <a:rPr lang="ru-RU" dirty="0" err="1" smtClean="0"/>
              <a:t>Ці</a:t>
            </a:r>
            <a:r>
              <a:rPr lang="ru-RU" dirty="0" smtClean="0"/>
              <a:t> трави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 в </a:t>
            </a:r>
            <a:r>
              <a:rPr lang="ru-RU" dirty="0" err="1" smtClean="0"/>
              <a:t>гнізді</a:t>
            </a:r>
            <a:r>
              <a:rPr lang="ru-RU" dirty="0" smtClean="0"/>
              <a:t> на 80 </a:t>
            </a:r>
            <a:r>
              <a:rPr lang="ru-RU" dirty="0" err="1" smtClean="0"/>
              <a:t>відсотків</a:t>
            </a:r>
            <a:r>
              <a:rPr lang="ru-RU" dirty="0" smtClean="0"/>
              <a:t>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90500530480550530540560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3643338" cy="4116972"/>
          </a:xfrm>
          <a:prstGeom prst="rect">
            <a:avLst/>
          </a:prstGeom>
        </p:spPr>
      </p:pic>
      <p:pic>
        <p:nvPicPr>
          <p:cNvPr id="7" name="Рисунок 6" descr="Turkey_vulture_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28"/>
            <a:ext cx="3000396" cy="335791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28604"/>
            <a:ext cx="51435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кращим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нюхачом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новозеландську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ківі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ніздрі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кінці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довгого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дзьоба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носові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порожнини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витягнуті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дозволяють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встромивши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дзьоб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грунт,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винюхувати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черв'яків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підземний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корм.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643314"/>
            <a:ext cx="4000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А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реагувати</a:t>
            </a:r>
            <a:r>
              <a:rPr lang="ru-RU" sz="1600" dirty="0" smtClean="0"/>
              <a:t> на запах гриф</a:t>
            </a:r>
            <a:r>
              <a:rPr lang="uk-UA" sz="1600" dirty="0" smtClean="0"/>
              <a:t>і</a:t>
            </a:r>
            <a:r>
              <a:rPr lang="ru-RU" sz="1600" dirty="0" smtClean="0"/>
              <a:t>в-</a:t>
            </a:r>
            <a:r>
              <a:rPr lang="uk-UA" sz="1600" dirty="0" smtClean="0"/>
              <a:t>індиків</a:t>
            </a:r>
            <a:r>
              <a:rPr lang="ru-RU" sz="1600" dirty="0" smtClean="0"/>
              <a:t> (</a:t>
            </a:r>
            <a:r>
              <a:rPr lang="ru-RU" sz="1600" dirty="0" err="1" smtClean="0"/>
              <a:t>Cathartes</a:t>
            </a:r>
            <a:r>
              <a:rPr lang="ru-RU" sz="1600" dirty="0" smtClean="0"/>
              <a:t> </a:t>
            </a:r>
            <a:r>
              <a:rPr lang="ru-RU" sz="1600" dirty="0" err="1" smtClean="0"/>
              <a:t>aura</a:t>
            </a:r>
            <a:r>
              <a:rPr lang="ru-RU" sz="1600" dirty="0" smtClean="0"/>
              <a:t>)  </a:t>
            </a:r>
            <a:r>
              <a:rPr lang="ru-RU" sz="1600" dirty="0" err="1" smtClean="0"/>
              <a:t>використовували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інтересах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господарства</a:t>
            </a:r>
            <a:r>
              <a:rPr lang="ru-RU" sz="1600" dirty="0" smtClean="0"/>
              <a:t> США для </a:t>
            </a:r>
            <a:r>
              <a:rPr lang="ru-RU" sz="1600" dirty="0" err="1" smtClean="0"/>
              <a:t>виявлення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витоку</a:t>
            </a:r>
            <a:r>
              <a:rPr lang="ru-RU" sz="1600" dirty="0" smtClean="0"/>
              <a:t> газу на газопроводах. З </a:t>
            </a:r>
            <a:r>
              <a:rPr lang="ru-RU" sz="1600" dirty="0" err="1" smtClean="0"/>
              <a:t>цією</a:t>
            </a:r>
            <a:r>
              <a:rPr lang="ru-RU" sz="1600" dirty="0" smtClean="0"/>
              <a:t> метою вони почали </a:t>
            </a:r>
            <a:r>
              <a:rPr lang="ru-RU" sz="1600" dirty="0" err="1" smtClean="0"/>
              <a:t>додавати</a:t>
            </a:r>
            <a:r>
              <a:rPr lang="ru-RU" sz="1600" dirty="0" smtClean="0"/>
              <a:t> до складу природного газу,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транспортувався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речовину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запахом тухлого </a:t>
            </a:r>
            <a:r>
              <a:rPr lang="ru-RU" sz="1600" dirty="0" err="1" smtClean="0"/>
              <a:t>м'яса</a:t>
            </a:r>
            <a:r>
              <a:rPr lang="ru-RU" sz="1600" dirty="0" smtClean="0"/>
              <a:t>. </a:t>
            </a:r>
            <a:r>
              <a:rPr lang="ru-RU" sz="1600" dirty="0" err="1" smtClean="0"/>
              <a:t>Побачивши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грифів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крутяться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трасою</a:t>
            </a:r>
            <a:r>
              <a:rPr lang="ru-RU" sz="1600" dirty="0" smtClean="0"/>
              <a:t> газопроводу, </a:t>
            </a:r>
            <a:r>
              <a:rPr lang="ru-RU" sz="1600" dirty="0" err="1" smtClean="0"/>
              <a:t>службовц</a:t>
            </a:r>
            <a:r>
              <a:rPr lang="uk-UA" sz="1600" dirty="0" smtClean="0"/>
              <a:t>я</a:t>
            </a:r>
            <a:r>
              <a:rPr lang="ru-RU" sz="1600" dirty="0" smtClean="0"/>
              <a:t>м </a:t>
            </a:r>
            <a:r>
              <a:rPr lang="ru-RU" sz="1600" dirty="0" err="1" smtClean="0"/>
              <a:t>компанії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ретельно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обстежувати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опия 0629_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5143535" cy="5786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439718"/>
          </a:xfrm>
        </p:spPr>
        <p:txBody>
          <a:bodyPr/>
          <a:lstStyle/>
          <a:p>
            <a:r>
              <a:rPr lang="uk-UA" dirty="0" smtClean="0"/>
              <a:t>Травна система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57818" y="1"/>
            <a:ext cx="378618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великого числа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відділів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роговий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дзьоб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дозволяють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захоплювати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утримувати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подрібнювати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змочується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Довгий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стравохід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(2) у зерно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хижих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розширюється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зоб (3).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поступає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зал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озистий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шлунок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(4), 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піддається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шлункового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соку.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зал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озистого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шлунку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вона проходить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мускульний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(5).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утворені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м'язами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вист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щільною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оболонкою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(кутикулою).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порожнині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мускульного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шлунку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дрібні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камінчики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заковтує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скороченні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м'язових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стінок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перетирають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Перетерта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поступає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тонкий кишечник (6).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початковий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відділ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відкриваються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протоки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печінки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(8)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підшлункової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залози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(9).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впливом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ферментів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ферментів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стінок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тонкого кишечника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перетравлюється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остаточно,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поживні речовини всмоктуються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Наступний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відділ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товста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кишка (9) короткий.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тонкої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товстої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кишки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сліп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відростки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останньому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відділі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клоаці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(10),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відкриваються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протоки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статевих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сечоводи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залишки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затримуються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швидко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викидаються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клоачний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пристосування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польоту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спожива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швидко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перетравлюється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із-за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інтенсивного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обміну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46" y="2714620"/>
            <a:ext cx="1428760" cy="500066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Залозистий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шлунок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71876"/>
            <a:ext cx="990608" cy="490542"/>
          </a:xfrm>
          <a:prstGeom prst="roundRect">
            <a:avLst>
              <a:gd name="adj" fmla="val 33613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Вхід в трахею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714620"/>
            <a:ext cx="571504" cy="409580"/>
          </a:xfrm>
          <a:prstGeom prst="roundRect">
            <a:avLst>
              <a:gd name="adj" fmla="val 20050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2071678"/>
            <a:ext cx="857256" cy="357190"/>
          </a:xfrm>
          <a:prstGeom prst="roundRect">
            <a:avLst>
              <a:gd name="adj" fmla="val 24425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Глотка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1500174"/>
            <a:ext cx="881074" cy="381008"/>
          </a:xfrm>
          <a:prstGeom prst="roundRect">
            <a:avLst>
              <a:gd name="adj" fmla="val 50000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Язик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4714884"/>
            <a:ext cx="1062046" cy="561980"/>
          </a:xfrm>
          <a:prstGeom prst="roundRect">
            <a:avLst>
              <a:gd name="adj" fmla="val 19132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Отвір клоаки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6143644"/>
            <a:ext cx="981084" cy="409580"/>
          </a:xfrm>
          <a:prstGeom prst="roundRect">
            <a:avLst>
              <a:gd name="adj" fmla="val 26815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6072206"/>
            <a:ext cx="1042998" cy="471494"/>
          </a:xfrm>
          <a:prstGeom prst="roundRect">
            <a:avLst>
              <a:gd name="adj" fmla="val 25482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Печінка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5286388"/>
            <a:ext cx="747722" cy="390532"/>
          </a:xfrm>
          <a:prstGeom prst="roundRect">
            <a:avLst>
              <a:gd name="adj" fmla="val 27310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Зоб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1643050"/>
            <a:ext cx="1571636" cy="561980"/>
          </a:xfrm>
          <a:prstGeom prst="roundRect">
            <a:avLst>
              <a:gd name="adj" fmla="val 16667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Мускульний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шлунок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6182" y="2643182"/>
            <a:ext cx="1571636" cy="500066"/>
          </a:xfrm>
          <a:prstGeom prst="roundRect">
            <a:avLst>
              <a:gd name="adj" fmla="val 27749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Підшлункова залоза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7686" y="3357562"/>
            <a:ext cx="928694" cy="571504"/>
          </a:xfrm>
          <a:prstGeom prst="roundRect">
            <a:avLst>
              <a:gd name="adj" fmla="val 28788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Сліпі кишки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9124" y="4000504"/>
            <a:ext cx="962036" cy="357190"/>
          </a:xfrm>
          <a:prstGeom prst="roundRect">
            <a:avLst>
              <a:gd name="adj" fmla="val 38364"/>
            </a:avLst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Клоака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71604" y="3357562"/>
            <a:ext cx="1214446" cy="357190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Стравохід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535753" y="2678901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428728" y="2428868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57158" y="2071678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750067" y="3036091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000100" y="4786322"/>
            <a:ext cx="785818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1857368" y="5572128"/>
            <a:ext cx="642918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2285984" y="3571876"/>
            <a:ext cx="107157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2464579" y="2893215"/>
            <a:ext cx="207170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3071802" y="3571876"/>
            <a:ext cx="157163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4000496" y="3571876"/>
            <a:ext cx="50006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4250529" y="4607727"/>
            <a:ext cx="21431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V="1">
            <a:off x="3821913" y="5893599"/>
            <a:ext cx="4286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206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00108"/>
            <a:ext cx="5286412" cy="56435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214974" cy="857256"/>
          </a:xfrm>
        </p:spPr>
        <p:txBody>
          <a:bodyPr/>
          <a:lstStyle/>
          <a:p>
            <a:r>
              <a:rPr lang="uk-UA" dirty="0" smtClean="0"/>
              <a:t>Дихальна система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71480"/>
            <a:ext cx="35718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Через </a:t>
            </a:r>
            <a:r>
              <a:rPr lang="ru-RU" sz="1600" dirty="0" err="1" smtClean="0"/>
              <a:t>ніздрі</a:t>
            </a:r>
            <a:r>
              <a:rPr lang="ru-RU" sz="1600" dirty="0" smtClean="0"/>
              <a:t> (1)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потрапляє</a:t>
            </a:r>
            <a:r>
              <a:rPr lang="ru-RU" sz="1600" dirty="0" smtClean="0"/>
              <a:t> в глотку (2),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довга</a:t>
            </a:r>
            <a:r>
              <a:rPr lang="ru-RU" sz="1600" dirty="0" smtClean="0"/>
              <a:t> трахея (3). У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трахеї</a:t>
            </a:r>
            <a:r>
              <a:rPr lang="ru-RU" sz="1600" dirty="0" smtClean="0"/>
              <a:t> на два </a:t>
            </a:r>
            <a:r>
              <a:rPr lang="ru-RU" sz="1600" dirty="0" err="1" smtClean="0"/>
              <a:t>центральні</a:t>
            </a:r>
            <a:r>
              <a:rPr lang="ru-RU" sz="1600" dirty="0" smtClean="0"/>
              <a:t> бронхи (4)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розширення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нижня</a:t>
            </a:r>
            <a:r>
              <a:rPr lang="ru-RU" sz="1600" dirty="0" smtClean="0"/>
              <a:t> гортань (5), за </a:t>
            </a:r>
            <a:r>
              <a:rPr lang="ru-RU" sz="1600" dirty="0" err="1" smtClean="0"/>
              <a:t>рахунок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голосових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зв'язок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грає</a:t>
            </a:r>
            <a:r>
              <a:rPr lang="ru-RU" sz="1600" dirty="0" smtClean="0"/>
              <a:t> роль голосового </a:t>
            </a:r>
            <a:r>
              <a:rPr lang="ru-RU" sz="1600" dirty="0" err="1" smtClean="0"/>
              <a:t>апарату</a:t>
            </a:r>
            <a:r>
              <a:rPr lang="ru-RU" sz="1600" dirty="0" smtClean="0"/>
              <a:t>. </a:t>
            </a:r>
            <a:r>
              <a:rPr lang="ru-RU" sz="1600" dirty="0" err="1" smtClean="0"/>
              <a:t>Легені</a:t>
            </a:r>
            <a:r>
              <a:rPr lang="ru-RU" sz="1600" dirty="0" smtClean="0"/>
              <a:t> (6) </a:t>
            </a:r>
            <a:r>
              <a:rPr lang="ru-RU" sz="1600" dirty="0" err="1" smtClean="0"/>
              <a:t>птиць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відміну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лег</a:t>
            </a:r>
            <a:r>
              <a:rPr lang="uk-UA" sz="1600" dirty="0" err="1" smtClean="0"/>
              <a:t>ень</a:t>
            </a:r>
            <a:r>
              <a:rPr lang="uk-UA" sz="1600" dirty="0" smtClean="0"/>
              <a:t> рептилій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щільними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губчастими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тілами</a:t>
            </a:r>
            <a:r>
              <a:rPr lang="ru-RU" sz="1600" dirty="0" smtClean="0"/>
              <a:t>. Основу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численні</a:t>
            </a:r>
            <a:r>
              <a:rPr lang="ru-RU" sz="1600" dirty="0" smtClean="0"/>
              <a:t> трубочки: </a:t>
            </a:r>
            <a:r>
              <a:rPr lang="ru-RU" sz="1600" dirty="0" err="1" smtClean="0"/>
              <a:t>вторинні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третинні</a:t>
            </a:r>
            <a:r>
              <a:rPr lang="ru-RU" sz="1600" dirty="0" smtClean="0"/>
              <a:t> бронхи. </a:t>
            </a:r>
            <a:r>
              <a:rPr lang="ru-RU" sz="1600" dirty="0" err="1" smtClean="0"/>
              <a:t>Важливу</a:t>
            </a:r>
            <a:r>
              <a:rPr lang="ru-RU" sz="1600" dirty="0" smtClean="0"/>
              <a:t> роль в </a:t>
            </a:r>
            <a:r>
              <a:rPr lang="ru-RU" sz="1600" dirty="0" err="1" smtClean="0"/>
              <a:t>диханні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мішки</a:t>
            </a:r>
            <a:r>
              <a:rPr lang="ru-RU" sz="1600" dirty="0" smtClean="0"/>
              <a:t>. </a:t>
            </a:r>
            <a:r>
              <a:rPr lang="ru-RU" sz="1600" dirty="0" err="1" smtClean="0"/>
              <a:t>Центральні</a:t>
            </a:r>
            <a:r>
              <a:rPr lang="ru-RU" sz="1600" dirty="0" smtClean="0"/>
              <a:t> бронхи </a:t>
            </a:r>
            <a:r>
              <a:rPr lang="ru-RU" sz="1600" dirty="0" err="1" smtClean="0"/>
              <a:t>проводять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мішки</a:t>
            </a:r>
            <a:r>
              <a:rPr lang="ru-RU" sz="1600" dirty="0" smtClean="0"/>
              <a:t> (7). З них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легені</a:t>
            </a:r>
            <a:r>
              <a:rPr lang="ru-RU" sz="1600" dirty="0" smtClean="0"/>
              <a:t>. </a:t>
            </a:r>
            <a:r>
              <a:rPr lang="ru-RU" sz="1600" dirty="0" err="1" smtClean="0"/>
              <a:t>Збагачення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киснем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стінках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третинних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бронхів</a:t>
            </a:r>
            <a:r>
              <a:rPr lang="ru-RU" sz="1600" dirty="0" smtClean="0"/>
              <a:t> (</a:t>
            </a:r>
            <a:r>
              <a:rPr lang="ru-RU" sz="1600" dirty="0" err="1" smtClean="0"/>
              <a:t>парабронхов</a:t>
            </a:r>
            <a:r>
              <a:rPr lang="ru-RU" sz="1600" dirty="0" smtClean="0"/>
              <a:t>), </a:t>
            </a:r>
            <a:r>
              <a:rPr lang="ru-RU" sz="1600" dirty="0" err="1" smtClean="0"/>
              <a:t>рясно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обплетених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капілярами</a:t>
            </a:r>
            <a:r>
              <a:rPr lang="ru-RU" sz="1600" dirty="0" smtClean="0"/>
              <a:t>. З </a:t>
            </a:r>
            <a:r>
              <a:rPr lang="ru-RU" sz="1600" dirty="0" err="1" smtClean="0"/>
              <a:t>легенів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передні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мішки</a:t>
            </a:r>
            <a:r>
              <a:rPr lang="ru-RU" sz="1600" dirty="0" smtClean="0"/>
              <a:t> (8). З них через </a:t>
            </a:r>
            <a:r>
              <a:rPr lang="ru-RU" sz="1600" dirty="0" err="1" smtClean="0"/>
              <a:t>центральний</a:t>
            </a:r>
            <a:r>
              <a:rPr lang="ru-RU" sz="1600" dirty="0" smtClean="0"/>
              <a:t> бронх </a:t>
            </a:r>
            <a:r>
              <a:rPr lang="ru-RU" sz="1600" dirty="0" err="1" smtClean="0"/>
              <a:t>і</a:t>
            </a:r>
            <a:r>
              <a:rPr lang="ru-RU" sz="1600" dirty="0" smtClean="0"/>
              <a:t> трахею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виводиться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назовні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050" y="6000768"/>
            <a:ext cx="1214446" cy="500066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Повітряні мішки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5929330"/>
            <a:ext cx="928694" cy="357190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Бронхи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6000768"/>
            <a:ext cx="928694" cy="428628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071942"/>
            <a:ext cx="1428760" cy="785818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Повітряний простір в кості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4286256"/>
            <a:ext cx="1071570" cy="357190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Легені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Копия p00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4643470" cy="5854033"/>
          </a:xfrm>
          <a:prstGeom prst="rect">
            <a:avLst/>
          </a:prstGeom>
        </p:spPr>
      </p:pic>
      <p:pic>
        <p:nvPicPr>
          <p:cNvPr id="7" name="Рисунок 6" descr="z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357430"/>
            <a:ext cx="3504682" cy="296229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1736" y="3643314"/>
            <a:ext cx="1285884" cy="1643074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Шлях повітря при диханні птаха в польоті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28604"/>
            <a:ext cx="2776558" cy="419104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Подвійне дихання птахів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8550" y="3080471"/>
            <a:ext cx="981084" cy="338142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Легені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571612"/>
            <a:ext cx="1143008" cy="428628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Бронхи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000108"/>
            <a:ext cx="1176350" cy="390532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1214422"/>
            <a:ext cx="1809768" cy="523884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Повітряні мішки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6072206"/>
            <a:ext cx="2000264" cy="285752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Видих  повітря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6357958"/>
            <a:ext cx="2062178" cy="276228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Вдох</a:t>
            </a:r>
            <a:r>
              <a:rPr lang="uk-UA" dirty="0" smtClean="0">
                <a:solidFill>
                  <a:schemeClr val="tx1"/>
                </a:solidFill>
              </a:rPr>
              <a:t>  повітря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5962572" cy="5500726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43636" y="428604"/>
            <a:ext cx="271461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 На </a:t>
            </a:r>
            <a:r>
              <a:rPr lang="ru-RU" sz="1400" dirty="0" err="1" smtClean="0"/>
              <a:t>відміну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рептилій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серце</a:t>
            </a:r>
            <a:r>
              <a:rPr lang="ru-RU" sz="1400" dirty="0" smtClean="0"/>
              <a:t> (1) у </a:t>
            </a:r>
            <a:r>
              <a:rPr lang="ru-RU" sz="1400" dirty="0" err="1" smtClean="0"/>
              <a:t>птиць</a:t>
            </a:r>
            <a:r>
              <a:rPr lang="ru-RU" sz="1400" dirty="0" smtClean="0"/>
              <a:t> </a:t>
            </a:r>
            <a:r>
              <a:rPr lang="ru-RU" sz="1400" dirty="0" err="1" smtClean="0"/>
              <a:t>чотирикамерне</a:t>
            </a:r>
            <a:r>
              <a:rPr lang="ru-RU" sz="1400" dirty="0" smtClean="0"/>
              <a:t>. Потоки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змішуються</a:t>
            </a:r>
            <a:r>
              <a:rPr lang="ru-RU" sz="1400" dirty="0" smtClean="0"/>
              <a:t>. У </a:t>
            </a:r>
            <a:r>
              <a:rPr lang="ru-RU" sz="1400" dirty="0" err="1" smtClean="0"/>
              <a:t>лівій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серця</a:t>
            </a:r>
            <a:r>
              <a:rPr lang="ru-RU" sz="1400" dirty="0" smtClean="0"/>
              <a:t> кров </a:t>
            </a:r>
            <a:r>
              <a:rPr lang="ru-RU" sz="1400" dirty="0" err="1" smtClean="0"/>
              <a:t>артеріальна</a:t>
            </a:r>
            <a:r>
              <a:rPr lang="ru-RU" sz="1400" dirty="0" smtClean="0"/>
              <a:t>. Вона </a:t>
            </a:r>
            <a:r>
              <a:rPr lang="ru-RU" sz="1400" dirty="0" err="1" smtClean="0"/>
              <a:t>поступає</a:t>
            </a:r>
            <a:r>
              <a:rPr lang="ru-RU" sz="1400" dirty="0" smtClean="0"/>
              <a:t> до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 по </a:t>
            </a:r>
            <a:r>
              <a:rPr lang="ru-RU" sz="1400" dirty="0" err="1" smtClean="0"/>
              <a:t>судинах</a:t>
            </a:r>
            <a:r>
              <a:rPr lang="ru-RU" sz="1400" dirty="0" smtClean="0"/>
              <a:t> великого к</a:t>
            </a:r>
            <a:r>
              <a:rPr lang="uk-UA" sz="1400" dirty="0" err="1" smtClean="0"/>
              <a:t>ола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кровообігу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З </a:t>
            </a:r>
            <a:r>
              <a:rPr lang="ru-RU" sz="1400" dirty="0" err="1" smtClean="0"/>
              <a:t>лівого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шлуночку</a:t>
            </a:r>
            <a:r>
              <a:rPr lang="ru-RU" sz="1400" dirty="0" smtClean="0"/>
              <a:t> кров </a:t>
            </a:r>
            <a:r>
              <a:rPr lang="ru-RU" sz="1400" dirty="0" err="1" smtClean="0"/>
              <a:t>прямує</a:t>
            </a:r>
            <a:r>
              <a:rPr lang="ru-RU" sz="1400" dirty="0" smtClean="0"/>
              <a:t> по </a:t>
            </a:r>
            <a:r>
              <a:rPr lang="ru-RU" sz="1400" dirty="0" err="1" smtClean="0"/>
              <a:t>правій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дузі</a:t>
            </a:r>
            <a:r>
              <a:rPr lang="ru-RU" sz="1400" dirty="0" smtClean="0"/>
              <a:t> </a:t>
            </a:r>
            <a:r>
              <a:rPr lang="ru-RU" sz="1400" dirty="0" err="1" smtClean="0"/>
              <a:t>аорти</a:t>
            </a:r>
            <a:r>
              <a:rPr lang="ru-RU" sz="1400" dirty="0" smtClean="0"/>
              <a:t> (2), в </a:t>
            </a:r>
            <a:r>
              <a:rPr lang="ru-RU" sz="1400" dirty="0" err="1" smtClean="0"/>
              <a:t>спинну</a:t>
            </a:r>
            <a:r>
              <a:rPr lang="ru-RU" sz="1400" dirty="0" smtClean="0"/>
              <a:t> аорту (3),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якої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відходить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безліч</a:t>
            </a:r>
            <a:r>
              <a:rPr lang="ru-RU" sz="1400" dirty="0" smtClean="0"/>
              <a:t> </a:t>
            </a:r>
            <a:r>
              <a:rPr lang="ru-RU" sz="1400" dirty="0" err="1" smtClean="0"/>
              <a:t>артерій</a:t>
            </a:r>
            <a:r>
              <a:rPr lang="ru-RU" sz="1400" dirty="0" smtClean="0"/>
              <a:t> (4),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приносять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артеріальну</a:t>
            </a:r>
            <a:r>
              <a:rPr lang="ru-RU" sz="1400" dirty="0" smtClean="0"/>
              <a:t> кров до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тканин. Вони </a:t>
            </a:r>
            <a:r>
              <a:rPr lang="ru-RU" sz="1400" dirty="0" err="1" smtClean="0"/>
              <a:t>діляться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капіляри</a:t>
            </a:r>
            <a:r>
              <a:rPr lang="ru-RU" sz="1400" dirty="0" smtClean="0"/>
              <a:t> (5).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того, як кров </a:t>
            </a:r>
            <a:r>
              <a:rPr lang="ru-RU" sz="1400" dirty="0" err="1" smtClean="0"/>
              <a:t>віддає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кисень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збагачується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вуглекислим</a:t>
            </a:r>
            <a:r>
              <a:rPr lang="ru-RU" sz="1400" dirty="0" smtClean="0"/>
              <a:t> газом, вона </a:t>
            </a:r>
            <a:r>
              <a:rPr lang="ru-RU" sz="1400" dirty="0" err="1" smtClean="0"/>
              <a:t>збирається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венозні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капіляри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вени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Найбільші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них </a:t>
            </a:r>
            <a:r>
              <a:rPr lang="ru-RU" sz="1400" dirty="0" err="1" smtClean="0"/>
              <a:t>передня</a:t>
            </a:r>
            <a:r>
              <a:rPr lang="ru-RU" sz="1400" dirty="0" smtClean="0"/>
              <a:t> (7)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задня</a:t>
            </a:r>
            <a:r>
              <a:rPr lang="ru-RU" sz="1400" dirty="0" smtClean="0"/>
              <a:t> (8) </a:t>
            </a:r>
            <a:r>
              <a:rPr lang="ru-RU" sz="1400" dirty="0" err="1" smtClean="0"/>
              <a:t>порожнисті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вени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впадають</a:t>
            </a:r>
            <a:r>
              <a:rPr lang="ru-RU" sz="1400" dirty="0" smtClean="0"/>
              <a:t> в праве </a:t>
            </a:r>
            <a:r>
              <a:rPr lang="ru-RU" sz="1400" dirty="0" err="1" smtClean="0"/>
              <a:t>передсердя</a:t>
            </a:r>
            <a:r>
              <a:rPr lang="ru-RU" sz="1400" dirty="0" smtClean="0"/>
              <a:t>.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венозну</a:t>
            </a:r>
            <a:r>
              <a:rPr lang="ru-RU" sz="1400" dirty="0" smtClean="0"/>
              <a:t> кров в </a:t>
            </a:r>
            <a:r>
              <a:rPr lang="ru-RU" sz="1400" dirty="0" err="1" smtClean="0"/>
              <a:t>передню</a:t>
            </a:r>
            <a:r>
              <a:rPr lang="ru-RU" sz="1400" dirty="0" smtClean="0"/>
              <a:t> </a:t>
            </a:r>
            <a:r>
              <a:rPr lang="ru-RU" sz="1400" dirty="0" err="1" smtClean="0"/>
              <a:t>порожнисту</a:t>
            </a:r>
            <a:r>
              <a:rPr lang="ru-RU" sz="1400" dirty="0" smtClean="0"/>
              <a:t> вену </a:t>
            </a:r>
            <a:r>
              <a:rPr lang="ru-RU" sz="1400" dirty="0" err="1" smtClean="0"/>
              <a:t>приносять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парні</a:t>
            </a:r>
            <a:r>
              <a:rPr lang="ru-RU" sz="1400" dirty="0" smtClean="0"/>
              <a:t> </a:t>
            </a:r>
            <a:r>
              <a:rPr lang="ru-RU" sz="1400" dirty="0" err="1" smtClean="0"/>
              <a:t>яремні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вени</a:t>
            </a:r>
            <a:r>
              <a:rPr lang="ru-RU" sz="1400" dirty="0" smtClean="0"/>
              <a:t> (9).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Копия (6) z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9650"/>
            <a:ext cx="15144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929090" cy="582594"/>
          </a:xfrm>
        </p:spPr>
        <p:txBody>
          <a:bodyPr/>
          <a:lstStyle/>
          <a:p>
            <a:r>
              <a:rPr lang="uk-UA" dirty="0" smtClean="0"/>
              <a:t>Кровоносна система</a:t>
            </a:r>
            <a:endParaRPr lang="ru-RU" dirty="0"/>
          </a:p>
        </p:txBody>
      </p:sp>
      <p:pic>
        <p:nvPicPr>
          <p:cNvPr id="4" name="Содержимое 3" descr="Копия (4) z2-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9058" y="0"/>
            <a:ext cx="2179027" cy="1743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Видільна система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128586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0629_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5034057" cy="5072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9256" y="1500174"/>
            <a:ext cx="328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у </a:t>
            </a:r>
            <a:r>
              <a:rPr lang="ru-RU" dirty="0" err="1" smtClean="0"/>
              <a:t>птиць</a:t>
            </a:r>
            <a:r>
              <a:rPr lang="ru-RU" dirty="0" smtClean="0"/>
              <a:t> </a:t>
            </a:r>
            <a:r>
              <a:rPr lang="ru-RU" dirty="0" err="1" smtClean="0"/>
              <a:t>пристосована</a:t>
            </a:r>
            <a:r>
              <a:rPr lang="ru-RU" dirty="0" smtClean="0"/>
              <a:t> до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білкового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uk-UA" dirty="0" err="1" smtClean="0"/>
              <a:t>ипорожнятися</a:t>
            </a:r>
            <a:r>
              <a:rPr lang="ru-RU" dirty="0" smtClean="0"/>
              <a:t>. </a:t>
            </a:r>
            <a:r>
              <a:rPr lang="ru-RU" dirty="0" err="1" smtClean="0"/>
              <a:t>Крупні</a:t>
            </a:r>
            <a:r>
              <a:rPr lang="ru-RU" dirty="0" smtClean="0"/>
              <a:t> </a:t>
            </a:r>
            <a:r>
              <a:rPr lang="ru-RU" dirty="0" err="1" smtClean="0"/>
              <a:t>нирки</a:t>
            </a:r>
            <a:r>
              <a:rPr lang="ru-RU" dirty="0" smtClean="0"/>
              <a:t> (1) лежать в </a:t>
            </a:r>
            <a:r>
              <a:rPr lang="ru-RU" dirty="0" err="1" smtClean="0"/>
              <a:t>поглибленнях</a:t>
            </a:r>
            <a:r>
              <a:rPr lang="ru-RU" dirty="0" smtClean="0"/>
              <a:t> </a:t>
            </a:r>
            <a:r>
              <a:rPr lang="ru-RU" dirty="0" err="1" smtClean="0"/>
              <a:t>тазових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. </a:t>
            </a:r>
            <a:r>
              <a:rPr lang="uk-UA" dirty="0" smtClean="0"/>
              <a:t>Від них відходять</a:t>
            </a:r>
            <a:r>
              <a:rPr lang="ru-RU" dirty="0" smtClean="0"/>
              <a:t> </a:t>
            </a:r>
            <a:r>
              <a:rPr lang="ru-RU" dirty="0" err="1" smtClean="0"/>
              <a:t>сечоводи</a:t>
            </a:r>
            <a:r>
              <a:rPr lang="ru-RU" dirty="0" smtClean="0"/>
              <a:t> (2),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впадають</a:t>
            </a:r>
            <a:r>
              <a:rPr lang="ru-RU" dirty="0" smtClean="0"/>
              <a:t> в клоаку. Продуктом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uk-UA" dirty="0" smtClean="0"/>
              <a:t> є</a:t>
            </a:r>
            <a:r>
              <a:rPr lang="ru-RU" dirty="0" smtClean="0"/>
              <a:t> </a:t>
            </a:r>
            <a:r>
              <a:rPr lang="ru-RU" dirty="0" err="1" smtClean="0"/>
              <a:t>сечова</a:t>
            </a:r>
            <a:r>
              <a:rPr lang="ru-RU" dirty="0" smtClean="0"/>
              <a:t> кислота, яка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кашкоподібної</a:t>
            </a:r>
            <a:r>
              <a:rPr lang="ru-RU" dirty="0" smtClean="0"/>
              <a:t> </a:t>
            </a:r>
            <a:r>
              <a:rPr lang="ru-RU" dirty="0" err="1" smtClean="0"/>
              <a:t>сечі</a:t>
            </a:r>
            <a:r>
              <a:rPr lang="ru-RU" dirty="0" smtClean="0"/>
              <a:t> через клоаку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фекаліями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назовні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5143512"/>
            <a:ext cx="1000132" cy="500066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Клоака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214818"/>
            <a:ext cx="1419236" cy="490542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Сечовід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2786058"/>
            <a:ext cx="981084" cy="409580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Нирка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857364"/>
            <a:ext cx="1357322" cy="571504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Наднирник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1142984"/>
            <a:ext cx="2000264" cy="642942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Задня порожниста вена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1571612"/>
            <a:ext cx="1500198" cy="500066"/>
          </a:xfrm>
          <a:prstGeom prst="roundRect">
            <a:avLst/>
          </a:prstGeom>
          <a:solidFill>
            <a:srgbClr val="D5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Спинна аорта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3900486" cy="868346"/>
          </a:xfrm>
        </p:spPr>
        <p:txBody>
          <a:bodyPr/>
          <a:lstStyle/>
          <a:p>
            <a:r>
              <a:rPr lang="uk-UA" dirty="0" smtClean="0"/>
              <a:t>Нервова система</a:t>
            </a:r>
            <a:endParaRPr lang="ru-RU" dirty="0"/>
          </a:p>
        </p:txBody>
      </p:sp>
      <p:pic>
        <p:nvPicPr>
          <p:cNvPr id="5" name="Рисунок 4" descr="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5202424" cy="4857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357166"/>
            <a:ext cx="335755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Нервова</a:t>
            </a:r>
            <a:r>
              <a:rPr lang="ru-RU" sz="1400" dirty="0" smtClean="0"/>
              <a:t> система </a:t>
            </a:r>
            <a:r>
              <a:rPr lang="ru-RU" sz="1400" dirty="0" err="1" smtClean="0"/>
              <a:t>птиць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підрозділяється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центральну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периферичну</a:t>
            </a:r>
            <a:r>
              <a:rPr lang="ru-RU" sz="1400" dirty="0" smtClean="0"/>
              <a:t>. Центральна </a:t>
            </a:r>
            <a:r>
              <a:rPr lang="ru-RU" sz="1400" dirty="0" err="1" smtClean="0"/>
              <a:t>нервова</a:t>
            </a:r>
            <a:r>
              <a:rPr lang="ru-RU" sz="1400" dirty="0" smtClean="0"/>
              <a:t> система </a:t>
            </a:r>
            <a:r>
              <a:rPr lang="ru-RU" sz="1400" dirty="0" err="1" smtClean="0"/>
              <a:t>складається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головного </a:t>
            </a:r>
            <a:r>
              <a:rPr lang="ru-RU" sz="1400" dirty="0" err="1" smtClean="0"/>
              <a:t>і</a:t>
            </a:r>
            <a:r>
              <a:rPr lang="ru-RU" sz="1400" dirty="0" smtClean="0"/>
              <a:t> спинного </a:t>
            </a:r>
            <a:r>
              <a:rPr lang="ru-RU" sz="1400" dirty="0" err="1" smtClean="0"/>
              <a:t>мозку</a:t>
            </a:r>
            <a:r>
              <a:rPr lang="ru-RU" sz="1400" dirty="0" smtClean="0"/>
              <a:t>. Складно </a:t>
            </a:r>
            <a:r>
              <a:rPr lang="ru-RU" sz="1400" dirty="0" err="1" smtClean="0"/>
              <a:t>влаштовані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півкулі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переднього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мозку</a:t>
            </a:r>
            <a:r>
              <a:rPr lang="ru-RU" sz="1400" dirty="0" smtClean="0"/>
              <a:t> (1), </a:t>
            </a:r>
            <a:r>
              <a:rPr lang="ru-RU" sz="1400" dirty="0" err="1" smtClean="0"/>
              <a:t>попереду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розташовані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невеликі</a:t>
            </a:r>
            <a:r>
              <a:rPr lang="ru-RU" sz="1400" dirty="0" smtClean="0"/>
              <a:t> </a:t>
            </a:r>
            <a:r>
              <a:rPr lang="ru-RU" sz="1400" dirty="0" err="1" smtClean="0"/>
              <a:t>нюхові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долі</a:t>
            </a:r>
            <a:r>
              <a:rPr lang="ru-RU" sz="1400" dirty="0" smtClean="0"/>
              <a:t> (2). </a:t>
            </a:r>
            <a:r>
              <a:rPr lang="ru-RU" sz="1400" dirty="0" err="1" smtClean="0"/>
              <a:t>Порівняно</a:t>
            </a:r>
            <a:r>
              <a:rPr lang="ru-RU" sz="1400" dirty="0" smtClean="0"/>
              <a:t> невеликий </a:t>
            </a:r>
            <a:r>
              <a:rPr lang="ru-RU" sz="1400" dirty="0" err="1" smtClean="0"/>
              <a:t>проміжний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мозок</a:t>
            </a:r>
            <a:r>
              <a:rPr lang="ru-RU" sz="1400" dirty="0" smtClean="0"/>
              <a:t> </a:t>
            </a:r>
            <a:r>
              <a:rPr lang="ru-RU" sz="1400" dirty="0" err="1" smtClean="0"/>
              <a:t>зверху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прикритий</a:t>
            </a:r>
            <a:r>
              <a:rPr lang="ru-RU" sz="1400" dirty="0" smtClean="0"/>
              <a:t> великими </a:t>
            </a:r>
            <a:r>
              <a:rPr lang="ru-RU" sz="1400" dirty="0" err="1" smtClean="0"/>
              <a:t>півкулями</a:t>
            </a:r>
            <a:r>
              <a:rPr lang="ru-RU" sz="1400" dirty="0" smtClean="0"/>
              <a:t>. Добре </a:t>
            </a:r>
            <a:r>
              <a:rPr lang="ru-RU" sz="1400" dirty="0" err="1" smtClean="0"/>
              <a:t>розвинений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мозок</a:t>
            </a:r>
            <a:r>
              <a:rPr lang="ru-RU" sz="1400" dirty="0" smtClean="0"/>
              <a:t> (3)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зоровими</a:t>
            </a:r>
            <a:r>
              <a:rPr lang="ru-RU" sz="1400" dirty="0" smtClean="0"/>
              <a:t> горбами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мозочок</a:t>
            </a:r>
            <a:r>
              <a:rPr lang="ru-RU" sz="1400" dirty="0" smtClean="0"/>
              <a:t> (4),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забезпечує</a:t>
            </a:r>
            <a:r>
              <a:rPr lang="ru-RU" sz="1400" dirty="0" smtClean="0"/>
              <a:t> </a:t>
            </a:r>
            <a:r>
              <a:rPr lang="ru-RU" sz="1400" dirty="0" err="1" smtClean="0"/>
              <a:t>координацію</a:t>
            </a:r>
            <a:r>
              <a:rPr lang="ru-RU" sz="1400" dirty="0" smtClean="0"/>
              <a:t> </a:t>
            </a:r>
            <a:r>
              <a:rPr lang="ru-RU" sz="1400" dirty="0" err="1" smtClean="0"/>
              <a:t>рухів</a:t>
            </a:r>
            <a:r>
              <a:rPr lang="ru-RU" sz="1400" dirty="0" smtClean="0"/>
              <a:t>. </a:t>
            </a:r>
            <a:r>
              <a:rPr lang="ru-RU" sz="1400" dirty="0" err="1" smtClean="0"/>
              <a:t>Мозочок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частково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прикриває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довгастий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мозок</a:t>
            </a:r>
            <a:r>
              <a:rPr lang="ru-RU" sz="1400" dirty="0" smtClean="0"/>
              <a:t> (5). </a:t>
            </a:r>
            <a:endParaRPr lang="ru-RU" sz="1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5008" y="3429000"/>
            <a:ext cx="292895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Спинний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(6)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розширення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тих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місцях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крупні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нерви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кінцівок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Периферична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нервова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система (7)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утворена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черепно-мозковими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нервами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нервами,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спинного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Завдяки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прогресивному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відрізняються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складною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поведінкою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lang="uk-UA" dirty="0" smtClean="0"/>
              <a:t>Органи чуття .  Органи зору</a:t>
            </a:r>
            <a:endParaRPr lang="ru-RU" dirty="0"/>
          </a:p>
        </p:txBody>
      </p:sp>
      <p:pic>
        <p:nvPicPr>
          <p:cNvPr id="4" name="Содержимое 3" descr="55530156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00439"/>
            <a:ext cx="3286148" cy="2978072"/>
          </a:xfrm>
        </p:spPr>
      </p:pic>
      <p:pic>
        <p:nvPicPr>
          <p:cNvPr id="6" name="Рисунок 5" descr="glaz1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2214573" cy="21112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0496" y="107154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1 - </a:t>
            </a:r>
            <a:r>
              <a:rPr lang="ru-RU" sz="1600" dirty="0" err="1" smtClean="0"/>
              <a:t>передня</a:t>
            </a:r>
            <a:r>
              <a:rPr lang="ru-RU" sz="1600" dirty="0" smtClean="0"/>
              <a:t> камера</a:t>
            </a:r>
          </a:p>
          <a:p>
            <a:r>
              <a:rPr lang="ru-RU" sz="1600" dirty="0" smtClean="0"/>
              <a:t>2 - </a:t>
            </a:r>
            <a:r>
              <a:rPr lang="ru-RU" sz="1600" dirty="0" err="1" smtClean="0"/>
              <a:t>задня</a:t>
            </a:r>
            <a:r>
              <a:rPr lang="ru-RU" sz="1600" dirty="0" smtClean="0"/>
              <a:t> камера</a:t>
            </a:r>
          </a:p>
          <a:p>
            <a:r>
              <a:rPr lang="ru-RU" sz="1600" dirty="0" smtClean="0"/>
              <a:t>3 - </a:t>
            </a:r>
            <a:r>
              <a:rPr lang="ru-RU" sz="1600" dirty="0" err="1" smtClean="0"/>
              <a:t>рогова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оболонка</a:t>
            </a:r>
            <a:endParaRPr lang="ru-RU" sz="1600" dirty="0" smtClean="0"/>
          </a:p>
          <a:p>
            <a:r>
              <a:rPr lang="ru-RU" sz="1600" dirty="0" smtClean="0"/>
              <a:t>4 - </a:t>
            </a:r>
            <a:r>
              <a:rPr lang="ru-RU" sz="1600" dirty="0" err="1" smtClean="0"/>
              <a:t>судинна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оболонка</a:t>
            </a:r>
            <a:endParaRPr lang="ru-RU" sz="1600" dirty="0" smtClean="0"/>
          </a:p>
          <a:p>
            <a:r>
              <a:rPr lang="ru-RU" sz="1600" dirty="0" smtClean="0"/>
              <a:t>5 - </a:t>
            </a:r>
            <a:r>
              <a:rPr lang="ru-RU" sz="1600" dirty="0" err="1" smtClean="0"/>
              <a:t>сполучна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оболонка</a:t>
            </a:r>
            <a:endParaRPr lang="ru-RU" sz="1600" dirty="0" smtClean="0"/>
          </a:p>
          <a:p>
            <a:r>
              <a:rPr lang="ru-RU" sz="1600" dirty="0" smtClean="0"/>
              <a:t>6 - </a:t>
            </a:r>
            <a:r>
              <a:rPr lang="ru-RU" sz="1600" dirty="0" err="1" smtClean="0"/>
              <a:t>кришталик</a:t>
            </a:r>
            <a:endParaRPr lang="ru-RU" sz="1600" dirty="0" smtClean="0"/>
          </a:p>
          <a:p>
            <a:r>
              <a:rPr lang="ru-RU" sz="1600" dirty="0" smtClean="0"/>
              <a:t>Причина </a:t>
            </a:r>
            <a:r>
              <a:rPr lang="ru-RU" sz="1600" dirty="0" err="1" smtClean="0"/>
              <a:t>чудового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пернатих</a:t>
            </a:r>
            <a:r>
              <a:rPr lang="ru-RU" sz="1600" dirty="0" smtClean="0"/>
              <a:t> корениться в особливому </a:t>
            </a:r>
            <a:r>
              <a:rPr lang="ru-RU" sz="1600" dirty="0" err="1" smtClean="0"/>
              <a:t>пристрої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сітківки</a:t>
            </a:r>
            <a:r>
              <a:rPr lang="ru-RU" sz="1600" dirty="0" smtClean="0"/>
              <a:t>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uk-UA" sz="1600" dirty="0" smtClean="0"/>
              <a:t>складається з безлічі  </a:t>
            </a:r>
            <a:r>
              <a:rPr lang="ru-RU" sz="1600" dirty="0" err="1" smtClean="0"/>
              <a:t>чутливих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світла</a:t>
            </a:r>
            <a:r>
              <a:rPr lang="uk-UA" sz="1600" dirty="0" smtClean="0"/>
              <a:t> клітин: колбочок та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паличок</a:t>
            </a:r>
            <a:r>
              <a:rPr lang="ru-RU" sz="1600" dirty="0" smtClean="0"/>
              <a:t> </a:t>
            </a:r>
            <a:r>
              <a:rPr lang="uk-UA" sz="1600" dirty="0" smtClean="0"/>
              <a:t>.</a:t>
            </a:r>
            <a:r>
              <a:rPr lang="ru-RU" sz="1600" dirty="0" smtClean="0"/>
              <a:t> У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якнайкращого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, де </a:t>
            </a:r>
            <a:r>
              <a:rPr lang="ru-RU" sz="1600" dirty="0" err="1" smtClean="0"/>
              <a:t>спроектоване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лінзою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кришталика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сітківку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сприймається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чітке</a:t>
            </a:r>
            <a:r>
              <a:rPr lang="ru-RU" sz="1600" dirty="0" smtClean="0"/>
              <a:t>, </a:t>
            </a:r>
            <a:r>
              <a:rPr lang="ru-RU" sz="1600" dirty="0" err="1" smtClean="0"/>
              <a:t>є</a:t>
            </a:r>
            <a:r>
              <a:rPr lang="ru-RU" sz="1600" dirty="0" smtClean="0"/>
              <a:t> до 200 000 </a:t>
            </a:r>
            <a:r>
              <a:rPr lang="ru-RU" sz="1600" dirty="0" err="1" smtClean="0"/>
              <a:t>паличок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колб,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як у канюка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колб </a:t>
            </a:r>
            <a:r>
              <a:rPr lang="ru-RU" sz="1600" dirty="0" err="1" smtClean="0"/>
              <a:t>налічили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</a:t>
            </a:r>
            <a:r>
              <a:rPr lang="ru-RU" sz="1600" dirty="0" err="1" smtClean="0"/>
              <a:t>мільйон</a:t>
            </a:r>
            <a:r>
              <a:rPr lang="ru-RU" sz="1600" dirty="0" smtClean="0"/>
              <a:t>. </a:t>
            </a:r>
            <a:r>
              <a:rPr lang="ru-RU" sz="1600" dirty="0" err="1" smtClean="0"/>
              <a:t>Сітківка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самої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дрібнозернистої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плівки</a:t>
            </a:r>
            <a:r>
              <a:rPr lang="ru-RU" sz="1600" dirty="0" smtClean="0"/>
              <a:t>, </a:t>
            </a:r>
            <a:r>
              <a:rPr lang="ru-RU" sz="1600" dirty="0" err="1" smtClean="0"/>
              <a:t>здатної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найдрібніші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деталі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Птиці</a:t>
            </a:r>
            <a:r>
              <a:rPr lang="ru-RU" sz="1600" dirty="0" smtClean="0"/>
              <a:t> </a:t>
            </a:r>
            <a:r>
              <a:rPr lang="ru-RU" sz="1600" dirty="0" err="1" smtClean="0"/>
              <a:t>бачать</a:t>
            </a:r>
            <a:r>
              <a:rPr lang="ru-RU" sz="1600" dirty="0" smtClean="0"/>
              <a:t> </a:t>
            </a:r>
            <a:r>
              <a:rPr lang="uk-UA" sz="1600" dirty="0" smtClean="0"/>
              <a:t>світ</a:t>
            </a:r>
            <a:r>
              <a:rPr lang="ru-RU" sz="1600" dirty="0" smtClean="0"/>
              <a:t> у </a:t>
            </a:r>
            <a:r>
              <a:rPr lang="ru-RU" sz="1600" dirty="0" err="1" smtClean="0"/>
              <a:t>всьому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багатстві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відтінків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Відзначимо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у </a:t>
            </a:r>
            <a:r>
              <a:rPr lang="ru-RU" sz="1600" dirty="0" err="1" smtClean="0"/>
              <a:t>рептилій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немає</a:t>
            </a:r>
            <a:r>
              <a:rPr lang="ru-RU" sz="1600" dirty="0" smtClean="0"/>
              <a:t>, а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ссавців</a:t>
            </a:r>
            <a:r>
              <a:rPr lang="ru-RU" sz="1600" dirty="0" smtClean="0"/>
              <a:t> </a:t>
            </a:r>
            <a:r>
              <a:rPr lang="ru-RU" sz="1600" dirty="0" err="1" smtClean="0"/>
              <a:t>щасливою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розрізняти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кольори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наділені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представники</a:t>
            </a:r>
            <a:r>
              <a:rPr lang="ru-RU" sz="1600" dirty="0" smtClean="0"/>
              <a:t> </a:t>
            </a:r>
            <a:r>
              <a:rPr lang="uk-UA" sz="1600" dirty="0" smtClean="0"/>
              <a:t>ряду 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приматів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отже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ми </a:t>
            </a:r>
            <a:r>
              <a:rPr lang="ru-RU" sz="1600" dirty="0" err="1" smtClean="0"/>
              <a:t>з</a:t>
            </a:r>
            <a:r>
              <a:rPr lang="ru-RU" sz="1600" dirty="0" smtClean="0"/>
              <a:t> вами.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опия Scan0001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428596" y="3357562"/>
            <a:ext cx="8196290" cy="32750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За своєю будовою очі птахів</a:t>
            </a:r>
            <a:r>
              <a:rPr lang="ru-RU" sz="1600" dirty="0" smtClean="0"/>
              <a:t> мало </a:t>
            </a:r>
            <a:r>
              <a:rPr lang="ru-RU" sz="1600" dirty="0" err="1" smtClean="0"/>
              <a:t>чим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очей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хребетних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помітно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своїми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uk-UA" sz="1600" dirty="0" smtClean="0"/>
              <a:t>великими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розмірами</a:t>
            </a:r>
            <a:r>
              <a:rPr lang="ru-RU" sz="1600" dirty="0" smtClean="0"/>
              <a:t>. Око </a:t>
            </a:r>
            <a:r>
              <a:rPr lang="ru-RU" sz="1600" dirty="0" err="1" smtClean="0"/>
              <a:t>африканського</a:t>
            </a:r>
            <a:r>
              <a:rPr lang="ru-RU" sz="1600" dirty="0" smtClean="0"/>
              <a:t> страуса по </a:t>
            </a:r>
            <a:r>
              <a:rPr lang="ru-RU" sz="1600" dirty="0" err="1" smtClean="0"/>
              <a:t>величині</a:t>
            </a:r>
            <a:r>
              <a:rPr lang="ru-RU" sz="1600" dirty="0" smtClean="0"/>
              <a:t> не поступиться оку слона. У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 </a:t>
            </a:r>
            <a:r>
              <a:rPr lang="ru-RU" sz="1600" dirty="0" err="1" smtClean="0"/>
              <a:t>хижих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птиць</a:t>
            </a:r>
            <a:r>
              <a:rPr lang="ru-RU" sz="1600" dirty="0" smtClean="0"/>
              <a:t> </a:t>
            </a:r>
            <a:r>
              <a:rPr lang="ru-RU" sz="1600" dirty="0" err="1" smtClean="0"/>
              <a:t>очі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людей. У </a:t>
            </a:r>
            <a:r>
              <a:rPr lang="ru-RU" sz="1600" dirty="0" err="1" smtClean="0"/>
              <a:t>черепі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птиці</a:t>
            </a:r>
            <a:r>
              <a:rPr lang="ru-RU" sz="1600" dirty="0" smtClean="0"/>
              <a:t> о</a:t>
            </a:r>
            <a:r>
              <a:rPr lang="uk-UA" sz="1600" dirty="0" err="1" smtClean="0"/>
              <a:t>чі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, праве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ліве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яблука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стикаються</a:t>
            </a:r>
            <a:r>
              <a:rPr lang="ru-RU" sz="1600" dirty="0" smtClean="0"/>
              <a:t> один </a:t>
            </a:r>
            <a:r>
              <a:rPr lang="ru-RU" sz="1600" dirty="0" err="1" smtClean="0"/>
              <a:t>з</a:t>
            </a:r>
            <a:r>
              <a:rPr lang="ru-RU" sz="1600" dirty="0" smtClean="0"/>
              <a:t> одним, будучи </a:t>
            </a:r>
            <a:r>
              <a:rPr lang="ru-RU" sz="1600" dirty="0" err="1" smtClean="0"/>
              <a:t>розділеними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тонкою </a:t>
            </a:r>
            <a:r>
              <a:rPr lang="ru-RU" sz="1600" dirty="0" err="1" smtClean="0"/>
              <a:t>міжочноямковою</a:t>
            </a:r>
            <a:r>
              <a:rPr lang="ru-RU" sz="1600" dirty="0" smtClean="0"/>
              <a:t> пере</a:t>
            </a:r>
            <a:r>
              <a:rPr lang="uk-UA" sz="1600" dirty="0" err="1" smtClean="0"/>
              <a:t>тинкою</a:t>
            </a:r>
            <a:r>
              <a:rPr lang="ru-RU" sz="1600" dirty="0" smtClean="0"/>
              <a:t>. У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пернатих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зір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монокулярний</a:t>
            </a:r>
            <a:r>
              <a:rPr lang="ru-RU" sz="1600" dirty="0" smtClean="0"/>
              <a:t>. </a:t>
            </a:r>
            <a:r>
              <a:rPr lang="ru-RU" sz="1600" dirty="0" err="1" smtClean="0"/>
              <a:t>Очі</a:t>
            </a:r>
            <a:r>
              <a:rPr lang="ru-RU" sz="1600" dirty="0" smtClean="0"/>
              <a:t> </a:t>
            </a:r>
            <a:r>
              <a:rPr lang="ru-RU" sz="1600" dirty="0" err="1" smtClean="0"/>
              <a:t>із-за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великого </a:t>
            </a:r>
            <a:r>
              <a:rPr lang="ru-RU" sz="1600" dirty="0" err="1" smtClean="0"/>
              <a:t>розміру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дивляться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боки, так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всякий предмет </a:t>
            </a:r>
            <a:r>
              <a:rPr lang="ru-RU" sz="1600" dirty="0" err="1" smtClean="0"/>
              <a:t>птиця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бачити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одним оком.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породжує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певні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труднощі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визначенням</a:t>
            </a:r>
            <a:r>
              <a:rPr lang="ru-RU" sz="1600" dirty="0" smtClean="0"/>
              <a:t> точного </a:t>
            </a:r>
            <a:r>
              <a:rPr lang="ru-RU" sz="1600" dirty="0" err="1" smtClean="0"/>
              <a:t>розташування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просторі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практично </a:t>
            </a:r>
            <a:r>
              <a:rPr lang="ru-RU" sz="1600" dirty="0" err="1" smtClean="0"/>
              <a:t>позбавляє</a:t>
            </a:r>
            <a:r>
              <a:rPr lang="ru-RU" sz="1600" dirty="0" smtClean="0"/>
              <a:t> </a:t>
            </a:r>
            <a:r>
              <a:rPr lang="ru-RU" sz="1600" dirty="0" err="1" smtClean="0"/>
              <a:t>птиць</a:t>
            </a:r>
            <a:r>
              <a:rPr lang="ru-RU" sz="1600" dirty="0" smtClean="0"/>
              <a:t> </a:t>
            </a:r>
            <a:r>
              <a:rPr lang="ru-RU" sz="1600" dirty="0" err="1" smtClean="0"/>
              <a:t>стереоскопічного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Пернаті</a:t>
            </a:r>
            <a:r>
              <a:rPr lang="ru-RU" sz="1600" dirty="0" smtClean="0"/>
              <a:t>  </a:t>
            </a:r>
            <a:r>
              <a:rPr lang="ru-RU" sz="1600" dirty="0" err="1" smtClean="0"/>
              <a:t>частково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розглядуючи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, </a:t>
            </a:r>
            <a:r>
              <a:rPr lang="ru-RU" sz="1600" dirty="0" err="1" smtClean="0"/>
              <a:t>поперемінно</a:t>
            </a:r>
            <a:r>
              <a:rPr lang="ru-RU" sz="1600" dirty="0" smtClean="0"/>
              <a:t> то правим, то </a:t>
            </a:r>
            <a:r>
              <a:rPr lang="ru-RU" sz="1600" dirty="0" err="1" smtClean="0"/>
              <a:t>лівим</a:t>
            </a:r>
            <a:r>
              <a:rPr lang="ru-RU" sz="1600" dirty="0" smtClean="0"/>
              <a:t> оком. </a:t>
            </a:r>
            <a:r>
              <a:rPr lang="ru-RU" sz="1600" dirty="0" err="1" smtClean="0"/>
              <a:t>Багатьом</a:t>
            </a:r>
            <a:r>
              <a:rPr lang="ru-RU" sz="1600" dirty="0" smtClean="0"/>
              <a:t>, </a:t>
            </a:r>
            <a:r>
              <a:rPr lang="ru-RU" sz="1600" dirty="0" err="1" smtClean="0"/>
              <a:t>ймовірно</a:t>
            </a:r>
            <a:r>
              <a:rPr lang="ru-RU" sz="1600" dirty="0" smtClean="0"/>
              <a:t>, </a:t>
            </a:r>
            <a:r>
              <a:rPr lang="ru-RU" sz="1600" dirty="0" err="1" smtClean="0"/>
              <a:t>траплялося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бачити</a:t>
            </a:r>
            <a:r>
              <a:rPr lang="ru-RU" sz="1600" dirty="0" smtClean="0"/>
              <a:t>, як забавно </a:t>
            </a:r>
            <a:r>
              <a:rPr lang="ru-RU" sz="1600" dirty="0" err="1" smtClean="0"/>
              <a:t>вертить</a:t>
            </a:r>
            <a:r>
              <a:rPr lang="ru-RU" sz="1600" dirty="0" smtClean="0"/>
              <a:t> головою курка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голуб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придивля</a:t>
            </a:r>
            <a:r>
              <a:rPr lang="uk-UA" sz="1600" dirty="0" err="1" smtClean="0"/>
              <a:t>ючись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лежачого</a:t>
            </a:r>
            <a:r>
              <a:rPr lang="ru-RU" sz="1600" dirty="0" smtClean="0"/>
              <a:t> у них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ногами </a:t>
            </a:r>
            <a:r>
              <a:rPr lang="ru-RU" sz="1600" dirty="0" err="1" smtClean="0"/>
              <a:t>насіннячк</a:t>
            </a:r>
            <a:r>
              <a:rPr lang="uk-UA" sz="1600" dirty="0" smtClean="0"/>
              <a:t>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theme1.xml><?xml version="1.0" encoding="utf-8"?>
<a:theme xmlns:a="http://schemas.openxmlformats.org/drawingml/2006/main" name="Tema d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078</Template>
  <TotalTime>283</TotalTime>
  <Words>1887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Tema de Office</vt:lpstr>
      <vt:lpstr>Внутрішня будова птахів.</vt:lpstr>
      <vt:lpstr>Травна система</vt:lpstr>
      <vt:lpstr>Дихальна система</vt:lpstr>
      <vt:lpstr>Слайд 4</vt:lpstr>
      <vt:lpstr>Кровоносна система</vt:lpstr>
      <vt:lpstr>Видільна система</vt:lpstr>
      <vt:lpstr>Нервова система</vt:lpstr>
      <vt:lpstr>Органи чуття .  Органи зору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Внутрішня будова птахів.</dc:title>
  <dc:creator>Admin</dc:creator>
  <cp:lastModifiedBy>user</cp:lastModifiedBy>
  <cp:revision>31</cp:revision>
  <dcterms:created xsi:type="dcterms:W3CDTF">2009-03-18T13:25:15Z</dcterms:created>
  <dcterms:modified xsi:type="dcterms:W3CDTF">2013-03-05T18:07:47Z</dcterms:modified>
</cp:coreProperties>
</file>