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75" r:id="rId10"/>
    <p:sldId id="267" r:id="rId11"/>
    <p:sldId id="268" r:id="rId12"/>
    <p:sldId id="269" r:id="rId13"/>
    <p:sldId id="286" r:id="rId14"/>
    <p:sldId id="270" r:id="rId15"/>
    <p:sldId id="271" r:id="rId16"/>
    <p:sldId id="272" r:id="rId17"/>
    <p:sldId id="273" r:id="rId18"/>
    <p:sldId id="285" r:id="rId19"/>
    <p:sldId id="274" r:id="rId20"/>
    <p:sldId id="288" r:id="rId21"/>
    <p:sldId id="287" r:id="rId22"/>
    <p:sldId id="281" r:id="rId23"/>
    <p:sldId id="289" r:id="rId24"/>
    <p:sldId id="283" r:id="rId25"/>
    <p:sldId id="284" r:id="rId26"/>
    <p:sldId id="276" r:id="rId27"/>
    <p:sldId id="282" r:id="rId28"/>
    <p:sldId id="280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10" autoAdjust="0"/>
  </p:normalViewPr>
  <p:slideViewPr>
    <p:cSldViewPr>
      <p:cViewPr varScale="1">
        <p:scale>
          <a:sx n="47" d="100"/>
          <a:sy n="47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5740E-29B4-4D71-9ABE-85DB4B38ADFB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EF3FA-A489-4365-B96F-A11BCE7EA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1584D-3CAF-46FD-BE2C-54CC04291B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9902-35B0-46B0-BAF8-DD69E6A4B339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486-4212-41EA-B5D0-9CD1380D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9902-35B0-46B0-BAF8-DD69E6A4B339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486-4212-41EA-B5D0-9CD1380D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9902-35B0-46B0-BAF8-DD69E6A4B339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486-4212-41EA-B5D0-9CD1380D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9902-35B0-46B0-BAF8-DD69E6A4B339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486-4212-41EA-B5D0-9CD1380D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9902-35B0-46B0-BAF8-DD69E6A4B339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486-4212-41EA-B5D0-9CD1380D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9902-35B0-46B0-BAF8-DD69E6A4B339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486-4212-41EA-B5D0-9CD1380D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9902-35B0-46B0-BAF8-DD69E6A4B339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486-4212-41EA-B5D0-9CD1380D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9902-35B0-46B0-BAF8-DD69E6A4B339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486-4212-41EA-B5D0-9CD1380D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9902-35B0-46B0-BAF8-DD69E6A4B339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486-4212-41EA-B5D0-9CD1380D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9902-35B0-46B0-BAF8-DD69E6A4B339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486-4212-41EA-B5D0-9CD1380D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9902-35B0-46B0-BAF8-DD69E6A4B339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486-4212-41EA-B5D0-9CD1380D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D9902-35B0-46B0-BAF8-DD69E6A4B339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F486-4212-41EA-B5D0-9CD1380D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НАГЛЯДНОСТЬ-1\c2l0ZV9vcmlnOjM5OTYyNS8vc2l0ZTozOTk2MjU.jpe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571480"/>
            <a:ext cx="8715436" cy="600079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Модуль 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№ 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5400" b="1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Биосферный </a:t>
            </a:r>
            <a:r>
              <a:rPr lang="ru-RU" sz="5400" b="1" cap="sm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5400" b="1" cap="sm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5400" b="1" cap="sm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5400" b="1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биоценотический </a:t>
            </a:r>
            <a:r>
              <a:rPr lang="ru-RU" sz="5400" b="1" cap="sm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5400" b="1" cap="sm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5400" b="1" cap="sm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уровни </a:t>
            </a:r>
            <a:r>
              <a:rPr lang="ru-RU" sz="5400" b="1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организации </a:t>
            </a:r>
            <a:r>
              <a:rPr lang="ru-RU" sz="5400" b="1" cap="sm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жизни</a:t>
            </a:r>
            <a:r>
              <a:rPr lang="ru-RU" sz="32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cap="small" dirty="0"/>
              <a:t/>
            </a:r>
            <a:br>
              <a:rPr lang="ru-RU" sz="3200" b="1" cap="small" dirty="0"/>
            </a:br>
            <a:endParaRPr lang="ru-RU" sz="3200" b="1" i="1" dirty="0">
              <a:solidFill>
                <a:srgbClr val="800000"/>
              </a:solidFill>
              <a:latin typeface="Kozuka Gothic Pro H" pitchFamily="34" charset="-12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7143768" y="428604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785926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919261" y="-1062037"/>
            <a:ext cx="1682751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500034" y="1785926"/>
            <a:ext cx="2735266" cy="260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414338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 smtClean="0">
                <a:solidFill>
                  <a:srgbClr val="FF0000"/>
                </a:solidFill>
              </a:rPr>
              <a:t>Общая характеристика класса ZOOMASTIGOPHORA (жгутиковые)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  Имеют 1 или несколько </a:t>
            </a:r>
            <a:r>
              <a:rPr lang="ru-RU" sz="2400" b="1" i="1" dirty="0" smtClean="0">
                <a:solidFill>
                  <a:srgbClr val="FF0000"/>
                </a:solidFill>
              </a:rPr>
              <a:t>жгутиков</a:t>
            </a:r>
            <a:r>
              <a:rPr lang="ru-RU" sz="2400" b="1" i="1" dirty="0" smtClean="0"/>
              <a:t> -</a:t>
            </a:r>
            <a:r>
              <a:rPr lang="ru-RU" sz="2400" b="1" dirty="0" smtClean="0"/>
              <a:t> органоиды движения.  </a:t>
            </a:r>
          </a:p>
          <a:p>
            <a:r>
              <a:rPr lang="ru-RU" sz="2400" b="1" dirty="0" smtClean="0"/>
              <a:t>У некоторых видов есть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ундулирующая</a:t>
            </a:r>
            <a:r>
              <a:rPr lang="ru-RU" sz="2400" b="1" i="1" dirty="0" smtClean="0">
                <a:solidFill>
                  <a:srgbClr val="FF0000"/>
                </a:solidFill>
              </a:rPr>
              <a:t> мембрана</a:t>
            </a:r>
            <a:r>
              <a:rPr lang="ru-RU" sz="2400" b="1" dirty="0" smtClean="0"/>
              <a:t>. Клетка жгутиковых покрыта </a:t>
            </a:r>
            <a:r>
              <a:rPr lang="ru-RU" sz="2400" b="1" i="1" dirty="0" smtClean="0">
                <a:solidFill>
                  <a:srgbClr val="FF0000"/>
                </a:solidFill>
              </a:rPr>
              <a:t>пелликулой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- оболочкой. Питание </a:t>
            </a:r>
            <a:r>
              <a:rPr lang="ru-RU" sz="2400" b="1" i="1" dirty="0" smtClean="0">
                <a:solidFill>
                  <a:srgbClr val="FF0000"/>
                </a:solidFill>
              </a:rPr>
              <a:t>гетеротрофное</a:t>
            </a:r>
            <a:r>
              <a:rPr lang="ru-RU" sz="2400" b="1" dirty="0" smtClean="0"/>
              <a:t>. Размножение бесполое: </a:t>
            </a:r>
            <a:r>
              <a:rPr lang="ru-RU" sz="2400" b="1" i="1" dirty="0" smtClean="0">
                <a:solidFill>
                  <a:srgbClr val="FF0000"/>
                </a:solidFill>
              </a:rPr>
              <a:t>продольное деление </a:t>
            </a:r>
            <a:r>
              <a:rPr lang="ru-RU" sz="2400" b="1" dirty="0" smtClean="0"/>
              <a:t>надвое. Такое деление характерно для жгутиковых. Многие виды имеют медицинское значение (вызывают болезни).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Trypanosoma%20gambiense"/>
          <p:cNvPicPr>
            <a:picLocks noChangeAspect="1" noChangeArrowheads="1"/>
          </p:cNvPicPr>
          <p:nvPr/>
        </p:nvPicPr>
        <p:blipFill>
          <a:blip r:embed="rId2">
            <a:lum bright="-19000" contrast="41000"/>
          </a:blip>
          <a:srcRect/>
          <a:stretch>
            <a:fillRect/>
          </a:stretch>
        </p:blipFill>
        <p:spPr>
          <a:xfrm>
            <a:off x="0" y="1214422"/>
            <a:ext cx="4929190" cy="5286412"/>
          </a:xfrm>
          <a:prstGeom prst="rect">
            <a:avLst/>
          </a:prstGeom>
          <a:noFill/>
          <a:ln/>
        </p:spPr>
      </p:pic>
      <p:pic>
        <p:nvPicPr>
          <p:cNvPr id="15" name="Picture 7" descr="fliege%20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5000628" y="1071546"/>
            <a:ext cx="40005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84296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Трипаносомы африканские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1.Латинское название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1)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TRYPANOSOMA BRUCEI GAMBIENSE,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2)TRYPANOSOMA BRUCEI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RHODESI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5929330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/>
              <a:t>  </a:t>
            </a:r>
            <a:r>
              <a:rPr lang="en-GB" sz="3600" b="1" i="1" dirty="0" err="1" smtClean="0"/>
              <a:t>Glosslna</a:t>
            </a:r>
            <a:r>
              <a:rPr lang="en-GB" sz="3600" b="1" i="1" dirty="0" smtClean="0"/>
              <a:t> </a:t>
            </a:r>
            <a:r>
              <a:rPr lang="en-GB" sz="3600" b="1" i="1" dirty="0" err="1" smtClean="0"/>
              <a:t>palpalis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70987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haroni" pitchFamily="2" charset="-79"/>
              </a:rPr>
              <a:t>Трипаносома американская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haroni" pitchFamily="2" charset="-79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haroni" pitchFamily="2" charset="-79"/>
              </a:rPr>
              <a:t>Латинское название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haroni" pitchFamily="2" charset="-79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haroni" pitchFamily="2" charset="-79"/>
              </a:rPr>
              <a:t>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haroni" pitchFamily="2" charset="-79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haroni" pitchFamily="2" charset="-79"/>
              </a:rPr>
              <a:t>YPANOSOMA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haroni" pitchFamily="2" charset="-79"/>
              </a:rPr>
              <a:t>CRUZI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3" name="Picture 7" descr="try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1428736"/>
            <a:ext cx="2725738" cy="2022475"/>
          </a:xfrm>
          <a:prstGeom prst="rect">
            <a:avLst/>
          </a:prstGeom>
          <a:noFill/>
          <a:ln/>
        </p:spPr>
      </p:pic>
      <p:pic>
        <p:nvPicPr>
          <p:cNvPr id="4" name="Picture 8" descr="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57694"/>
            <a:ext cx="273685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c3b"/>
          <p:cNvPicPr>
            <a:picLocks noChangeAspect="1" noChangeArrowheads="1"/>
          </p:cNvPicPr>
          <p:nvPr/>
        </p:nvPicPr>
        <p:blipFill>
          <a:blip r:embed="rId4"/>
          <a:srcRect r="16667" b="5972"/>
          <a:stretch>
            <a:fillRect/>
          </a:stretch>
        </p:blipFill>
        <p:spPr>
          <a:xfrm>
            <a:off x="4143372" y="1071546"/>
            <a:ext cx="4857784" cy="4371993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3786182" y="5500702"/>
            <a:ext cx="5357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/>
              <a:t> </a:t>
            </a:r>
            <a:r>
              <a:rPr lang="en-GB" sz="4400" b="1" i="1" dirty="0" err="1" smtClean="0"/>
              <a:t>Triatoma</a:t>
            </a:r>
            <a:r>
              <a:rPr lang="en-GB" sz="4400" b="1" i="1" dirty="0" smtClean="0"/>
              <a:t> </a:t>
            </a:r>
            <a:r>
              <a:rPr lang="uk-UA" sz="4400" b="1" i="1" dirty="0" smtClean="0"/>
              <a:t> </a:t>
            </a:r>
            <a:r>
              <a:rPr lang="en-GB" sz="4400" b="1" i="1" dirty="0" err="1" smtClean="0"/>
              <a:t>infestans</a:t>
            </a:r>
            <a:endParaRPr lang="ru-RU" sz="4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00438"/>
            <a:ext cx="3132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/>
              <a:t>trypomastigote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11669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 smtClean="0"/>
              <a:t>amastigote</a:t>
            </a:r>
            <a:r>
              <a:rPr lang="en-GB" sz="3600" b="1" dirty="0" smtClean="0"/>
              <a:t> stage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НАГЛЯДНОСТЬ-1\БРОНЕНОСЕЦ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500990" cy="600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571480"/>
            <a:ext cx="3634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 LEISHMANIASIS</a:t>
            </a:r>
            <a:endParaRPr lang="ru-RU" sz="4000" dirty="0"/>
          </a:p>
        </p:txBody>
      </p:sp>
      <p:pic>
        <p:nvPicPr>
          <p:cNvPr id="3" name="Picture 5" descr="лейшм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romastigote Stadien von Leishmania donova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1285860"/>
            <a:ext cx="3786214" cy="4000528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2286000" y="272111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endParaRPr lang="en-GB" sz="1200" dirty="0" smtClean="0"/>
          </a:p>
          <a:p>
            <a:pPr>
              <a:buFontTx/>
              <a:buNone/>
            </a:pPr>
            <a:endParaRPr lang="en-GB" sz="1200" dirty="0" smtClean="0"/>
          </a:p>
          <a:p>
            <a:pPr>
              <a:buFontTx/>
              <a:buNone/>
            </a:pPr>
            <a:endParaRPr lang="en-GB" sz="1200" dirty="0" smtClean="0"/>
          </a:p>
          <a:p>
            <a:pPr>
              <a:buFontTx/>
              <a:buNone/>
            </a:pPr>
            <a:endParaRPr lang="en-GB" sz="1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643578"/>
            <a:ext cx="3518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/>
              <a:t>Amastigote</a:t>
            </a:r>
            <a:r>
              <a:rPr lang="en-GB" sz="3200" b="1" dirty="0" smtClean="0"/>
              <a:t> </a:t>
            </a:r>
            <a:endParaRPr lang="en-GB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5643578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/>
              <a:t>Promastigote</a:t>
            </a:r>
            <a:r>
              <a:rPr lang="en-GB" sz="3200" dirty="0" smtClean="0"/>
              <a:t>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emale sandflies transmit the Leishmania para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4480" y="0"/>
            <a:ext cx="7000924" cy="5715016"/>
          </a:xfrm>
          <a:prstGeom prst="rect">
            <a:avLst/>
          </a:prstGeo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2714612" y="5929330"/>
            <a:ext cx="5000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 smtClean="0"/>
              <a:t>Phlebotomus</a:t>
            </a:r>
            <a:r>
              <a:rPr lang="uk-UA" sz="4400" b="1" dirty="0" smtClean="0"/>
              <a:t>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лейшманиоз 2"/>
          <p:cNvPicPr>
            <a:picLocks noChangeAspect="1" noChangeArrowheads="1"/>
          </p:cNvPicPr>
          <p:nvPr/>
        </p:nvPicPr>
        <p:blipFill>
          <a:blip r:embed="rId2"/>
          <a:srcRect l="57692" t="28206" r="9616" b="6552"/>
          <a:stretch>
            <a:fillRect/>
          </a:stretch>
        </p:blipFill>
        <p:spPr>
          <a:xfrm>
            <a:off x="539750" y="500042"/>
            <a:ext cx="3389308" cy="5500726"/>
          </a:xfrm>
          <a:prstGeom prst="rect">
            <a:avLst/>
          </a:prstGeom>
          <a:noFill/>
          <a:ln/>
        </p:spPr>
      </p:pic>
      <p:pic>
        <p:nvPicPr>
          <p:cNvPr id="3" name="Picture 8" descr="лейшманиоз 2"/>
          <p:cNvPicPr>
            <a:picLocks noChangeAspect="1" noChangeArrowheads="1"/>
          </p:cNvPicPr>
          <p:nvPr/>
        </p:nvPicPr>
        <p:blipFill>
          <a:blip r:embed="rId2"/>
          <a:srcRect l="17308" t="28206" r="48077" b="7692"/>
          <a:stretch>
            <a:fillRect/>
          </a:stretch>
        </p:blipFill>
        <p:spPr bwMode="auto">
          <a:xfrm>
            <a:off x="5072066" y="500042"/>
            <a:ext cx="367664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iar_troph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57818" y="1142984"/>
            <a:ext cx="2982949" cy="2714644"/>
          </a:xfrm>
          <a:prstGeom prst="rect">
            <a:avLst/>
          </a:prstGeom>
          <a:noFill/>
          <a:ln/>
        </p:spPr>
      </p:pic>
      <p:pic>
        <p:nvPicPr>
          <p:cNvPr id="3" name="Picture 8" descr="лямблия"/>
          <p:cNvPicPr>
            <a:picLocks noChangeAspect="1" noChangeArrowheads="1"/>
          </p:cNvPicPr>
          <p:nvPr/>
        </p:nvPicPr>
        <p:blipFill>
          <a:blip r:embed="rId3">
            <a:lum contrast="48000"/>
          </a:blip>
          <a:srcRect/>
          <a:stretch>
            <a:fillRect/>
          </a:stretch>
        </p:blipFill>
        <p:spPr bwMode="auto">
          <a:xfrm>
            <a:off x="714348" y="1142984"/>
            <a:ext cx="272891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лямблия%20циста%20схем"/>
          <p:cNvPicPr>
            <a:picLocks noChangeAspect="1" noChangeArrowheads="1"/>
          </p:cNvPicPr>
          <p:nvPr/>
        </p:nvPicPr>
        <p:blipFill>
          <a:blip r:embed="rId4"/>
          <a:srcRect l="14285" t="9677" r="21428" b="9677"/>
          <a:stretch>
            <a:fillRect/>
          </a:stretch>
        </p:blipFill>
        <p:spPr bwMode="auto">
          <a:xfrm>
            <a:off x="1000100" y="3714728"/>
            <a:ext cx="22860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цисты%20лямбл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357670"/>
            <a:ext cx="312741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14678" y="285728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u="sng" dirty="0" smtClean="0">
                <a:solidFill>
                  <a:srgbClr val="FF0000"/>
                </a:solidFill>
              </a:rPr>
              <a:t>LAMBLIA</a:t>
            </a:r>
            <a:r>
              <a:rPr lang="uk-UA" sz="3200" b="1" i="1" u="sng" dirty="0" smtClean="0">
                <a:solidFill>
                  <a:srgbClr val="FF0000"/>
                </a:solidFill>
              </a:rPr>
              <a:t>  </a:t>
            </a:r>
            <a:r>
              <a:rPr lang="en-US" sz="3200" b="1" i="1" u="sng" cap="small" dirty="0" err="1" smtClean="0">
                <a:solidFill>
                  <a:srgbClr val="FF0000"/>
                </a:solidFill>
              </a:rPr>
              <a:t>intestinalis</a:t>
            </a:r>
            <a:r>
              <a:rPr lang="en-GB" sz="3200" b="1" i="1" u="sng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НАГЛЯДНОСТЬ-1\ЦИКЛ ЛЯМБЛИ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929353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richomon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628" y="3429000"/>
            <a:ext cx="3929090" cy="3429000"/>
          </a:xfrm>
          <a:prstGeom prst="rect">
            <a:avLst/>
          </a:prstGeom>
          <a:noFill/>
          <a:ln/>
        </p:spPr>
      </p:pic>
      <p:pic>
        <p:nvPicPr>
          <p:cNvPr id="3" name="Picture 9" descr="tr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3929090" cy="344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1428736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i="1" dirty="0" err="1" smtClean="0"/>
              <a:t>Trichomonas</a:t>
            </a:r>
            <a:r>
              <a:rPr lang="en-GB" sz="4000" b="1" i="1" dirty="0" smtClean="0"/>
              <a:t> </a:t>
            </a:r>
            <a:endParaRPr lang="uk-UA" sz="4000" b="1" i="1" dirty="0" smtClean="0"/>
          </a:p>
          <a:p>
            <a:r>
              <a:rPr lang="en-GB" sz="4000" b="1" i="1" dirty="0" err="1" smtClean="0"/>
              <a:t>vaginalis</a:t>
            </a:r>
            <a:endParaRPr lang="ru-RU" sz="4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429132"/>
            <a:ext cx="2908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i="1" dirty="0" err="1" smtClean="0"/>
              <a:t>Trichomonas</a:t>
            </a:r>
            <a:endParaRPr lang="uk-UA" sz="4000" b="1" i="1" dirty="0" smtClean="0"/>
          </a:p>
          <a:p>
            <a:r>
              <a:rPr lang="en-GB" sz="4000" b="1" i="1" dirty="0" smtClean="0"/>
              <a:t> </a:t>
            </a:r>
            <a:r>
              <a:rPr lang="en-GB" sz="4000" b="1" i="1" dirty="0" err="1" smtClean="0"/>
              <a:t>hominis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3600" cap="small" dirty="0" smtClean="0"/>
              <a:t> ЛЕКЦИЯ </a:t>
            </a:r>
            <a:r>
              <a:rPr lang="ru-RU" sz="3600" cap="small" dirty="0"/>
              <a:t>№ 1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7066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500430" cy="54229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endParaRPr lang="ru-RU" sz="3200" b="1" cap="small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cap="small" dirty="0" smtClean="0">
                <a:solidFill>
                  <a:srgbClr val="C00000"/>
                </a:solidFill>
              </a:rPr>
              <a:t>ЭКОЛОГИЯ </a:t>
            </a:r>
          </a:p>
          <a:p>
            <a:pPr algn="ctr"/>
            <a:r>
              <a:rPr lang="ru-RU" sz="3600" b="1" cap="small" dirty="0" smtClean="0">
                <a:solidFill>
                  <a:srgbClr val="C00000"/>
                </a:solidFill>
              </a:rPr>
              <a:t>ЧЕЛОВЕКА </a:t>
            </a:r>
            <a:r>
              <a:rPr lang="ru-RU" sz="3200" b="1" cap="small" dirty="0" smtClean="0"/>
              <a:t/>
            </a:r>
            <a:br>
              <a:rPr lang="ru-RU" sz="3200" b="1" cap="small" dirty="0" smtClean="0"/>
            </a:br>
            <a:r>
              <a:rPr lang="ru-RU" sz="3200" b="1" cap="small" dirty="0" smtClean="0"/>
              <a:t/>
            </a:r>
            <a:br>
              <a:rPr lang="ru-RU" sz="3200" b="1" cap="small" dirty="0" smtClean="0"/>
            </a:br>
            <a:r>
              <a:rPr lang="ru-RU" sz="4000" b="1" cap="small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Введение в медицинскую паразитологию</a:t>
            </a:r>
            <a:endParaRPr lang="ru-RU" sz="4000" b="1" cap="small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9747" name="Picture 3" descr="G:\НАГЛЯДНОСТЬ-1\_40841307_ekologia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535785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Тип</a:t>
            </a:r>
            <a:r>
              <a:rPr lang="en-GB" sz="4000" b="1" dirty="0" smtClean="0">
                <a:solidFill>
                  <a:srgbClr val="FF0000"/>
                </a:solidFill>
              </a:rPr>
              <a:t> A</a:t>
            </a:r>
            <a:r>
              <a:rPr lang="en-US" sz="4000" b="1" dirty="0" smtClean="0">
                <a:solidFill>
                  <a:srgbClr val="FF0000"/>
                </a:solidFill>
              </a:rPr>
              <a:t>PICOMPLEXA</a:t>
            </a:r>
            <a:r>
              <a:rPr lang="en-GB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</a:rPr>
              <a:t>Класс</a:t>
            </a:r>
            <a:r>
              <a:rPr lang="en-GB" sz="4000" b="1" dirty="0" smtClean="0">
                <a:solidFill>
                  <a:srgbClr val="FF0000"/>
                </a:solidFill>
              </a:rPr>
              <a:t> S</a:t>
            </a:r>
            <a:r>
              <a:rPr lang="en-US" sz="4000" b="1" dirty="0" smtClean="0">
                <a:solidFill>
                  <a:srgbClr val="FF0000"/>
                </a:solidFill>
              </a:rPr>
              <a:t>POROZOA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/>
              <a:t>Нет органелл движения, пищеварительных и выделительных вакуолей;</a:t>
            </a:r>
          </a:p>
          <a:p>
            <a:pPr lvl="0">
              <a:buNone/>
            </a:pPr>
            <a:r>
              <a:rPr lang="ru-RU" dirty="0" smtClean="0"/>
              <a:t>Есть </a:t>
            </a:r>
            <a:r>
              <a:rPr lang="ru-RU" b="1" dirty="0" smtClean="0"/>
              <a:t>апикальный комплекс</a:t>
            </a:r>
            <a:r>
              <a:rPr lang="ru-RU" dirty="0" smtClean="0"/>
              <a:t> – органоид для проникновения в клетки хозяина;</a:t>
            </a:r>
          </a:p>
          <a:p>
            <a:pPr lvl="0">
              <a:buNone/>
            </a:pPr>
            <a:r>
              <a:rPr lang="ru-RU" dirty="0" smtClean="0"/>
              <a:t>Образуют </a:t>
            </a:r>
            <a:r>
              <a:rPr lang="ru-RU" b="1" dirty="0" err="1" smtClean="0"/>
              <a:t>спорозоиты</a:t>
            </a:r>
            <a:r>
              <a:rPr lang="ru-RU" dirty="0" smtClean="0"/>
              <a:t> – </a:t>
            </a:r>
            <a:r>
              <a:rPr lang="ru-RU" b="1" dirty="0" smtClean="0"/>
              <a:t>подвижные споры</a:t>
            </a:r>
            <a:r>
              <a:rPr lang="ru-RU" dirty="0" smtClean="0"/>
              <a:t>;</a:t>
            </a:r>
          </a:p>
          <a:p>
            <a:pPr lvl="0">
              <a:buNone/>
            </a:pPr>
            <a:r>
              <a:rPr lang="ru-RU" dirty="0" smtClean="0"/>
              <a:t>Разные формы размножения: </a:t>
            </a:r>
          </a:p>
          <a:p>
            <a:pPr>
              <a:buNone/>
            </a:pPr>
            <a:r>
              <a:rPr lang="ru-RU" dirty="0" smtClean="0"/>
              <a:t>1)бесполое - </a:t>
            </a:r>
            <a:r>
              <a:rPr lang="ru-RU" b="1" dirty="0" err="1" smtClean="0"/>
              <a:t>эндогония</a:t>
            </a:r>
            <a:r>
              <a:rPr lang="ru-RU" dirty="0" smtClean="0"/>
              <a:t> (внутреннее почкование), </a:t>
            </a:r>
            <a:r>
              <a:rPr lang="ru-RU" b="1" dirty="0" smtClean="0"/>
              <a:t>шизогония</a:t>
            </a:r>
            <a:r>
              <a:rPr lang="ru-RU" dirty="0" smtClean="0"/>
              <a:t> (множественное деление), </a:t>
            </a:r>
            <a:r>
              <a:rPr lang="ru-RU" b="1" dirty="0" smtClean="0"/>
              <a:t>спорогония</a:t>
            </a:r>
            <a:r>
              <a:rPr lang="ru-RU" dirty="0" smtClean="0"/>
              <a:t> (образование спор); </a:t>
            </a:r>
          </a:p>
          <a:p>
            <a:pPr>
              <a:buNone/>
            </a:pPr>
            <a:r>
              <a:rPr lang="ru-RU" dirty="0" smtClean="0"/>
              <a:t>2) половое – </a:t>
            </a:r>
            <a:r>
              <a:rPr lang="ru-RU" b="1" dirty="0" smtClean="0"/>
              <a:t>копуляция </a:t>
            </a:r>
            <a:r>
              <a:rPr lang="ru-RU" dirty="0" smtClean="0"/>
              <a:t>(слияние макро- и микрогамет с образованием зиготы)</a:t>
            </a:r>
          </a:p>
          <a:p>
            <a:pPr>
              <a:buNone/>
            </a:pPr>
            <a:r>
              <a:rPr lang="ru-RU" b="1" cap="small" dirty="0" smtClean="0"/>
              <a:t>В жизненном цикле есть основной и промежуточный хозяин. В основном (окончательном) хозяине паразит размножается половым путем. В промежуточном хозяине паразит размножается бесполым путем.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НАГЛЯДНОСТЬ-1\mosquito_anopheles_albiman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АГЛЯДНОСТЬ-1\Занятия-ПАРАЗИТЫ\Картинки - паразитология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888" y="871538"/>
            <a:ext cx="5610225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64305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cap="all" dirty="0" err="1" smtClean="0">
                <a:solidFill>
                  <a:srgbClr val="FF0000"/>
                </a:solidFill>
              </a:rPr>
              <a:t>Toxoplasma</a:t>
            </a:r>
            <a:r>
              <a:rPr lang="en-US" b="1" i="1" cap="all" dirty="0" smtClean="0">
                <a:solidFill>
                  <a:srgbClr val="FF0000"/>
                </a:solidFill>
              </a:rPr>
              <a:t> </a:t>
            </a:r>
            <a:r>
              <a:rPr lang="en-US" b="1" i="1" cap="all" dirty="0" err="1" smtClean="0">
                <a:solidFill>
                  <a:srgbClr val="FF0000"/>
                </a:solidFill>
              </a:rPr>
              <a:t>gondii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Токсоплазма – возбудитель токсоплазмоза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Морфологические особенности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Токсоплазма</a:t>
            </a:r>
            <a:r>
              <a:rPr lang="ru-RU" b="1" dirty="0" smtClean="0"/>
              <a:t> </a:t>
            </a:r>
            <a:r>
              <a:rPr lang="ru-RU" dirty="0" smtClean="0"/>
              <a:t>на стадии</a:t>
            </a:r>
            <a:r>
              <a:rPr lang="ru-RU" b="1" dirty="0" smtClean="0"/>
              <a:t> </a:t>
            </a:r>
            <a:r>
              <a:rPr lang="ru-RU" b="1" i="1" u="sng" dirty="0" err="1" smtClean="0"/>
              <a:t>эндозоида</a:t>
            </a:r>
            <a:r>
              <a:rPr lang="ru-RU" dirty="0" smtClean="0"/>
              <a:t> имеет полулунную форму ( как долька апельсина). Один конец заострен, а другой закруглен. На остром конце имеется </a:t>
            </a:r>
            <a:r>
              <a:rPr lang="ru-RU" b="1" i="1" u="sng" dirty="0" smtClean="0"/>
              <a:t>коноид</a:t>
            </a:r>
            <a:r>
              <a:rPr lang="ru-RU" dirty="0" smtClean="0"/>
              <a:t>. Скопление </a:t>
            </a:r>
            <a:r>
              <a:rPr lang="ru-RU" dirty="0" err="1" smtClean="0"/>
              <a:t>эндозоидов</a:t>
            </a:r>
            <a:r>
              <a:rPr lang="ru-RU" dirty="0" smtClean="0"/>
              <a:t> в клетке хозяина называется </a:t>
            </a:r>
            <a:r>
              <a:rPr lang="ru-RU" b="1" i="1" u="sng" dirty="0" err="1" smtClean="0"/>
              <a:t>псевдоцистой</a:t>
            </a:r>
            <a:r>
              <a:rPr lang="ru-RU" b="1" i="1" u="sng" dirty="0" smtClean="0"/>
              <a:t>.</a:t>
            </a:r>
            <a:r>
              <a:rPr lang="ru-RU" dirty="0" smtClean="0"/>
              <a:t> Несколько сот паразитов, окруженные толстой оболочкой, образуют </a:t>
            </a:r>
            <a:r>
              <a:rPr lang="ru-RU" b="1" i="1" u="sng" dirty="0" smtClean="0"/>
              <a:t>цисту.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АГЛЯДНОСТЬ-1\life-cycle токсоплазма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357166"/>
            <a:ext cx="892971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НАГЛЯДНОСТЬ-1\fi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histolytica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28575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_histol_trophs_F внутри видны эритроциты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39290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_histol_cyst_drawG"/>
          <p:cNvPicPr>
            <a:picLocks noChangeAspect="1" noChangeArrowheads="1"/>
          </p:cNvPicPr>
          <p:nvPr/>
        </p:nvPicPr>
        <p:blipFill>
          <a:blip r:embed="rId4"/>
          <a:srcRect l="148" t="11017" r="-259" b="15500"/>
          <a:stretch>
            <a:fillRect/>
          </a:stretch>
        </p:blipFill>
        <p:spPr bwMode="auto">
          <a:xfrm>
            <a:off x="2428860" y="4500570"/>
            <a:ext cx="27146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тип</a:t>
            </a: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</a:rPr>
              <a:t>SARCOMASTIGOPHORA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</a:t>
            </a:r>
            <a:r>
              <a:rPr lang="uk-UA" sz="2000" b="1" cap="all" dirty="0" err="1" smtClean="0">
                <a:solidFill>
                  <a:srgbClr val="FF0000"/>
                </a:solidFill>
              </a:rPr>
              <a:t>класс</a:t>
            </a:r>
            <a:r>
              <a:rPr lang="en-US" sz="2000" b="1" cap="all" dirty="0" smtClean="0">
                <a:solidFill>
                  <a:srgbClr val="FF0000"/>
                </a:solidFill>
              </a:rPr>
              <a:t> </a:t>
            </a:r>
            <a:r>
              <a:rPr lang="en-US" sz="2800" b="1" cap="all" dirty="0" err="1" smtClean="0">
                <a:solidFill>
                  <a:srgbClr val="FF0000"/>
                </a:solidFill>
              </a:rPr>
              <a:t>Lobosea</a:t>
            </a:r>
            <a:r>
              <a:rPr lang="en-US" sz="2800" b="1" cap="all" dirty="0" smtClean="0">
                <a:solidFill>
                  <a:srgbClr val="FF0000"/>
                </a:solidFill>
              </a:rPr>
              <a:t> (</a:t>
            </a:r>
            <a:r>
              <a:rPr lang="en-US" sz="2800" b="1" cap="all" dirty="0" err="1" smtClean="0">
                <a:solidFill>
                  <a:srgbClr val="FF0000"/>
                </a:solidFill>
              </a:rPr>
              <a:t>Rhisopoda</a:t>
            </a:r>
            <a:r>
              <a:rPr lang="uk-UA" sz="2800" b="1" cap="all" dirty="0" smtClean="0">
                <a:solidFill>
                  <a:srgbClr val="FF0000"/>
                </a:solidFill>
              </a:rPr>
              <a:t>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214422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 err="1" smtClean="0">
                <a:solidFill>
                  <a:srgbClr val="FF0000"/>
                </a:solidFill>
              </a:rPr>
              <a:t>Entamoeba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histolytica</a:t>
            </a:r>
            <a:endParaRPr lang="ru-RU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57158" y="1785926"/>
            <a:ext cx="8572560" cy="4857784"/>
            <a:chOff x="1161" y="1081"/>
            <a:chExt cx="10155" cy="395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lum bright="20000" contrast="51000"/>
            </a:blip>
            <a:srcRect/>
            <a:stretch>
              <a:fillRect/>
            </a:stretch>
          </p:blipFill>
          <p:spPr bwMode="auto">
            <a:xfrm>
              <a:off x="1161" y="1264"/>
              <a:ext cx="4959" cy="2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lum bright="20000" contrast="51000"/>
            </a:blip>
            <a:srcRect/>
            <a:stretch>
              <a:fillRect/>
            </a:stretch>
          </p:blipFill>
          <p:spPr bwMode="auto">
            <a:xfrm>
              <a:off x="6201" y="1081"/>
              <a:ext cx="5115" cy="3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меба%20д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642918"/>
            <a:ext cx="5643602" cy="54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cap="all" dirty="0" smtClean="0">
                <a:solidFill>
                  <a:srgbClr val="FF0000"/>
                </a:solidFill>
              </a:rPr>
              <a:t>Тип    </a:t>
            </a:r>
            <a:r>
              <a:rPr lang="en-US" sz="2400" b="1" cap="all" dirty="0" err="1" smtClean="0">
                <a:solidFill>
                  <a:srgbClr val="FF0000"/>
                </a:solidFill>
              </a:rPr>
              <a:t>Infusoria</a:t>
            </a:r>
            <a:r>
              <a:rPr lang="en-US" sz="2400" b="1" cap="all" dirty="0" smtClean="0">
                <a:solidFill>
                  <a:srgbClr val="FF0000"/>
                </a:solidFill>
              </a:rPr>
              <a:t> </a:t>
            </a:r>
            <a:r>
              <a:rPr lang="en-US" sz="2400" b="1" cap="all" dirty="0" smtClean="0">
                <a:solidFill>
                  <a:srgbClr val="FF0000"/>
                </a:solidFill>
              </a:rPr>
              <a:t>(</a:t>
            </a:r>
            <a:r>
              <a:rPr lang="en-US" sz="2400" b="1" cap="all" dirty="0" err="1" smtClean="0">
                <a:solidFill>
                  <a:srgbClr val="FF0000"/>
                </a:solidFill>
              </a:rPr>
              <a:t>Ciliophora</a:t>
            </a:r>
            <a:r>
              <a:rPr lang="en-US" sz="2400" b="1" cap="all" dirty="0" smtClean="0">
                <a:solidFill>
                  <a:srgbClr val="FF0000"/>
                </a:solidFill>
              </a:rPr>
              <a:t>)</a:t>
            </a:r>
            <a:r>
              <a:rPr lang="uk-UA" sz="2400" b="1" cap="all" dirty="0" smtClean="0">
                <a:solidFill>
                  <a:srgbClr val="FF0000"/>
                </a:solidFill>
              </a:rPr>
              <a:t>    </a:t>
            </a:r>
            <a:r>
              <a:rPr lang="uk-UA" sz="2400" b="1" cap="all" dirty="0" err="1" smtClean="0">
                <a:solidFill>
                  <a:srgbClr val="FF0000"/>
                </a:solidFill>
              </a:rPr>
              <a:t>класс</a:t>
            </a:r>
            <a:r>
              <a:rPr lang="uk-UA" sz="2400" b="1" cap="all" dirty="0" smtClean="0">
                <a:solidFill>
                  <a:srgbClr val="FF0000"/>
                </a:solidFill>
              </a:rPr>
              <a:t>    </a:t>
            </a:r>
            <a:r>
              <a:rPr lang="en-US" sz="2400" b="1" cap="all" dirty="0" err="1" smtClean="0">
                <a:solidFill>
                  <a:srgbClr val="FF0000"/>
                </a:solidFill>
              </a:rPr>
              <a:t>Litostomatea</a:t>
            </a:r>
            <a:r>
              <a:rPr lang="en-US" sz="2400" b="1" cap="all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Balantidium</a:t>
            </a:r>
            <a:r>
              <a:rPr lang="en-US" sz="3600" b="1" i="1" dirty="0" smtClean="0">
                <a:solidFill>
                  <a:srgbClr val="FF0000"/>
                </a:solidFill>
              </a:rPr>
              <a:t> coli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  <p:pic>
        <p:nvPicPr>
          <p:cNvPr id="3" name="Picture 4" descr="Front cover vo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2147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IGbalantidium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28575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/>
          <a:lstStyle/>
          <a:p>
            <a:r>
              <a:rPr lang="ru-RU" sz="3200" u="sng" dirty="0">
                <a:solidFill>
                  <a:srgbClr val="C00000"/>
                </a:solidFill>
              </a:rPr>
              <a:t>Медицинская биология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51231" cy="52086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изучает жизнедеятельность и </a:t>
            </a:r>
            <a:r>
              <a:rPr lang="ru-RU" sz="2800" b="1" i="1" dirty="0" smtClean="0">
                <a:solidFill>
                  <a:srgbClr val="C00000"/>
                </a:solidFill>
              </a:rPr>
              <a:t>здоровье человека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(молекулярный, генетический, клеточный, онтогенетический, популяционный и экологический факторы).</a:t>
            </a:r>
            <a:endParaRPr lang="ru-RU" sz="2800" b="1" dirty="0"/>
          </a:p>
        </p:txBody>
      </p:sp>
      <p:pic>
        <p:nvPicPr>
          <p:cNvPr id="5" name="Picture 2" descr="G:\НАГЛЯДНОСТЬ-1\zdorovye_chelove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357298"/>
            <a:ext cx="5643570" cy="55007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42852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Слагаемые  здоровья  человека</a:t>
            </a:r>
            <a:endParaRPr lang="ru-RU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-24000" contrast="32000"/>
          </a:blip>
          <a:srcRect t="35306" b="22906"/>
          <a:stretch>
            <a:fillRect/>
          </a:stretch>
        </p:blipFill>
        <p:spPr bwMode="auto">
          <a:xfrm>
            <a:off x="428596" y="714356"/>
            <a:ext cx="814393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sts are very 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78661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4900" b="1" cap="small" dirty="0">
                <a:solidFill>
                  <a:srgbClr val="C00000"/>
                </a:solidFill>
              </a:rPr>
              <a:t>Экология человека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1504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Это </a:t>
            </a:r>
            <a:r>
              <a:rPr lang="ru-RU" sz="40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комплексная дисциплина, которая изучает </a:t>
            </a:r>
            <a:r>
              <a:rPr lang="ru-RU" sz="40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закономерности </a:t>
            </a:r>
            <a:r>
              <a:rPr lang="ru-RU" sz="40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взаимодействия человека с окружающей средой</a:t>
            </a:r>
            <a:r>
              <a:rPr lang="ru-RU" sz="40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вопросы народонаселения, сохранения, развития здоровья, </a:t>
            </a:r>
            <a:r>
              <a:rPr lang="ru-RU" sz="40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совершен-ствования</a:t>
            </a:r>
            <a:r>
              <a:rPr lang="ru-RU" sz="4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физических </a:t>
            </a:r>
            <a:r>
              <a:rPr lang="ru-RU" sz="4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40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психических возможностей </a:t>
            </a:r>
            <a:r>
              <a:rPr lang="ru-RU" sz="4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человека</a:t>
            </a:r>
            <a:endParaRPr lang="ru-RU" sz="40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Введение в медицинскую паразитологию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МП является частью экологии человека.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6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Паразитизм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3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рага-около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zitos-питание)         - это </a:t>
            </a:r>
            <a:r>
              <a:rPr lang="ru-RU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антагонистического </a:t>
            </a:r>
            <a:r>
              <a:rPr lang="ru-RU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симбиоза (сожительство разных видов), при котором один вид (I) организма живет за счет другого вида организма (II), причиняя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ему </a:t>
            </a:r>
            <a:r>
              <a:rPr lang="ru-RU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вред.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92971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C00000"/>
                </a:solidFill>
              </a:rPr>
              <a:t>Медицинская паразитология изучает: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/>
              <a:t>паразитов человека;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/>
              <a:t>взаимоотношения </a:t>
            </a:r>
            <a:r>
              <a:rPr lang="ru-RU" sz="3600" b="1" dirty="0"/>
              <a:t>паразитов и </a:t>
            </a:r>
            <a:r>
              <a:rPr lang="ru-RU" sz="3600" b="1" dirty="0" smtClean="0"/>
              <a:t>хозяев</a:t>
            </a:r>
            <a:r>
              <a:rPr lang="ru-RU" sz="3600" b="1" dirty="0"/>
              <a:t>;</a:t>
            </a:r>
            <a:endParaRPr lang="ru-RU" sz="3600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/>
              <a:t>методы диагностики</a:t>
            </a:r>
            <a:r>
              <a:rPr lang="ru-RU" sz="3600" b="1" dirty="0"/>
              <a:t>;</a:t>
            </a:r>
            <a:r>
              <a:rPr lang="ru-RU" sz="3600" b="1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/>
              <a:t>лечение </a:t>
            </a:r>
            <a:r>
              <a:rPr lang="ru-RU" sz="3600" b="1" dirty="0"/>
              <a:t>и профилактику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паразитозов</a:t>
            </a:r>
            <a:r>
              <a:rPr lang="ru-RU" sz="3600" b="1" dirty="0" smtClean="0"/>
              <a:t> </a:t>
            </a:r>
            <a:r>
              <a:rPr lang="ru-RU" sz="3600" b="1" dirty="0"/>
              <a:t>(</a:t>
            </a:r>
            <a:r>
              <a:rPr lang="ru-RU" sz="3600" b="1" dirty="0" smtClean="0"/>
              <a:t>заболеваний, которые </a:t>
            </a:r>
            <a:r>
              <a:rPr lang="ru-RU" sz="3600" b="1" dirty="0"/>
              <a:t>вызываются паразитами</a:t>
            </a:r>
            <a:r>
              <a:rPr lang="ru-RU" sz="3600" b="1" dirty="0" smtClean="0"/>
              <a:t>).</a:t>
            </a:r>
          </a:p>
          <a:p>
            <a:pPr algn="just"/>
            <a:r>
              <a:rPr lang="ru-RU" sz="3600" b="1" i="1" dirty="0" smtClean="0">
                <a:solidFill>
                  <a:srgbClr val="C00000"/>
                </a:solidFill>
              </a:rPr>
              <a:t>МП </a:t>
            </a:r>
            <a:r>
              <a:rPr lang="ru-RU" sz="3600" b="1" i="1" dirty="0">
                <a:solidFill>
                  <a:srgbClr val="C00000"/>
                </a:solidFill>
              </a:rPr>
              <a:t>делится на 3 раздела:</a:t>
            </a:r>
          </a:p>
          <a:p>
            <a:pPr algn="just"/>
            <a:r>
              <a:rPr lang="ru-RU" sz="3600" b="1" dirty="0" smtClean="0"/>
              <a:t>Мед</a:t>
            </a:r>
            <a:r>
              <a:rPr lang="ru-RU" sz="3600" b="1" dirty="0"/>
              <a:t>. протозоология    </a:t>
            </a:r>
          </a:p>
          <a:p>
            <a:pPr algn="just"/>
            <a:r>
              <a:rPr lang="ru-RU" sz="3600" b="1" dirty="0"/>
              <a:t>Мед. гельминтология    </a:t>
            </a:r>
          </a:p>
          <a:p>
            <a:pPr algn="just"/>
            <a:r>
              <a:rPr lang="ru-RU" sz="3600" b="1" dirty="0"/>
              <a:t>Мед. </a:t>
            </a:r>
            <a:r>
              <a:rPr lang="ru-RU" sz="3600" b="1" dirty="0" err="1"/>
              <a:t>арахноэнтомология</a:t>
            </a:r>
            <a:endParaRPr lang="ru-RU" sz="3600" b="1" dirty="0"/>
          </a:p>
          <a:p>
            <a:endParaRPr lang="ru-RU" sz="32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G:\НАГЛЯДНОСТЬ-1\Image262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cap="small" dirty="0" smtClean="0">
                <a:solidFill>
                  <a:srgbClr val="FF0000"/>
                </a:solidFill>
              </a:rPr>
              <a:t>План ответа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2800" b="1" dirty="0" smtClean="0">
                <a:cs typeface="Aharoni" pitchFamily="2" charset="-79"/>
              </a:rPr>
              <a:t>По </a:t>
            </a:r>
            <a:r>
              <a:rPr lang="ru-RU" sz="2800" b="1" dirty="0">
                <a:cs typeface="Aharoni" pitchFamily="2" charset="-79"/>
              </a:rPr>
              <a:t>этому плану нужно уметь </a:t>
            </a:r>
            <a:r>
              <a:rPr lang="ru-RU" sz="2800" b="1" dirty="0" smtClean="0">
                <a:cs typeface="Aharoni" pitchFamily="2" charset="-79"/>
              </a:rPr>
              <a:t>характеризовать              (</a:t>
            </a:r>
            <a:r>
              <a:rPr lang="ru-RU" sz="2800" b="1" dirty="0">
                <a:cs typeface="Aharoni" pitchFamily="2" charset="-79"/>
              </a:rPr>
              <a:t>дать описание) любого </a:t>
            </a:r>
            <a:r>
              <a:rPr lang="ru-RU" sz="2800" b="1" dirty="0" smtClean="0">
                <a:cs typeface="Aharoni" pitchFamily="2" charset="-79"/>
              </a:rPr>
              <a:t>паразита или переносчика</a:t>
            </a:r>
            <a:endParaRPr lang="ru-RU" sz="2800" b="1" dirty="0">
              <a:cs typeface="Aharoni" pitchFamily="2" charset="-79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cs typeface="Aharoni" pitchFamily="2" charset="-79"/>
              </a:rPr>
              <a:t>Название </a:t>
            </a:r>
            <a:r>
              <a:rPr lang="ru-RU" sz="2800" b="1" dirty="0" smtClean="0">
                <a:cs typeface="Aharoni" pitchFamily="2" charset="-79"/>
              </a:rPr>
              <a:t>(русское и латинское)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cs typeface="Aharoni" pitchFamily="2" charset="-79"/>
              </a:rPr>
              <a:t>Географическое распространение (в каких странах)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cs typeface="Aharoni" pitchFamily="2" charset="-79"/>
              </a:rPr>
              <a:t>Морфологические </a:t>
            </a:r>
            <a:r>
              <a:rPr lang="ru-RU" sz="2800" b="1" dirty="0">
                <a:cs typeface="Aharoni" pitchFamily="2" charset="-79"/>
              </a:rPr>
              <a:t>особенности (строение)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cs typeface="Aharoni" pitchFamily="2" charset="-79"/>
              </a:rPr>
              <a:t>Стадии жизненного цикла (развитие)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cs typeface="Aharoni" pitchFamily="2" charset="-79"/>
              </a:rPr>
              <a:t>Пути проникновения в организм человека и локализация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cs typeface="Aharoni" pitchFamily="2" charset="-79"/>
              </a:rPr>
              <a:t>Медицинское значение (название заболевания)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cs typeface="Aharoni" pitchFamily="2" charset="-79"/>
              </a:rPr>
              <a:t>Лабораторная диагностика (как определить)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cs typeface="Aharoni" pitchFamily="2" charset="-79"/>
              </a:rPr>
              <a:t>Профилактика (что нужно делать, чтобы не заболеть)</a:t>
            </a:r>
          </a:p>
          <a:p>
            <a:endParaRPr lang="ru-RU" sz="24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АБИТУРИЕНТ\ЗООЛОГИЯ-\БЕСПОЗВОНОЧНЫЕ\ТАБЛИЦЫ БП\z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486</Words>
  <Application>Microsoft Office PowerPoint</Application>
  <PresentationFormat>Экран (4:3)</PresentationFormat>
  <Paragraphs>72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Модуль № 1   Биосферный  и биоценотический  уровни организации жизни  </vt:lpstr>
      <vt:lpstr> ЛЕКЦИЯ № 1</vt:lpstr>
      <vt:lpstr>Медицинская биология</vt:lpstr>
      <vt:lpstr>Экология человека </vt:lpstr>
      <vt:lpstr>Введение в медицинскую паразитологию </vt:lpstr>
      <vt:lpstr>Слайд 6</vt:lpstr>
      <vt:lpstr>Слайд 7</vt:lpstr>
      <vt:lpstr> План ответа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Токсоплазма – возбудитель токсоплазмоза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№ 1   Биосферный  и биоценотический  уровни организации жизни</dc:title>
  <dc:creator>Сергей Алексеевич</dc:creator>
  <cp:lastModifiedBy>Сергей Алексеевич</cp:lastModifiedBy>
  <cp:revision>19</cp:revision>
  <dcterms:created xsi:type="dcterms:W3CDTF">2011-09-13T21:02:51Z</dcterms:created>
  <dcterms:modified xsi:type="dcterms:W3CDTF">2011-09-15T09:58:37Z</dcterms:modified>
</cp:coreProperties>
</file>