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91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113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064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909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284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490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393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0292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730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28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080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533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20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454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63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43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9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4866-CE56-423F-9041-705A825B88F9}" type="datetimeFigureOut">
              <a:rPr lang="uk-UA" smtClean="0"/>
              <a:t>02.02.2015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8C486-C0F7-4EC1-AF2E-CC7BAEFBB6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532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http://www.college.ru/biology/course/content/javagifs/08010203.gif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college.ru/biology/course/content/javagifs/08010205.gif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http://www.college.ru/biology/course/content/javagifs/08010204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college.ru/biology/course/content/javagifs/08010201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00B0F0"/>
                </a:solidFill>
              </a:rPr>
              <a:t>Вуглеводи</a:t>
            </a:r>
            <a:endParaRPr lang="uk-UA" sz="72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199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www.college.ru/biology/course/content/javagifs/08010203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" y="240475"/>
            <a:ext cx="4370388" cy="2654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945" y="2894775"/>
            <a:ext cx="1987468" cy="749873"/>
          </a:xfrm>
          <a:prstGeom prst="rect">
            <a:avLst/>
          </a:prstGeom>
        </p:spPr>
      </p:pic>
      <p:pic>
        <p:nvPicPr>
          <p:cNvPr id="4" name="Picture 13" descr="http://www.college.ru/biology/course/content/javagifs/08010205.g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91" y="494475"/>
            <a:ext cx="4267200" cy="2400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8577" y="2894774"/>
            <a:ext cx="1883827" cy="749873"/>
          </a:xfrm>
          <a:prstGeom prst="rect">
            <a:avLst/>
          </a:prstGeom>
        </p:spPr>
      </p:pic>
      <p:pic>
        <p:nvPicPr>
          <p:cNvPr id="6" name="Picture 10" descr="http://www.college.ru/biology/course/content/javagifs/08010204.gif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34" y="3644647"/>
            <a:ext cx="4267200" cy="2590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8249" y="6235447"/>
            <a:ext cx="171922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8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203" y="523516"/>
            <a:ext cx="8026338" cy="509638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Сахароза</a:t>
            </a:r>
            <a:endParaRPr lang="uk-UA" sz="44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1912" y="1272462"/>
            <a:ext cx="48332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Найважливіша з дисахаридів – </a:t>
            </a:r>
            <a:r>
              <a:rPr lang="uk-UA" altLang="uk-UA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сахароза</a:t>
            </a:r>
            <a:r>
              <a:rPr lang="uk-UA" alt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дуже поширена у природі. Це хімічна назва звичайного цукру, його називають ще тростинним чи буряковим.</a:t>
            </a:r>
            <a:endParaRPr lang="uk-UA" altLang="uk-UA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6" name="Picture 2" descr="http://mama.ua/wp-content/uploads/2011/11/Neperenosimost-saharozyi-u-mladentsev-460x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64" y="783771"/>
            <a:ext cx="3719897" cy="232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1912" y="3950118"/>
            <a:ext cx="51182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Буряковий цукор широко застосовується в харчовій промисловості, кулінарії, приготуванні вин, пива і </a:t>
            </a:r>
            <a:r>
              <a:rPr kumimoji="0" lang="uk-UA" altLang="uk-UA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т.д</a:t>
            </a: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43" y="3438975"/>
            <a:ext cx="40005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92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549" y="333510"/>
            <a:ext cx="9023865" cy="937150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Хімічні властивості сахарози</a:t>
            </a:r>
            <a:endParaRPr lang="uk-UA" sz="4400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10" y="1501603"/>
            <a:ext cx="11607790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8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577" y="404762"/>
            <a:ext cx="7753205" cy="580890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Лактоза</a:t>
            </a:r>
            <a:endParaRPr lang="uk-UA" sz="44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7324" y="130934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Лактоза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що виражається формулою C</a:t>
            </a:r>
            <a:r>
              <a:rPr lang="uk-UA" altLang="uk-UA" sz="24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12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uk-UA" altLang="uk-UA" sz="24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22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uk-UA" altLang="uk-UA" sz="24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11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є вуглеводом, який міститься в молоці ссавців, вона присутня в ньому в кількості близько 2% - 8%. Вперше лактоза була виявлена ​​</a:t>
            </a:r>
            <a:r>
              <a:rPr lang="uk-UA" altLang="uk-UA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Фабріціо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altLang="uk-UA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Бартолетті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в 1619 році.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alt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Лактоза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відрізняється від інших цукрів відсутністю гігроскопічності. Значення лактози дуже велике, тому що вона є важливою живильною речовиною, особливо для організму людини і тварин.</a:t>
            </a:r>
            <a:endParaRPr lang="uk-UA" altLang="uk-UA" sz="2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18" name="Picture 2" descr="http://www.likar.info/pictures_ckfinder/images/Depositphotos_1646686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180" y="1614529"/>
            <a:ext cx="4764768" cy="317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21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968" y="416638"/>
            <a:ext cx="4107481" cy="675892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Мальтоза</a:t>
            </a:r>
            <a:endParaRPr lang="uk-UA" sz="44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5449" y="1739251"/>
            <a:ext cx="54191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Мальтоза</a:t>
            </a:r>
            <a:r>
              <a:rPr lang="uk-UA" altLang="uk-UA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солодовий цукор, природний дисахарид, що складається з двох залишків глюкози; міститься у великих кількостях в пророслих зернах (солоді) ячменю, жита та інших зернових; виявлена також у томатах, в пилку та нектарі ряду рослин. Входить до складу деяких марок пива.</a:t>
            </a:r>
            <a:endParaRPr lang="uk-UA" alt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2" name="Picture 2" descr="http://www.beerbottle.ru/wp-content/uploads/2011/08/maltoznaja_pato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16" y="2318059"/>
            <a:ext cx="4677682" cy="35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961" y="416637"/>
            <a:ext cx="4713122" cy="723394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Полісахариди</a:t>
            </a:r>
            <a:endParaRPr lang="uk-UA" sz="44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0036" y="1662545"/>
            <a:ext cx="91915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25" lvl="0" indent="-2333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Полісахариди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— вуглеводи, які багато в чому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відрізняються від моносахаридів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і дисахаридів, не мають солодкого смаку і майже не розчинні в воді.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Важливі представники полісахаридів — крохмаль і целюлоза. Їх молекули побудовані з ланок — (С</a:t>
            </a:r>
            <a:r>
              <a:rPr lang="uk-UA" sz="24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Н</a:t>
            </a:r>
            <a:r>
              <a:rPr lang="uk-UA" sz="24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</a:t>
            </a:r>
            <a:r>
              <a:rPr lang="uk-UA" sz="24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), є залишками шестичленних циклічних форм молекул глюкози, що втратили молекулу води, тому склад крохмалю та целюлози виражається однією формулою (С</a:t>
            </a:r>
            <a:r>
              <a:rPr lang="uk-UA" sz="24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Н</a:t>
            </a:r>
            <a:r>
              <a:rPr lang="uk-UA" sz="24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О</a:t>
            </a:r>
            <a:r>
              <a:rPr lang="uk-UA" sz="24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27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428" y="126855"/>
            <a:ext cx="4202483" cy="1162781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Крохмаль</a:t>
            </a:r>
            <a:endParaRPr lang="uk-UA" sz="44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310" y="1369213"/>
            <a:ext cx="5727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Крохмаль</a:t>
            </a:r>
            <a:r>
              <a:rPr lang="uk-UA" alt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(C</a:t>
            </a:r>
            <a:r>
              <a:rPr lang="uk-UA" altLang="uk-UA" sz="28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uk-UA" alt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Н</a:t>
            </a:r>
            <a:r>
              <a:rPr lang="uk-UA" altLang="uk-UA" sz="28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10</a:t>
            </a:r>
            <a:r>
              <a:rPr lang="uk-UA" alt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О</a:t>
            </a:r>
            <a:r>
              <a:rPr lang="uk-UA" altLang="uk-UA" sz="28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uk-UA" alt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uk-UA" altLang="uk-UA" sz="28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uk-UA" alt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- це біополімер, що складається із залишків глюкози – перший видимий продукт фотосинтезу. При фотосинтезі крохмаль утворюється в рослинах і відкладається в коренях, бульбах, насінні.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Крохмаль</a:t>
            </a:r>
            <a:r>
              <a:rPr lang="uk-UA" alt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це біла речовина, що складається з найдрібніших </a:t>
            </a:r>
            <a:r>
              <a:rPr lang="uk-UA" altLang="uk-UA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зерен</a:t>
            </a:r>
            <a:r>
              <a:rPr lang="uk-UA" alt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які нагадують борошно, тому його друга назва «картопляне борошно».</a:t>
            </a:r>
            <a:endParaRPr lang="uk-UA" altLang="uk-UA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6" name="Picture 2" descr="http://ukrselko.com/fileadmin/user_upload/images/kroh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74" y="522515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крахм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56" y="3785259"/>
            <a:ext cx="3946578" cy="242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647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171" y="321635"/>
            <a:ext cx="7242566" cy="1032152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Значення крохмалю</a:t>
            </a:r>
            <a:endParaRPr lang="uk-UA" sz="44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1086" y="1688671"/>
            <a:ext cx="4421579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Ø"/>
            </a:pPr>
            <a:r>
              <a:rPr kumimoji="0" lang="uk-UA" alt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 якості харчового продукту (хліб, картопля, крупи і т. д.)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Ø"/>
            </a:pPr>
            <a:r>
              <a:rPr kumimoji="0" lang="uk-UA" alt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для виготовлення канцелярського клею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Ø"/>
            </a:pPr>
            <a:r>
              <a:rPr kumimoji="0" lang="uk-UA" altLang="uk-UA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 медицині для приготування присипок, паст (густих мазей), а також при виробництві таблеток.</a:t>
            </a:r>
          </a:p>
        </p:txBody>
      </p:sp>
      <p:pic>
        <p:nvPicPr>
          <p:cNvPr id="12290" name="Picture 2" descr="http://intranet.tdmu.edu.ua/data/kafedra/internal/pharma_1/classes_stud/uk/pharm/prov_pharm/ptn/%D1%84%D0%B0%D1%80%D0%BC%D0%B0%D0%BA%D0%BE%D0%B3%D0%BD%D0%BE%D0%B7%D1%96%D1%8F/3%20%D0%BA%D1%83%D1%80%D1%81/03.%20%D0%90%D0%BD%D0%B0%D0%BB%D1%96%D0%B7%20%D0%9B%D0%A0%D0%A1,%20%D1%8F%D0%BA%D0%B0%20%D0%BC%D1%96%D1%81%D1%82%D0%B8%D1%82%D1%8C%20%D0%BF%D0%BE%D0%BB%D1%96%D1%81%D0%B0%D1%85%D0%B0%D1%80%D0%B8%D0%B4%D0%B8%20(%D0%90%D0%B2%D1%82%D0%BE%D0%B7%D0%B1%D0%B5%D1%80%D0%B5%D0%B6%D0%B5%D0%BD%D0%BE).doc.files/image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33" y="1969881"/>
            <a:ext cx="40767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25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9574" y="297884"/>
            <a:ext cx="3561216" cy="1127155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Целюлоза</a:t>
            </a:r>
            <a:endParaRPr lang="uk-UA" sz="44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1901" y="1550996"/>
            <a:ext cx="7350826" cy="4885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Целюлоза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— полісахарид; головна складова частина клітинних оболонок рослин.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Майже чистою клітковиною є бавовна, яка йде на виготовлення тканини. Із целюлози деревини одержують папір. Целюлозу та її ефіри використовують для отримання штучного волокна (віскозний, ацетатний, мідно-аміачний шовк, штучна шерсть), пластмас, кіно і фотоплівок, лаків, бездимного пороху і т. д.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Целюлоза</a:t>
            </a:r>
            <a:r>
              <a:rPr lang="uk-UA" altLang="uk-UA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— стійка речовина, не руйнується при нагріванні до 200°C. Не розчиняється у воді та слабких кислотах. Володіє міцністю, але еластична. Зареєстрована як харчова добавка E460.</a:t>
            </a:r>
            <a:endParaRPr lang="uk-UA" alt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4" name="Picture 2" descr="http://recyclingforum.ru/attachment.php?attachmentid=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26" y="2071729"/>
            <a:ext cx="3236264" cy="322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07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546" y="202881"/>
            <a:ext cx="9688883" cy="1020277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Хімічні властивості полісахаридів</a:t>
            </a:r>
            <a:endParaRPr lang="uk-UA" sz="44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3776" y="1223158"/>
            <a:ext cx="103315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r>
              <a:rPr kumimoji="0" lang="uk-UA" alt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1) Реакція повного окиснення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r>
              <a:rPr kumimoji="0" lang="uk-UA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(С</a:t>
            </a:r>
            <a:r>
              <a:rPr kumimoji="0" lang="uk-UA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</a:t>
            </a:r>
            <a:r>
              <a:rPr kumimoji="0" lang="uk-UA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</a:t>
            </a:r>
            <a:r>
              <a:rPr kumimoji="0" lang="uk-UA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10</a:t>
            </a:r>
            <a:r>
              <a:rPr kumimoji="0" lang="uk-UA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</a:t>
            </a:r>
            <a:r>
              <a:rPr kumimoji="0" lang="uk-UA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</a:t>
            </a:r>
            <a:r>
              <a:rPr kumimoji="0" lang="uk-UA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</a:t>
            </a:r>
            <a:r>
              <a:rPr kumimoji="0" lang="uk-UA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+ 6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nO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→ 6nCO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+ 5nH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</a:t>
            </a:r>
            <a:endParaRPr kumimoji="0" lang="uk-UA" altLang="uk-UA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endParaRPr kumimoji="0" lang="uk-UA" altLang="uk-UA" sz="1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r>
              <a:rPr kumimoji="0" lang="uk-UA" alt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2) Реакція гідролізу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(C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10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+ nH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 →  nC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12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</a:t>
            </a:r>
            <a:endParaRPr kumimoji="0" lang="uk-UA" altLang="uk-UA" sz="2800" b="0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endParaRPr kumimoji="0" lang="uk-UA" altLang="uk-UA" sz="1400" b="0" i="0" u="none" strike="noStrike" kern="0" cap="none" spc="0" normalizeH="0" baseline="-2500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r>
              <a:rPr kumimoji="0" lang="uk-UA" alt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3) Якісна реакція на крохмаль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</a:t>
            </a:r>
            <a:r>
              <a:rPr kumimoji="0" lang="uk-UA" altLang="uk-UA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йодокрохмальна</a:t>
            </a:r>
            <a:r>
              <a:rPr kumimoji="0" lang="uk-UA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реакція з утворення синього розчину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endParaRPr kumimoji="0" lang="uk-UA" altLang="uk-UA" sz="1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r>
              <a:rPr kumimoji="0" lang="uk-UA" alt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4) Реакція </a:t>
            </a:r>
            <a:r>
              <a:rPr kumimoji="0" lang="uk-UA" altLang="uk-UA" sz="2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естерифікації</a:t>
            </a:r>
            <a:r>
              <a:rPr kumimoji="0" lang="uk-UA" alt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целюлози</a:t>
            </a:r>
            <a:endParaRPr kumimoji="0" lang="en-US" altLang="uk-UA" sz="28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r>
              <a:rPr kumimoji="0" lang="uk-UA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</a:t>
            </a:r>
            <a:r>
              <a:rPr kumimoji="0" lang="uk-UA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10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 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+ CH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COOH → C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7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(OCOCH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+ H</a:t>
            </a:r>
            <a:r>
              <a:rPr kumimoji="0" lang="en-US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en-US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  </a:t>
            </a:r>
            <a:endParaRPr kumimoji="0" lang="ru-RU" altLang="uk-UA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20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6" y="653645"/>
            <a:ext cx="9215252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r>
              <a:rPr kumimoji="0" lang="uk-UA" altLang="uk-UA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Вуглеводи</a:t>
            </a:r>
            <a:r>
              <a:rPr kumimoji="0" lang="uk-UA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- речовини з загальною формулою </a:t>
            </a:r>
            <a:r>
              <a:rPr kumimoji="0" lang="uk-UA" altLang="uk-UA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</a:t>
            </a:r>
            <a:r>
              <a:rPr kumimoji="0" lang="uk-UA" altLang="uk-UA" sz="2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</a:t>
            </a:r>
            <a:r>
              <a:rPr kumimoji="0" lang="uk-UA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(H</a:t>
            </a:r>
            <a:r>
              <a:rPr kumimoji="0" lang="uk-UA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</a:t>
            </a:r>
            <a:r>
              <a:rPr kumimoji="0" lang="uk-UA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O)</a:t>
            </a:r>
            <a:r>
              <a:rPr kumimoji="0" lang="uk-UA" altLang="uk-UA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</a:t>
            </a:r>
            <a:r>
              <a:rPr kumimoji="0" lang="uk-UA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де x і y - натуральні числа.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r>
              <a:rPr kumimoji="0" lang="uk-UA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Назва «вуглеводи» говорить про те, що в їх молекулах водень і кисень знаходяться в тому ж відношенні, що і у воді.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</a:pPr>
            <a:r>
              <a:rPr kumimoji="0" lang="uk-UA" alt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 тваринних клітинах міститься невелика кількість вуглеводів, а в рослинних - майже 70% від загальної кількості органічних речовин.</a:t>
            </a:r>
          </a:p>
        </p:txBody>
      </p:sp>
      <p:pic>
        <p:nvPicPr>
          <p:cNvPr id="1026" name="Picture 2" descr="http://vkurse.ua/i/2011-10/uglevody-v-produktakh-pita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86" y="4365430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437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305" y="2055433"/>
            <a:ext cx="8097588" cy="1946552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00B0F0"/>
                </a:solidFill>
              </a:rPr>
              <a:t>Дякую за увагу</a:t>
            </a:r>
            <a:endParaRPr lang="uk-UA" sz="8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0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915" y="369136"/>
            <a:ext cx="9905998" cy="854022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00B0F0"/>
                </a:solidFill>
              </a:rPr>
              <a:t>Біологічні функції вуглеводів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188915" y="1401289"/>
            <a:ext cx="9304213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just" eaLnBrk="0" hangingPunct="0">
              <a:buFontTx/>
              <a:buAutoNum type="arabicPeriod"/>
            </a:pPr>
            <a:r>
              <a:rPr lang="uk-UA" altLang="uk-UA" sz="3000" dirty="0">
                <a:cs typeface="Times New Roman" panose="02020603050405020304" pitchFamily="18" charset="0"/>
              </a:rPr>
              <a:t>Енергетична – при окисленні 1 грама вуглеводів виділяється </a:t>
            </a:r>
            <a:r>
              <a:rPr lang="ru-RU" altLang="uk-UA" sz="3000" b="1" dirty="0"/>
              <a:t>17,2 кДж/г</a:t>
            </a:r>
            <a:r>
              <a:rPr lang="uk-UA" altLang="uk-UA" sz="3000" dirty="0"/>
              <a:t> </a:t>
            </a:r>
            <a:endParaRPr lang="ru-RU" altLang="uk-UA" sz="3000" dirty="0">
              <a:cs typeface="Times New Roman" panose="02020603050405020304" pitchFamily="18" charset="0"/>
            </a:endParaRPr>
          </a:p>
          <a:p>
            <a:pPr algn="just" eaLnBrk="0" hangingPunct="0">
              <a:buFontTx/>
              <a:buAutoNum type="arabicPeriod"/>
            </a:pPr>
            <a:r>
              <a:rPr lang="uk-UA" altLang="uk-UA" sz="3000" dirty="0">
                <a:cs typeface="Times New Roman" panose="02020603050405020304" pitchFamily="18" charset="0"/>
              </a:rPr>
              <a:t>Резервна: глікоген</a:t>
            </a:r>
            <a:r>
              <a:rPr lang="en-US" altLang="uk-UA" sz="3000" dirty="0">
                <a:cs typeface="Times New Roman" panose="02020603050405020304" pitchFamily="18" charset="0"/>
              </a:rPr>
              <a:t>.</a:t>
            </a:r>
            <a:endParaRPr lang="ru-RU" altLang="uk-UA" sz="3000" dirty="0">
              <a:cs typeface="Times New Roman" panose="02020603050405020304" pitchFamily="18" charset="0"/>
            </a:endParaRPr>
          </a:p>
          <a:p>
            <a:pPr algn="just" eaLnBrk="0" hangingPunct="0">
              <a:buFontTx/>
              <a:buAutoNum type="arabicPeriod"/>
            </a:pPr>
            <a:r>
              <a:rPr lang="uk-UA" altLang="uk-UA" sz="3000" dirty="0">
                <a:cs typeface="Times New Roman" panose="02020603050405020304" pitchFamily="18" charset="0"/>
              </a:rPr>
              <a:t>Вуглеводи є джерелом Карбону з якого синтезуються інші речовини (білки, ліпіди, нуклеїнові кислоти)</a:t>
            </a:r>
            <a:r>
              <a:rPr lang="en-US" altLang="uk-UA" sz="3000" dirty="0">
                <a:cs typeface="Times New Roman" panose="02020603050405020304" pitchFamily="18" charset="0"/>
              </a:rPr>
              <a:t>.</a:t>
            </a:r>
            <a:endParaRPr lang="ru-RU" altLang="uk-UA" sz="3000" dirty="0">
              <a:cs typeface="Times New Roman" panose="02020603050405020304" pitchFamily="18" charset="0"/>
            </a:endParaRPr>
          </a:p>
          <a:p>
            <a:pPr algn="just" eaLnBrk="0" hangingPunct="0">
              <a:buFontTx/>
              <a:buAutoNum type="arabicPeriod"/>
            </a:pPr>
            <a:r>
              <a:rPr lang="uk-UA" altLang="uk-UA" sz="3000" dirty="0">
                <a:cs typeface="Times New Roman" panose="02020603050405020304" pitchFamily="18" charset="0"/>
              </a:rPr>
              <a:t>Вуглеводи є структурними одиницями ДНК і РНК (</a:t>
            </a:r>
            <a:r>
              <a:rPr lang="uk-UA" altLang="uk-UA" sz="3000" dirty="0" smtClean="0">
                <a:cs typeface="Times New Roman" panose="02020603050405020304" pitchFamily="18" charset="0"/>
              </a:rPr>
              <a:t>рибоза, </a:t>
            </a:r>
            <a:r>
              <a:rPr lang="uk-UA" altLang="uk-UA" sz="3000" dirty="0">
                <a:cs typeface="Times New Roman" panose="02020603050405020304" pitchFamily="18" charset="0"/>
              </a:rPr>
              <a:t>дезоксирибоза)</a:t>
            </a:r>
            <a:r>
              <a:rPr lang="en-US" altLang="uk-UA" sz="3000" dirty="0">
                <a:cs typeface="Times New Roman" panose="02020603050405020304" pitchFamily="18" charset="0"/>
              </a:rPr>
              <a:t>.</a:t>
            </a:r>
            <a:endParaRPr lang="ru-RU" altLang="uk-UA" sz="3000" dirty="0">
              <a:cs typeface="Times New Roman" panose="02020603050405020304" pitchFamily="18" charset="0"/>
            </a:endParaRPr>
          </a:p>
          <a:p>
            <a:pPr algn="just" eaLnBrk="0" hangingPunct="0">
              <a:buFontTx/>
              <a:buAutoNum type="arabicPeriod"/>
            </a:pPr>
            <a:r>
              <a:rPr lang="uk-UA" altLang="uk-UA" sz="3000" dirty="0" err="1">
                <a:cs typeface="Times New Roman" panose="02020603050405020304" pitchFamily="18" charset="0"/>
              </a:rPr>
              <a:t>Олігосахаридні</a:t>
            </a:r>
            <a:r>
              <a:rPr lang="uk-UA" altLang="uk-UA" sz="3000" dirty="0">
                <a:cs typeface="Times New Roman" panose="02020603050405020304" pitchFamily="18" charset="0"/>
              </a:rPr>
              <a:t> комплекси </a:t>
            </a:r>
            <a:r>
              <a:rPr lang="uk-UA" altLang="uk-UA" sz="3000" dirty="0" err="1">
                <a:cs typeface="Times New Roman" panose="02020603050405020304" pitchFamily="18" charset="0"/>
              </a:rPr>
              <a:t>глікопротеїни</a:t>
            </a:r>
            <a:r>
              <a:rPr lang="uk-UA" altLang="uk-UA" sz="3000" dirty="0">
                <a:cs typeface="Times New Roman" panose="02020603050405020304" pitchFamily="18" charset="0"/>
              </a:rPr>
              <a:t> і </a:t>
            </a:r>
            <a:r>
              <a:rPr lang="uk-UA" altLang="uk-UA" sz="3000" dirty="0" err="1">
                <a:cs typeface="Times New Roman" panose="02020603050405020304" pitchFamily="18" charset="0"/>
              </a:rPr>
              <a:t>гліколіпіди</a:t>
            </a:r>
            <a:r>
              <a:rPr lang="uk-UA" altLang="uk-UA" sz="3000" dirty="0">
                <a:cs typeface="Times New Roman" panose="02020603050405020304" pitchFamily="18" charset="0"/>
              </a:rPr>
              <a:t> мембран утворюють центри розпізнавання </a:t>
            </a:r>
            <a:r>
              <a:rPr lang="uk-UA" altLang="uk-UA" sz="3000" dirty="0" err="1">
                <a:cs typeface="Times New Roman" panose="02020603050405020304" pitchFamily="18" charset="0"/>
              </a:rPr>
              <a:t>біомолекул</a:t>
            </a:r>
            <a:r>
              <a:rPr lang="uk-UA" altLang="uk-UA" sz="3000" dirty="0">
                <a:cs typeface="Times New Roman" panose="02020603050405020304" pitchFamily="18" charset="0"/>
              </a:rPr>
              <a:t>, виконують роль антигенів.</a:t>
            </a:r>
            <a:endParaRPr lang="ru-RU" altLang="uk-UA" sz="3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8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7097" y="713521"/>
            <a:ext cx="5508768" cy="759020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Класифікація</a:t>
            </a:r>
            <a:endParaRPr lang="uk-UA" sz="4400" dirty="0">
              <a:solidFill>
                <a:srgbClr val="00B0F0"/>
              </a:solidFill>
            </a:endParaRPr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 flipH="1">
            <a:off x="2961286" y="1517249"/>
            <a:ext cx="1630363" cy="1482725"/>
          </a:xfrm>
          <a:prstGeom prst="line">
            <a:avLst/>
          </a:prstGeom>
          <a:ln>
            <a:solidFill>
              <a:srgbClr val="00B0F0"/>
            </a:solidFill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uk-UA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5495307" y="1472541"/>
            <a:ext cx="1741488" cy="1439862"/>
          </a:xfrm>
          <a:prstGeom prst="line">
            <a:avLst/>
          </a:prstGeom>
          <a:ln>
            <a:solidFill>
              <a:srgbClr val="00B0F0"/>
            </a:solidFill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25" y="3130518"/>
            <a:ext cx="2560542" cy="12619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88795" y="297892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СКЛАДНІ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uk-UA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олігосахариди</a:t>
            </a:r>
            <a:r>
              <a:rPr lang="ru-RU" altLang="uk-UA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ru-RU" altLang="uk-UA" sz="28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полісахариди</a:t>
            </a:r>
            <a:r>
              <a:rPr lang="ru-RU" altLang="uk-UA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(дисахариди)</a:t>
            </a:r>
            <a:endParaRPr lang="ru-RU" altLang="uk-UA" sz="28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0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304" y="381012"/>
            <a:ext cx="9905998" cy="735269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Моносахариди</a:t>
            </a:r>
            <a:endParaRPr lang="uk-UA" sz="44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0665" y="1340339"/>
            <a:ext cx="83127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marR="0" lvl="0" indent="-806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Моносахариди</a:t>
            </a: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— прості вуглеводи, вони не піддаються гідролізу — не розщеплюються водою на простіші вуглеводи, у них число атомів вуглецю дорівнює кількості атомів кисню С</a:t>
            </a:r>
            <a:r>
              <a:rPr kumimoji="0" lang="uk-UA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</a:t>
            </a: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</a:t>
            </a:r>
            <a:r>
              <a:rPr kumimoji="0" lang="uk-UA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2n</a:t>
            </a: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О</a:t>
            </a:r>
            <a:r>
              <a:rPr kumimoji="0" lang="uk-UA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</a:t>
            </a: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До моносахаридів відносяться: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460665" y="4017995"/>
            <a:ext cx="8640762" cy="229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тетрози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</a:t>
            </a:r>
            <a:r>
              <a:rPr kumimoji="0" lang="ru-RU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4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</a:t>
            </a:r>
            <a:r>
              <a:rPr kumimoji="0" lang="ru-RU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8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</a:t>
            </a:r>
            <a:r>
              <a:rPr kumimoji="0" lang="ru-RU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4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пентози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С</a:t>
            </a:r>
            <a:r>
              <a:rPr kumimoji="0" lang="ru-RU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</a:t>
            </a:r>
            <a:r>
              <a:rPr kumimoji="0" lang="ru-RU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10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</a:t>
            </a:r>
            <a:r>
              <a:rPr kumimoji="0" lang="ru-RU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(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арабіноза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ксилоза, рибоза)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гексози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</a:t>
            </a:r>
            <a:r>
              <a:rPr kumimoji="0" lang="ru-RU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</a:t>
            </a:r>
            <a:r>
              <a:rPr kumimoji="0" lang="ru-RU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12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</a:t>
            </a:r>
            <a:r>
              <a:rPr kumimoji="0" lang="ru-RU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(глюкоза,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маноза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галактоза, фруктоза)</a:t>
            </a:r>
            <a:endParaRPr kumimoji="0" lang="uk-UA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5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7709" y="523516"/>
            <a:ext cx="5615647" cy="664017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глюкоза</a:t>
            </a:r>
            <a:endParaRPr lang="uk-UA" sz="44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3569" y="129283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Глюкозу</a:t>
            </a:r>
            <a:r>
              <a:rPr lang="uk-UA" alt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називають також виноградним цукром, так як вона міститься у великій кількості у виноградному соку. Крім винограду глюкоза знаходиться і в інших солодких плодах і навіть у різних частинах рослин</a:t>
            </a:r>
            <a:r>
              <a:rPr lang="uk-UA" altLang="uk-UA" sz="2800" dirty="0">
                <a:solidFill>
                  <a:srgbClr val="6600CC"/>
                </a:solidFill>
                <a:latin typeface="Times New Roman" panose="02020603050405020304" pitchFamily="18" charset="0"/>
              </a:rPr>
              <a:t>.</a:t>
            </a:r>
            <a:endParaRPr lang="ru-RU" altLang="uk-UA" sz="2800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3569" y="4401381"/>
            <a:ext cx="8851076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alt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Поширена глюкоза і в тваринному світі: 0,1%.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alt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Глюкозу знаходять в крові. Глюкоза розноситься по всьому тілу і служить джерелом енергії для організму. Вона також входить до складу сахарози, лактози, целюлози, крохмалю.</a:t>
            </a:r>
            <a:endParaRPr lang="uk-UA" altLang="uk-UA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6" descr="http://www.college.ru/biology/course/content/javagifs/08010201.gif"/>
          <p:cNvPicPr>
            <a:picLocks noChangeAspect="1" noChangeArrowheads="1"/>
          </p:cNvPicPr>
          <p:nvPr/>
        </p:nvPicPr>
        <p:blipFill>
          <a:blip r:embed="rId2" r:link="rId3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501" y="840680"/>
            <a:ext cx="3076575" cy="3313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4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540" y="309759"/>
            <a:ext cx="9905998" cy="889648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Хімічні властивості глюкози</a:t>
            </a:r>
            <a:endParaRPr lang="uk-UA" sz="4400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15" y="1199407"/>
            <a:ext cx="8864352" cy="51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6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449" y="428513"/>
            <a:ext cx="4998130" cy="675892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Фруктоза</a:t>
            </a:r>
            <a:endParaRPr lang="uk-UA" sz="44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9812" y="1359572"/>
            <a:ext cx="6096000" cy="50413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altLang="uk-UA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У рослинному світі широко поширена </a:t>
            </a:r>
            <a:r>
              <a:rPr lang="uk-UA" altLang="uk-UA" sz="3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фруктоза</a:t>
            </a:r>
            <a:r>
              <a:rPr lang="uk-UA" altLang="uk-UA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 або фруктовий (плодовий) цукор. Фруктоза міститься в солодких плодах, меді. Витягуючи з кольорових солодких плодів соки, бджоли готують мед, який за хімічним складом являє собою в основному суміш глюкози і фруктози. Також фруктоза входить до складу складних цукрів, наприклад тростинного та бурякового</a:t>
            </a:r>
            <a:r>
              <a:rPr lang="uk-UA" altLang="uk-UA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uk-UA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 descr="http://zdorovic.ru/wp-content/uploads/2012/10/razval_fruktov_1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67" y="1658628"/>
            <a:ext cx="4725183" cy="35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2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0826" y="416637"/>
            <a:ext cx="7491948" cy="818396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00B0F0"/>
                </a:solidFill>
              </a:rPr>
              <a:t>ДИСАХАРИДИ</a:t>
            </a:r>
            <a:endParaRPr lang="uk-UA" sz="44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0026" y="1479328"/>
            <a:ext cx="109371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Дисахариди</a:t>
            </a:r>
            <a:r>
              <a:rPr lang="uk-UA" sz="2400" dirty="0" smtClean="0"/>
              <a:t> - вуглеводи, які при нагріванні з водою в присутності мінеральних кислот чи під дією ферментів піддаються гідролізу, розкладаючись на дві молекули моносахаридів. </a:t>
            </a:r>
          </a:p>
          <a:p>
            <a:r>
              <a:rPr lang="uk-UA" sz="2400" dirty="0" smtClean="0"/>
              <a:t>Легко розчиняються у воді, добре кристалізуються, солодкі на смак. Як у вільному стані, так і в складі ін. молекул дуже поширені в тваринних і рослинних організмах. Найпоширеніші дисахариди: сахароза (цукор), лактоза, мальтоза. Дисахариди – цінні харчові й смакові речовини; деякі дисахариди застосовують у мікробіології та фармакології.</a:t>
            </a:r>
            <a:endParaRPr lang="uk-UA" sz="2400" dirty="0"/>
          </a:p>
        </p:txBody>
      </p:sp>
      <p:pic>
        <p:nvPicPr>
          <p:cNvPr id="4" name="Picture 7" descr="o520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20" y="4413497"/>
            <a:ext cx="63373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189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45</TotalTime>
  <Words>888</Words>
  <Application>Microsoft Office PowerPoint</Application>
  <PresentationFormat>Широкоэкранный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Trebuchet MS</vt:lpstr>
      <vt:lpstr>Tw Cen MT</vt:lpstr>
      <vt:lpstr>Wingdings</vt:lpstr>
      <vt:lpstr>Контур</vt:lpstr>
      <vt:lpstr>Вуглеводи</vt:lpstr>
      <vt:lpstr>Презентация PowerPoint</vt:lpstr>
      <vt:lpstr>Біологічні функції вуглеводів </vt:lpstr>
      <vt:lpstr>Класифікація</vt:lpstr>
      <vt:lpstr>Моносахариди</vt:lpstr>
      <vt:lpstr>глюкоза</vt:lpstr>
      <vt:lpstr>Хімічні властивості глюкози</vt:lpstr>
      <vt:lpstr>Фруктоза</vt:lpstr>
      <vt:lpstr>ДИСАХАРИДИ</vt:lpstr>
      <vt:lpstr>Презентация PowerPoint</vt:lpstr>
      <vt:lpstr>Сахароза</vt:lpstr>
      <vt:lpstr>Хімічні властивості сахарози</vt:lpstr>
      <vt:lpstr>Лактоза</vt:lpstr>
      <vt:lpstr>Мальтоза</vt:lpstr>
      <vt:lpstr>Полісахариди</vt:lpstr>
      <vt:lpstr>Крохмаль</vt:lpstr>
      <vt:lpstr>Значення крохмалю</vt:lpstr>
      <vt:lpstr>Целюлоза</vt:lpstr>
      <vt:lpstr>Хімічні властивості полісахаридів</vt:lpstr>
      <vt:lpstr>Дякую за увагу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Вуглеводи</dc:title>
  <dc:creator>Влада</dc:creator>
  <cp:lastModifiedBy>Влада</cp:lastModifiedBy>
  <cp:revision>6</cp:revision>
  <dcterms:created xsi:type="dcterms:W3CDTF">2015-02-02T16:38:35Z</dcterms:created>
  <dcterms:modified xsi:type="dcterms:W3CDTF">2015-02-02T17:24:29Z</dcterms:modified>
</cp:coreProperties>
</file>