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E656AFE5-12A7-44BD-A681-2D14233104B4}" type="datetimeFigureOut">
              <a:rPr lang="uk-UA" smtClean="0"/>
              <a:t>28.11.2012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54FAE13-F93C-493F-863B-19B53E454683}" type="slidenum">
              <a:rPr lang="uk-UA" smtClean="0"/>
              <a:t>‹#›</a:t>
            </a:fld>
            <a:endParaRPr lang="uk-UA"/>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656AFE5-12A7-44BD-A681-2D14233104B4}" type="datetimeFigureOut">
              <a:rPr lang="uk-UA" smtClean="0"/>
              <a:t>28.11.2012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656AFE5-12A7-44BD-A681-2D14233104B4}" type="datetimeFigureOut">
              <a:rPr lang="uk-UA" smtClean="0"/>
              <a:t>28.11.2012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E656AFE5-12A7-44BD-A681-2D14233104B4}" type="datetimeFigureOut">
              <a:rPr lang="uk-UA" smtClean="0"/>
              <a:t>28.11.2012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54FAE13-F93C-493F-863B-19B53E454683}" type="slidenum">
              <a:rPr lang="uk-UA" smtClean="0"/>
              <a:t>‹#›</a:t>
            </a:fld>
            <a:endParaRPr lang="uk-UA"/>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656AFE5-12A7-44BD-A681-2D14233104B4}" type="datetimeFigureOut">
              <a:rPr lang="uk-UA" smtClean="0"/>
              <a:t>28.11.2012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E656AFE5-12A7-44BD-A681-2D14233104B4}" type="datetimeFigureOut">
              <a:rPr lang="uk-UA" smtClean="0"/>
              <a:t>28.11.2012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E656AFE5-12A7-44BD-A681-2D14233104B4}" type="datetimeFigureOut">
              <a:rPr lang="uk-UA" smtClean="0"/>
              <a:t>28.11.2012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656AFE5-12A7-44BD-A681-2D14233104B4}" type="datetimeFigureOut">
              <a:rPr lang="uk-UA" smtClean="0"/>
              <a:t>28.11.2012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56AFE5-12A7-44BD-A681-2D14233104B4}" type="datetimeFigureOut">
              <a:rPr lang="uk-UA" smtClean="0"/>
              <a:t>28.11.2012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656AFE5-12A7-44BD-A681-2D14233104B4}" type="datetimeFigureOut">
              <a:rPr lang="uk-UA" smtClean="0"/>
              <a:t>28.11.2012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656AFE5-12A7-44BD-A681-2D14233104B4}" type="datetimeFigureOut">
              <a:rPr lang="uk-UA" smtClean="0"/>
              <a:t>28.11.2012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54FAE13-F93C-493F-863B-19B53E454683}"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E656AFE5-12A7-44BD-A681-2D14233104B4}" type="datetimeFigureOut">
              <a:rPr lang="uk-UA" smtClean="0"/>
              <a:t>28.11.2012</a:t>
            </a:fld>
            <a:endParaRPr lang="uk-UA"/>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uk-UA"/>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C54FAE13-F93C-493F-863B-19B53E454683}"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Unenforced" TargetMode="External"/><Relationship Id="rId3" Type="http://schemas.openxmlformats.org/officeDocument/2006/relationships/hyperlink" Target="http://en.wikipedia.org/wiki/Government" TargetMode="External"/><Relationship Id="rId7" Type="http://schemas.openxmlformats.org/officeDocument/2006/relationships/hyperlink" Target="http://en.wikipedia.org/wiki/Rehabilitation_%28penology%29" TargetMode="External"/><Relationship Id="rId2" Type="http://schemas.openxmlformats.org/officeDocument/2006/relationships/hyperlink" Target="http://en.wikipedia.org/wiki/Law" TargetMode="External"/><Relationship Id="rId1" Type="http://schemas.openxmlformats.org/officeDocument/2006/relationships/slideLayout" Target="../slideLayouts/slideLayout8.xml"/><Relationship Id="rId6" Type="http://schemas.openxmlformats.org/officeDocument/2006/relationships/hyperlink" Target="http://en.wikipedia.org/wiki/Police_caution" TargetMode="External"/><Relationship Id="rId5" Type="http://schemas.openxmlformats.org/officeDocument/2006/relationships/hyperlink" Target="http://en.wikipedia.org/wiki/Conviction" TargetMode="External"/><Relationship Id="rId4" Type="http://schemas.openxmlformats.org/officeDocument/2006/relationships/hyperlink" Target="http://en.wikipedia.org/wiki/Legal_system" TargetMode="Externa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hyperlink" Target="http://www.restorativejustice.org/legislative-assembly/06hard-cases/violent-crimes" TargetMode="External"/><Relationship Id="rId3" Type="http://schemas.openxmlformats.org/officeDocument/2006/relationships/hyperlink" Target="http://www.restorativejustice.org/legislative-assembly/06hard-cases/burglary" TargetMode="External"/><Relationship Id="rId7" Type="http://schemas.openxmlformats.org/officeDocument/2006/relationships/hyperlink" Target="http://www.restorativejustice.org/legislative-assembly/06hard-cases/hate-crime" TargetMode="External"/><Relationship Id="rId2" Type="http://schemas.openxmlformats.org/officeDocument/2006/relationships/hyperlink" Target="http://www.restorativejustice.org/legislative-assembly/06hard-cases/theft" TargetMode="External"/><Relationship Id="rId1" Type="http://schemas.openxmlformats.org/officeDocument/2006/relationships/slideLayout" Target="../slideLayouts/slideLayout8.xml"/><Relationship Id="rId6" Type="http://schemas.openxmlformats.org/officeDocument/2006/relationships/hyperlink" Target="http://www.restorativejustice.org/legislative-assembly/06hard-cases/domestic-violence" TargetMode="External"/><Relationship Id="rId5" Type="http://schemas.openxmlformats.org/officeDocument/2006/relationships/hyperlink" Target="http://www.restorativejustice.org/legislative-assembly/06hard-cases/driving-while-intoxicated" TargetMode="External"/><Relationship Id="rId10" Type="http://schemas.openxmlformats.org/officeDocument/2006/relationships/hyperlink" Target="http://www.restorativejustice.org/legislative-assembly/06hard-cases/white-collar-crime" TargetMode="External"/><Relationship Id="rId4" Type="http://schemas.openxmlformats.org/officeDocument/2006/relationships/hyperlink" Target="http://www.restorativejustice.org/legislative-assembly/06hard-cases/corruption" TargetMode="External"/><Relationship Id="rId9" Type="http://schemas.openxmlformats.org/officeDocument/2006/relationships/hyperlink" Target="http://www.restorativejustice.org/legislative-assembly/06hard-cases/ecological-crime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a:bodyPr>
          <a:lstStyle/>
          <a:p>
            <a:r>
              <a:rPr lang="en-US" sz="6000" dirty="0" smtClean="0"/>
              <a:t>Crime</a:t>
            </a:r>
            <a:endParaRPr lang="uk-UA" sz="6000" dirty="0"/>
          </a:p>
        </p:txBody>
      </p:sp>
      <p:sp>
        <p:nvSpPr>
          <p:cNvPr id="2" name="Заголовок 1"/>
          <p:cNvSpPr>
            <a:spLocks noGrp="1"/>
          </p:cNvSpPr>
          <p:nvPr>
            <p:ph type="ctrTitle"/>
          </p:nvPr>
        </p:nvSpPr>
        <p:spPr/>
        <p:txBody>
          <a:bodyPr/>
          <a:lstStyle/>
          <a:p>
            <a:r>
              <a:rPr lang="en-US" sz="6600" dirty="0" smtClean="0"/>
              <a:t>Project</a:t>
            </a:r>
            <a:endParaRPr lang="uk-UA" sz="6600" dirty="0"/>
          </a:p>
        </p:txBody>
      </p:sp>
    </p:spTree>
    <p:extLst>
      <p:ext uri="{BB962C8B-B14F-4D97-AF65-F5344CB8AC3E}">
        <p14:creationId xmlns:p14="http://schemas.microsoft.com/office/powerpoint/2010/main" val="317019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4800" dirty="0" smtClean="0">
                <a:latin typeface="Algerian" pitchFamily="82" charset="0"/>
                <a:cs typeface="Aharoni" pitchFamily="2" charset="-79"/>
              </a:rPr>
              <a:t>Plan</a:t>
            </a:r>
            <a:endParaRPr lang="uk-UA" sz="4800" dirty="0">
              <a:cs typeface="Aharoni" pitchFamily="2" charset="-79"/>
            </a:endParaRPr>
          </a:p>
        </p:txBody>
      </p:sp>
      <p:sp>
        <p:nvSpPr>
          <p:cNvPr id="3" name="Объект 2"/>
          <p:cNvSpPr>
            <a:spLocks noGrp="1"/>
          </p:cNvSpPr>
          <p:nvPr>
            <p:ph sz="quarter" idx="13"/>
          </p:nvPr>
        </p:nvSpPr>
        <p:spPr/>
        <p:txBody>
          <a:bodyPr>
            <a:normAutofit/>
          </a:bodyPr>
          <a:lstStyle/>
          <a:p>
            <a:pPr>
              <a:buFont typeface="Wingdings" pitchFamily="2" charset="2"/>
              <a:buChar char="v"/>
            </a:pPr>
            <a:r>
              <a:rPr lang="en-US" sz="2400" dirty="0" smtClean="0"/>
              <a:t>Crime</a:t>
            </a:r>
          </a:p>
          <a:p>
            <a:pPr>
              <a:buFont typeface="Wingdings" pitchFamily="2" charset="2"/>
              <a:buChar char="v"/>
            </a:pPr>
            <a:r>
              <a:rPr lang="en-US" sz="2400" dirty="0" smtClean="0"/>
              <a:t>Kind of crime</a:t>
            </a:r>
          </a:p>
          <a:p>
            <a:pPr>
              <a:buFont typeface="Wingdings" pitchFamily="2" charset="2"/>
              <a:buChar char="v"/>
            </a:pPr>
            <a:r>
              <a:rPr lang="en-US" sz="2400" dirty="0"/>
              <a:t>The most famous representatives of Crime</a:t>
            </a:r>
            <a:endParaRPr lang="en-US" sz="2400" dirty="0" smtClean="0"/>
          </a:p>
        </p:txBody>
      </p:sp>
    </p:spTree>
    <p:extLst>
      <p:ext uri="{BB962C8B-B14F-4D97-AF65-F5344CB8AC3E}">
        <p14:creationId xmlns:p14="http://schemas.microsoft.com/office/powerpoint/2010/main" val="1715405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sz="quarter" idx="13"/>
          </p:nvPr>
        </p:nvSpPr>
        <p:spPr>
          <a:xfrm>
            <a:off x="4458741" y="1841550"/>
            <a:ext cx="3557588" cy="2610298"/>
          </a:xfrm>
        </p:spPr>
        <p:txBody>
          <a:bodyPr/>
          <a:lstStyle/>
          <a:p>
            <a:endParaRPr lang="uk-UA" dirty="0"/>
          </a:p>
        </p:txBody>
      </p:sp>
      <p:sp>
        <p:nvSpPr>
          <p:cNvPr id="6" name="Заголовок 5"/>
          <p:cNvSpPr>
            <a:spLocks noGrp="1"/>
          </p:cNvSpPr>
          <p:nvPr>
            <p:ph type="title"/>
          </p:nvPr>
        </p:nvSpPr>
        <p:spPr>
          <a:xfrm>
            <a:off x="611560" y="799661"/>
            <a:ext cx="2971800" cy="613115"/>
          </a:xfrm>
        </p:spPr>
        <p:txBody>
          <a:bodyPr/>
          <a:lstStyle/>
          <a:p>
            <a:pPr algn="ctr"/>
            <a:r>
              <a:rPr lang="en-US" sz="2800" dirty="0" smtClean="0"/>
              <a:t>Crime</a:t>
            </a:r>
            <a:endParaRPr lang="uk-UA" sz="2800" dirty="0"/>
          </a:p>
        </p:txBody>
      </p:sp>
      <p:sp>
        <p:nvSpPr>
          <p:cNvPr id="7" name="Текст 6"/>
          <p:cNvSpPr>
            <a:spLocks noGrp="1"/>
          </p:cNvSpPr>
          <p:nvPr>
            <p:ph type="body" sz="half" idx="2"/>
          </p:nvPr>
        </p:nvSpPr>
        <p:spPr>
          <a:xfrm>
            <a:off x="611560" y="1600784"/>
            <a:ext cx="2971800" cy="3167109"/>
          </a:xfrm>
        </p:spPr>
        <p:txBody>
          <a:bodyPr>
            <a:normAutofit lnSpcReduction="10000"/>
          </a:bodyPr>
          <a:lstStyle/>
          <a:p>
            <a:r>
              <a:rPr lang="en-US" b="1" dirty="0">
                <a:solidFill>
                  <a:schemeClr val="tx2">
                    <a:lumMod val="60000"/>
                    <a:lumOff val="40000"/>
                  </a:schemeClr>
                </a:solidFill>
              </a:rPr>
              <a:t>Crime</a:t>
            </a:r>
            <a:r>
              <a:rPr lang="en-US" dirty="0">
                <a:solidFill>
                  <a:schemeClr val="tx2">
                    <a:lumMod val="60000"/>
                    <a:lumOff val="40000"/>
                  </a:schemeClr>
                </a:solidFill>
              </a:rPr>
              <a:t> is the breaking of rules or </a:t>
            </a:r>
            <a:r>
              <a:rPr lang="en-US" dirty="0">
                <a:solidFill>
                  <a:schemeClr val="tx2">
                    <a:lumMod val="60000"/>
                    <a:lumOff val="40000"/>
                  </a:schemeClr>
                </a:solidFill>
                <a:hlinkClick r:id="rId2" tooltip="Law"/>
              </a:rPr>
              <a:t>laws</a:t>
            </a:r>
            <a:r>
              <a:rPr lang="en-US" dirty="0">
                <a:solidFill>
                  <a:schemeClr val="tx2">
                    <a:lumMod val="60000"/>
                    <a:lumOff val="40000"/>
                  </a:schemeClr>
                </a:solidFill>
              </a:rPr>
              <a:t> for which some </a:t>
            </a:r>
            <a:r>
              <a:rPr lang="en-US" dirty="0">
                <a:solidFill>
                  <a:schemeClr val="tx2">
                    <a:lumMod val="60000"/>
                    <a:lumOff val="40000"/>
                  </a:schemeClr>
                </a:solidFill>
                <a:hlinkClick r:id="rId3" tooltip="Government"/>
              </a:rPr>
              <a:t>governing authority</a:t>
            </a:r>
            <a:r>
              <a:rPr lang="en-US" dirty="0">
                <a:solidFill>
                  <a:schemeClr val="tx2">
                    <a:lumMod val="60000"/>
                    <a:lumOff val="40000"/>
                  </a:schemeClr>
                </a:solidFill>
              </a:rPr>
              <a:t> (via mechanisms such as </a:t>
            </a:r>
            <a:r>
              <a:rPr lang="en-US" dirty="0">
                <a:solidFill>
                  <a:schemeClr val="tx2">
                    <a:lumMod val="60000"/>
                    <a:lumOff val="40000"/>
                  </a:schemeClr>
                </a:solidFill>
                <a:hlinkClick r:id="rId4" tooltip="Legal system"/>
              </a:rPr>
              <a:t>legal systems</a:t>
            </a:r>
            <a:r>
              <a:rPr lang="en-US" dirty="0">
                <a:solidFill>
                  <a:schemeClr val="tx2">
                    <a:lumMod val="60000"/>
                    <a:lumOff val="40000"/>
                  </a:schemeClr>
                </a:solidFill>
              </a:rPr>
              <a:t>) can ultimately prescribe a </a:t>
            </a:r>
            <a:r>
              <a:rPr lang="en-US" dirty="0">
                <a:solidFill>
                  <a:schemeClr val="tx2">
                    <a:lumMod val="60000"/>
                    <a:lumOff val="40000"/>
                  </a:schemeClr>
                </a:solidFill>
                <a:hlinkClick r:id="rId5" tooltip="Conviction"/>
              </a:rPr>
              <a:t>conviction</a:t>
            </a:r>
            <a:r>
              <a:rPr lang="en-US" dirty="0">
                <a:solidFill>
                  <a:schemeClr val="tx2">
                    <a:lumMod val="60000"/>
                    <a:lumOff val="40000"/>
                  </a:schemeClr>
                </a:solidFill>
              </a:rPr>
              <a:t>. Crimes may also result in </a:t>
            </a:r>
            <a:r>
              <a:rPr lang="en-US" dirty="0">
                <a:solidFill>
                  <a:schemeClr val="tx2">
                    <a:lumMod val="60000"/>
                    <a:lumOff val="40000"/>
                  </a:schemeClr>
                </a:solidFill>
                <a:hlinkClick r:id="rId6" tooltip="Police caution"/>
              </a:rPr>
              <a:t>cautions</a:t>
            </a:r>
            <a:r>
              <a:rPr lang="en-US" dirty="0">
                <a:solidFill>
                  <a:schemeClr val="tx2">
                    <a:lumMod val="60000"/>
                    <a:lumOff val="40000"/>
                  </a:schemeClr>
                </a:solidFill>
              </a:rPr>
              <a:t>, </a:t>
            </a:r>
            <a:r>
              <a:rPr lang="en-US" dirty="0">
                <a:solidFill>
                  <a:schemeClr val="tx2">
                    <a:lumMod val="60000"/>
                    <a:lumOff val="40000"/>
                  </a:schemeClr>
                </a:solidFill>
                <a:hlinkClick r:id="rId7" tooltip="Rehabilitation (penology)"/>
              </a:rPr>
              <a:t>rehabilitation</a:t>
            </a:r>
            <a:r>
              <a:rPr lang="en-US" dirty="0">
                <a:solidFill>
                  <a:schemeClr val="tx2">
                    <a:lumMod val="60000"/>
                    <a:lumOff val="40000"/>
                  </a:schemeClr>
                </a:solidFill>
              </a:rPr>
              <a:t> or be </a:t>
            </a:r>
            <a:r>
              <a:rPr lang="en-US" dirty="0">
                <a:solidFill>
                  <a:schemeClr val="tx2">
                    <a:lumMod val="60000"/>
                    <a:lumOff val="40000"/>
                  </a:schemeClr>
                </a:solidFill>
                <a:hlinkClick r:id="rId8" tooltip="Unenforced"/>
              </a:rPr>
              <a:t>unenforced</a:t>
            </a:r>
            <a:r>
              <a:rPr lang="en-US" dirty="0">
                <a:solidFill>
                  <a:schemeClr val="tx2">
                    <a:lumMod val="60000"/>
                    <a:lumOff val="40000"/>
                  </a:schemeClr>
                </a:solidFill>
              </a:rPr>
              <a:t>. Individual human societies may each define crime and crimes differently, in different localities (state, local, international), at different time stages of the so-called "crime", from planning, disclosure, supposedly intended, supposedly prepared, incomplete, complete or future proclaimed after the "crime"</a:t>
            </a:r>
            <a:endParaRPr lang="uk-UA" dirty="0">
              <a:solidFill>
                <a:schemeClr val="tx2">
                  <a:lumMod val="60000"/>
                  <a:lumOff val="40000"/>
                </a:schemeClr>
              </a:solidFill>
            </a:endParaRPr>
          </a:p>
        </p:txBody>
      </p:sp>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54341" y="1916832"/>
            <a:ext cx="3384376" cy="2535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5753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2987824" y="332656"/>
            <a:ext cx="2971800" cy="504056"/>
          </a:xfrm>
        </p:spPr>
        <p:txBody>
          <a:bodyPr/>
          <a:lstStyle/>
          <a:p>
            <a:pPr algn="ctr"/>
            <a:r>
              <a:rPr lang="en-US" dirty="0"/>
              <a:t/>
            </a:r>
            <a:br>
              <a:rPr lang="en-US" dirty="0"/>
            </a:br>
            <a:r>
              <a:rPr lang="en-US" dirty="0" smtClean="0"/>
              <a:t>Kind of crime</a:t>
            </a:r>
            <a:endParaRPr lang="uk-UA" dirty="0"/>
          </a:p>
        </p:txBody>
      </p:sp>
      <p:sp>
        <p:nvSpPr>
          <p:cNvPr id="9" name="Текст 8"/>
          <p:cNvSpPr>
            <a:spLocks noGrp="1"/>
          </p:cNvSpPr>
          <p:nvPr>
            <p:ph type="body" sz="half" idx="2"/>
          </p:nvPr>
        </p:nvSpPr>
        <p:spPr>
          <a:xfrm>
            <a:off x="1475656" y="1124744"/>
            <a:ext cx="6192688" cy="4680520"/>
          </a:xfrm>
        </p:spPr>
        <p:txBody>
          <a:bodyPr>
            <a:normAutofit lnSpcReduction="10000"/>
          </a:bodyPr>
          <a:lstStyle/>
          <a:p>
            <a:r>
              <a:rPr lang="en-US" b="1" dirty="0">
                <a:solidFill>
                  <a:schemeClr val="tx2">
                    <a:lumMod val="60000"/>
                    <a:lumOff val="40000"/>
                  </a:schemeClr>
                </a:solidFill>
              </a:rPr>
              <a:t>Kinds of Crimes </a:t>
            </a:r>
            <a:endParaRPr lang="en-US" b="1"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2"/>
              </a:rPr>
              <a:t>Theft</a:t>
            </a:r>
            <a:r>
              <a:rPr lang="en-US" sz="1600" dirty="0">
                <a:solidFill>
                  <a:schemeClr val="tx2">
                    <a:lumMod val="60000"/>
                    <a:lumOff val="40000"/>
                  </a:schemeClr>
                </a:solidFill>
              </a:rPr>
              <a:t> Restorative justice and theft victims and perpetrators.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3"/>
              </a:rPr>
              <a:t>Burglary</a:t>
            </a:r>
            <a:r>
              <a:rPr lang="en-US" sz="1600" dirty="0">
                <a:solidFill>
                  <a:schemeClr val="tx2">
                    <a:lumMod val="60000"/>
                    <a:lumOff val="40000"/>
                  </a:schemeClr>
                </a:solidFill>
              </a:rPr>
              <a:t> Restorative justice and burglary victims and perpetrators.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4"/>
              </a:rPr>
              <a:t>Corruption</a:t>
            </a:r>
            <a:r>
              <a:rPr lang="en-US" sz="1600" dirty="0">
                <a:solidFill>
                  <a:schemeClr val="tx2">
                    <a:lumMod val="60000"/>
                    <a:lumOff val="40000"/>
                  </a:schemeClr>
                </a:solidFill>
              </a:rPr>
              <a:t> Restorative justice and victims and </a:t>
            </a:r>
            <a:r>
              <a:rPr lang="en-US" sz="1600" dirty="0" err="1">
                <a:solidFill>
                  <a:schemeClr val="tx2">
                    <a:lumMod val="60000"/>
                    <a:lumOff val="40000"/>
                  </a:schemeClr>
                </a:solidFill>
              </a:rPr>
              <a:t>perpatrators</a:t>
            </a:r>
            <a:r>
              <a:rPr lang="en-US" sz="1600" dirty="0">
                <a:solidFill>
                  <a:schemeClr val="tx2">
                    <a:lumMod val="60000"/>
                    <a:lumOff val="40000"/>
                  </a:schemeClr>
                </a:solidFill>
              </a:rPr>
              <a:t> of corruption.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5"/>
              </a:rPr>
              <a:t>Driving While Intoxicated</a:t>
            </a:r>
            <a:r>
              <a:rPr lang="en-US" sz="1600" dirty="0">
                <a:solidFill>
                  <a:schemeClr val="tx2">
                    <a:lumMod val="60000"/>
                    <a:lumOff val="40000"/>
                  </a:schemeClr>
                </a:solidFill>
              </a:rPr>
              <a:t> Restorative justice and DWI victims and perpetrators.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6"/>
              </a:rPr>
              <a:t>Domestic Violence</a:t>
            </a:r>
            <a:r>
              <a:rPr lang="en-US" sz="1600" dirty="0">
                <a:solidFill>
                  <a:schemeClr val="tx2">
                    <a:lumMod val="60000"/>
                    <a:lumOff val="40000"/>
                  </a:schemeClr>
                </a:solidFill>
              </a:rPr>
              <a:t> Restorative justice for domestic violence victims and perpetrators.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7"/>
              </a:rPr>
              <a:t>Hate Crime</a:t>
            </a:r>
            <a:r>
              <a:rPr lang="en-US" sz="1600" dirty="0">
                <a:solidFill>
                  <a:schemeClr val="tx2">
                    <a:lumMod val="60000"/>
                    <a:lumOff val="40000"/>
                  </a:schemeClr>
                </a:solidFill>
              </a:rPr>
              <a:t> Restorative justice and hate crime victims and perpetrators.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8"/>
              </a:rPr>
              <a:t>Violent Crimes</a:t>
            </a:r>
            <a:r>
              <a:rPr lang="en-US" sz="1600" dirty="0">
                <a:solidFill>
                  <a:schemeClr val="tx2">
                    <a:lumMod val="60000"/>
                    <a:lumOff val="40000"/>
                  </a:schemeClr>
                </a:solidFill>
              </a:rPr>
              <a:t> Restorative justice and victims and perpetrators of violent crime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9"/>
              </a:rPr>
              <a:t>Environmental Crimes</a:t>
            </a:r>
            <a:r>
              <a:rPr lang="en-US" sz="1600" dirty="0">
                <a:solidFill>
                  <a:schemeClr val="tx2">
                    <a:lumMod val="60000"/>
                    <a:lumOff val="40000"/>
                  </a:schemeClr>
                </a:solidFill>
              </a:rPr>
              <a:t> Restorative justice and environmental crime victims and perpetrators. </a:t>
            </a:r>
            <a:endParaRPr lang="en-US" sz="1600" dirty="0" smtClean="0">
              <a:solidFill>
                <a:schemeClr val="tx2">
                  <a:lumMod val="60000"/>
                  <a:lumOff val="40000"/>
                </a:schemeClr>
              </a:solidFill>
            </a:endParaRPr>
          </a:p>
          <a:p>
            <a:pPr marL="285750" indent="-285750">
              <a:buFont typeface="Arial" pitchFamily="34" charset="0"/>
              <a:buChar char="•"/>
            </a:pPr>
            <a:r>
              <a:rPr lang="en-US" sz="1600" dirty="0">
                <a:solidFill>
                  <a:schemeClr val="tx2">
                    <a:lumMod val="60000"/>
                    <a:lumOff val="40000"/>
                  </a:schemeClr>
                </a:solidFill>
                <a:hlinkClick r:id="rId10"/>
              </a:rPr>
              <a:t>White Collar Crime</a:t>
            </a:r>
            <a:r>
              <a:rPr lang="en-US" sz="1600" dirty="0">
                <a:solidFill>
                  <a:schemeClr val="tx2">
                    <a:lumMod val="60000"/>
                    <a:lumOff val="40000"/>
                  </a:schemeClr>
                </a:solidFill>
              </a:rPr>
              <a:t> Restorative justice and white collar crime victims and perpetrators. </a:t>
            </a:r>
            <a:endParaRPr lang="en-US" sz="1600" b="1" dirty="0">
              <a:solidFill>
                <a:schemeClr val="tx2">
                  <a:lumMod val="60000"/>
                  <a:lumOff val="40000"/>
                </a:schemeClr>
              </a:solidFill>
            </a:endParaRPr>
          </a:p>
        </p:txBody>
      </p:sp>
    </p:spTree>
    <p:extLst>
      <p:ext uri="{BB962C8B-B14F-4D97-AF65-F5344CB8AC3E}">
        <p14:creationId xmlns:p14="http://schemas.microsoft.com/office/powerpoint/2010/main" val="3188008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555776" y="332656"/>
            <a:ext cx="4104456" cy="576064"/>
          </a:xfrm>
        </p:spPr>
        <p:txBody>
          <a:bodyPr/>
          <a:lstStyle/>
          <a:p>
            <a:pPr algn="ctr"/>
            <a:r>
              <a:rPr lang="en-US" sz="3200" dirty="0" smtClean="0"/>
              <a:t>In Ukraine</a:t>
            </a:r>
            <a:endParaRPr lang="uk-UA" sz="3200" dirty="0"/>
          </a:p>
        </p:txBody>
      </p:sp>
      <p:sp>
        <p:nvSpPr>
          <p:cNvPr id="7" name="Текст 6"/>
          <p:cNvSpPr>
            <a:spLocks noGrp="1"/>
          </p:cNvSpPr>
          <p:nvPr>
            <p:ph type="body" sz="half" idx="2"/>
          </p:nvPr>
        </p:nvSpPr>
        <p:spPr>
          <a:xfrm>
            <a:off x="539552" y="1124744"/>
            <a:ext cx="3888432" cy="3816424"/>
          </a:xfrm>
        </p:spPr>
        <p:txBody>
          <a:bodyPr>
            <a:normAutofit fontScale="92500" lnSpcReduction="20000"/>
          </a:bodyPr>
          <a:lstStyle/>
          <a:p>
            <a:r>
              <a:rPr lang="en-US" sz="1500" b="1" dirty="0" err="1" smtClean="0">
                <a:solidFill>
                  <a:schemeClr val="tx2">
                    <a:lumMod val="60000"/>
                    <a:lumOff val="40000"/>
                  </a:schemeClr>
                </a:solidFill>
              </a:rPr>
              <a:t>Mishka</a:t>
            </a:r>
            <a:r>
              <a:rPr lang="en-US" sz="1500" b="1" dirty="0">
                <a:solidFill>
                  <a:schemeClr val="tx2">
                    <a:lumMod val="60000"/>
                    <a:lumOff val="40000"/>
                  </a:schemeClr>
                </a:solidFill>
              </a:rPr>
              <a:t> </a:t>
            </a:r>
            <a:r>
              <a:rPr lang="en-US" sz="1500" b="1" dirty="0" err="1" smtClean="0">
                <a:solidFill>
                  <a:schemeClr val="tx2">
                    <a:lumMod val="60000"/>
                    <a:lumOff val="40000"/>
                  </a:schemeClr>
                </a:solidFill>
              </a:rPr>
              <a:t>Yaponchik</a:t>
            </a:r>
            <a:endParaRPr lang="en-US" sz="1500" b="1" dirty="0">
              <a:solidFill>
                <a:schemeClr val="tx2">
                  <a:lumMod val="60000"/>
                  <a:lumOff val="40000"/>
                </a:schemeClr>
              </a:solidFill>
            </a:endParaRPr>
          </a:p>
          <a:p>
            <a:r>
              <a:rPr lang="en-US" sz="1500" dirty="0" smtClean="0">
                <a:solidFill>
                  <a:schemeClr val="tx2">
                    <a:lumMod val="60000"/>
                    <a:lumOff val="40000"/>
                  </a:schemeClr>
                </a:solidFill>
              </a:rPr>
              <a:t> </a:t>
            </a:r>
            <a:r>
              <a:rPr lang="en-US" sz="1500" dirty="0">
                <a:solidFill>
                  <a:schemeClr val="tx2">
                    <a:lumMod val="60000"/>
                    <a:lumOff val="40000"/>
                  </a:schemeClr>
                </a:solidFill>
              </a:rPr>
              <a:t>Jap (real name Moses </a:t>
            </a:r>
            <a:r>
              <a:rPr lang="en-US" sz="1500" dirty="0" err="1">
                <a:solidFill>
                  <a:schemeClr val="tx2">
                    <a:lumMod val="60000"/>
                    <a:lumOff val="40000"/>
                  </a:schemeClr>
                </a:solidFill>
              </a:rPr>
              <a:t>Wolfovitch</a:t>
            </a:r>
            <a:r>
              <a:rPr lang="en-US" sz="1500" dirty="0">
                <a:solidFill>
                  <a:schemeClr val="tx2">
                    <a:lumMod val="60000"/>
                    <a:lumOff val="40000"/>
                  </a:schemeClr>
                </a:solidFill>
              </a:rPr>
              <a:t> Vinnitsa, * 1891, </a:t>
            </a:r>
            <a:r>
              <a:rPr lang="en-US" sz="1500" dirty="0" err="1">
                <a:solidFill>
                  <a:schemeClr val="tx2">
                    <a:lumMod val="60000"/>
                    <a:lumOff val="40000"/>
                  </a:schemeClr>
                </a:solidFill>
              </a:rPr>
              <a:t>Holta</a:t>
            </a:r>
            <a:r>
              <a:rPr lang="en-US" sz="1500" dirty="0">
                <a:solidFill>
                  <a:schemeClr val="tx2">
                    <a:lumMod val="60000"/>
                    <a:lumOff val="40000"/>
                  </a:schemeClr>
                </a:solidFill>
              </a:rPr>
              <a:t> (now city </a:t>
            </a:r>
            <a:r>
              <a:rPr lang="en-US" sz="1500" dirty="0" err="1">
                <a:solidFill>
                  <a:schemeClr val="tx2">
                    <a:lumMod val="60000"/>
                    <a:lumOff val="40000"/>
                  </a:schemeClr>
                </a:solidFill>
              </a:rPr>
              <a:t>Pervomaysk</a:t>
            </a:r>
            <a:r>
              <a:rPr lang="en-US" sz="1500" dirty="0">
                <a:solidFill>
                  <a:schemeClr val="tx2">
                    <a:lumMod val="60000"/>
                    <a:lumOff val="40000"/>
                  </a:schemeClr>
                </a:solidFill>
              </a:rPr>
              <a:t>) - † 1919, Ascension) - famous Odessa hijacker. Jap dubbed by characteristic shape of the eyes.</a:t>
            </a:r>
            <a:br>
              <a:rPr lang="en-US" sz="1500" dirty="0">
                <a:solidFill>
                  <a:schemeClr val="tx2">
                    <a:lumMod val="60000"/>
                    <a:lumOff val="40000"/>
                  </a:schemeClr>
                </a:solidFill>
              </a:rPr>
            </a:br>
            <a:r>
              <a:rPr lang="en-US" sz="1500" dirty="0">
                <a:solidFill>
                  <a:schemeClr val="tx2">
                    <a:lumMod val="60000"/>
                    <a:lumOff val="40000"/>
                  </a:schemeClr>
                </a:solidFill>
              </a:rPr>
              <a:t/>
            </a:r>
            <a:br>
              <a:rPr lang="en-US" sz="1500" dirty="0">
                <a:solidFill>
                  <a:schemeClr val="tx2">
                    <a:lumMod val="60000"/>
                    <a:lumOff val="40000"/>
                  </a:schemeClr>
                </a:solidFill>
              </a:rPr>
            </a:br>
            <a:r>
              <a:rPr lang="en-US" sz="1500" dirty="0">
                <a:solidFill>
                  <a:schemeClr val="tx2">
                    <a:lumMod val="60000"/>
                    <a:lumOff val="40000"/>
                  </a:schemeClr>
                </a:solidFill>
              </a:rPr>
              <a:t>In 1917 Jap amassed a large gang of raiders and became a storm of Odessa. Since January 1918 collaborated with the Bolsheviks, leading the Jewish self-defense against the White Army, but Jap regiment collected from Odessa criminals, showed indiscipline and jumped in front of 27 September 1919 on two captured trains. In Ascension train was stopped by the KGB and Jap was shot.</a:t>
            </a:r>
            <a:br>
              <a:rPr lang="en-US" sz="1500" dirty="0">
                <a:solidFill>
                  <a:schemeClr val="tx2">
                    <a:lumMod val="60000"/>
                    <a:lumOff val="40000"/>
                  </a:schemeClr>
                </a:solidFill>
              </a:rPr>
            </a:br>
            <a:r>
              <a:rPr lang="en-US" sz="1500" dirty="0">
                <a:solidFill>
                  <a:schemeClr val="tx2">
                    <a:lumMod val="60000"/>
                    <a:lumOff val="40000"/>
                  </a:schemeClr>
                </a:solidFill>
              </a:rPr>
              <a:t/>
            </a:r>
            <a:br>
              <a:rPr lang="en-US" sz="1500" dirty="0">
                <a:solidFill>
                  <a:schemeClr val="tx2">
                    <a:lumMod val="60000"/>
                    <a:lumOff val="40000"/>
                  </a:schemeClr>
                </a:solidFill>
              </a:rPr>
            </a:br>
            <a:r>
              <a:rPr lang="en-US" sz="1500" dirty="0">
                <a:solidFill>
                  <a:schemeClr val="tx2">
                    <a:lumMod val="60000"/>
                    <a:lumOff val="40000"/>
                  </a:schemeClr>
                </a:solidFill>
              </a:rPr>
              <a:t>Jap was the prototype of literary and cinematic characters - Benny Crick from the stories of Isaac Babel and </a:t>
            </a:r>
            <a:r>
              <a:rPr lang="en-US" sz="1500" dirty="0" err="1">
                <a:solidFill>
                  <a:schemeClr val="tx2">
                    <a:lumMod val="60000"/>
                    <a:lumOff val="40000"/>
                  </a:schemeClr>
                </a:solidFill>
              </a:rPr>
              <a:t>Popandopulo</a:t>
            </a:r>
            <a:r>
              <a:rPr lang="en-US" sz="1500" dirty="0">
                <a:solidFill>
                  <a:schemeClr val="tx2">
                    <a:lumMod val="60000"/>
                    <a:lumOff val="40000"/>
                  </a:schemeClr>
                </a:solidFill>
              </a:rPr>
              <a:t> from the operetta B. </a:t>
            </a:r>
            <a:r>
              <a:rPr lang="en-US" sz="1500" dirty="0" err="1">
                <a:solidFill>
                  <a:schemeClr val="tx2">
                    <a:lumMod val="60000"/>
                    <a:lumOff val="40000"/>
                  </a:schemeClr>
                </a:solidFill>
              </a:rPr>
              <a:t>Aleksandrov</a:t>
            </a:r>
            <a:r>
              <a:rPr lang="en-US" sz="1500" dirty="0">
                <a:solidFill>
                  <a:schemeClr val="tx2">
                    <a:lumMod val="60000"/>
                    <a:lumOff val="40000"/>
                  </a:schemeClr>
                </a:solidFill>
              </a:rPr>
              <a:t> "Wedding in </a:t>
            </a:r>
            <a:r>
              <a:rPr lang="en-US" sz="1500" dirty="0" err="1">
                <a:solidFill>
                  <a:schemeClr val="tx2">
                    <a:lumMod val="60000"/>
                    <a:lumOff val="40000"/>
                  </a:schemeClr>
                </a:solidFill>
              </a:rPr>
              <a:t>Malinovka</a:t>
            </a:r>
            <a:r>
              <a:rPr lang="en-US" sz="1500" dirty="0">
                <a:solidFill>
                  <a:schemeClr val="tx2">
                    <a:lumMod val="60000"/>
                    <a:lumOff val="40000"/>
                  </a:schemeClr>
                </a:solidFill>
              </a:rPr>
              <a:t>" and namesake movie (1967).</a:t>
            </a:r>
            <a:endParaRPr lang="uk-UA" dirty="0">
              <a:solidFill>
                <a:schemeClr val="tx2">
                  <a:lumMod val="60000"/>
                  <a:lumOff val="40000"/>
                </a:schemeClr>
              </a:solidFill>
            </a:endParaRPr>
          </a:p>
        </p:txBody>
      </p:sp>
      <p:pic>
        <p:nvPicPr>
          <p:cNvPr id="2050" name="Picture 2" descr="&amp;Fcy;&amp;acy;&amp;jcy;&amp;lcy;:Yaponchik mishka.jpg"/>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5101" b="15101"/>
          <a:stretch>
            <a:fillRect/>
          </a:stretch>
        </p:blipFill>
        <p:spPr bwMode="auto">
          <a:xfrm>
            <a:off x="4572000" y="1340768"/>
            <a:ext cx="3600400" cy="36004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7910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2051720" y="260648"/>
            <a:ext cx="4896544" cy="576064"/>
          </a:xfrm>
        </p:spPr>
        <p:txBody>
          <a:bodyPr/>
          <a:lstStyle/>
          <a:p>
            <a:endParaRPr lang="uk-UA" dirty="0"/>
          </a:p>
        </p:txBody>
      </p:sp>
      <p:sp>
        <p:nvSpPr>
          <p:cNvPr id="4" name="Текст 3"/>
          <p:cNvSpPr>
            <a:spLocks noGrp="1"/>
          </p:cNvSpPr>
          <p:nvPr>
            <p:ph type="body" sz="half" idx="2"/>
          </p:nvPr>
        </p:nvSpPr>
        <p:spPr>
          <a:xfrm>
            <a:off x="1043608" y="1268760"/>
            <a:ext cx="4104456" cy="4430266"/>
          </a:xfrm>
        </p:spPr>
        <p:txBody>
          <a:bodyPr>
            <a:normAutofit fontScale="92500" lnSpcReduction="20000"/>
          </a:bodyPr>
          <a:lstStyle/>
          <a:p>
            <a:r>
              <a:rPr lang="en-US" sz="1600" dirty="0">
                <a:solidFill>
                  <a:schemeClr val="tx2">
                    <a:lumMod val="60000"/>
                    <a:lumOff val="40000"/>
                  </a:schemeClr>
                </a:solidFill>
              </a:rPr>
              <a:t>Alphonse Gabriel "Al" Capone - (born Alphonse Gabriel «Al» Capone; January 17, 1899 - January 25, 1947) - American gangster of Italian origin, who led the criminal syndicate that involved smuggling, including the smuggling of alcohol and other illicit affairs in period of Prohibition in the U.S. in 1930 and 1920h, respectively.</a:t>
            </a:r>
            <a:br>
              <a:rPr lang="en-US" sz="1600" dirty="0">
                <a:solidFill>
                  <a:schemeClr val="tx2">
                    <a:lumMod val="60000"/>
                    <a:lumOff val="40000"/>
                  </a:schemeClr>
                </a:solidFill>
              </a:rPr>
            </a:br>
            <a:r>
              <a:rPr lang="en-US" sz="1600" dirty="0">
                <a:solidFill>
                  <a:schemeClr val="tx2">
                    <a:lumMod val="60000"/>
                    <a:lumOff val="40000"/>
                  </a:schemeClr>
                </a:solidFill>
              </a:rPr>
              <a:t/>
            </a:r>
            <a:br>
              <a:rPr lang="en-US" sz="1600" dirty="0">
                <a:solidFill>
                  <a:schemeClr val="tx2">
                    <a:lumMod val="60000"/>
                    <a:lumOff val="40000"/>
                  </a:schemeClr>
                </a:solidFill>
              </a:rPr>
            </a:br>
            <a:r>
              <a:rPr lang="en-US" sz="1600" dirty="0">
                <a:solidFill>
                  <a:schemeClr val="tx2">
                    <a:lumMod val="60000"/>
                    <a:lumOff val="40000"/>
                  </a:schemeClr>
                </a:solidFill>
              </a:rPr>
              <a:t>Born into a family of immigrants from southeastern Italy Gabriele and Teresina Capone began his career in Brooklyn before moving to Chicago and became the boss of the criminal organization known as the Chicago </a:t>
            </a:r>
            <a:r>
              <a:rPr lang="en-US" sz="1600" dirty="0" err="1">
                <a:solidFill>
                  <a:schemeClr val="tx2">
                    <a:lumMod val="60000"/>
                    <a:lumOff val="40000"/>
                  </a:schemeClr>
                </a:solidFill>
              </a:rPr>
              <a:t>Autfit</a:t>
            </a:r>
            <a:r>
              <a:rPr lang="en-US" sz="1600" dirty="0">
                <a:solidFill>
                  <a:schemeClr val="tx2">
                    <a:lumMod val="60000"/>
                    <a:lumOff val="40000"/>
                  </a:schemeClr>
                </a:solidFill>
              </a:rPr>
              <a:t>, as his business card indicated that he was a trader old furniture. [1]</a:t>
            </a:r>
            <a:br>
              <a:rPr lang="en-US" sz="1600" dirty="0">
                <a:solidFill>
                  <a:schemeClr val="tx2">
                    <a:lumMod val="60000"/>
                    <a:lumOff val="40000"/>
                  </a:schemeClr>
                </a:solidFill>
              </a:rPr>
            </a:br>
            <a:r>
              <a:rPr lang="en-US" sz="1600" dirty="0">
                <a:solidFill>
                  <a:schemeClr val="tx2">
                    <a:lumMod val="60000"/>
                    <a:lumOff val="40000"/>
                  </a:schemeClr>
                </a:solidFill>
              </a:rPr>
              <a:t/>
            </a:r>
            <a:br>
              <a:rPr lang="en-US" sz="1600" dirty="0">
                <a:solidFill>
                  <a:schemeClr val="tx2">
                    <a:lumMod val="60000"/>
                    <a:lumOff val="40000"/>
                  </a:schemeClr>
                </a:solidFill>
              </a:rPr>
            </a:br>
            <a:r>
              <a:rPr lang="en-US" sz="1600" dirty="0">
                <a:solidFill>
                  <a:schemeClr val="tx2">
                    <a:lumMod val="60000"/>
                    <a:lumOff val="40000"/>
                  </a:schemeClr>
                </a:solidFill>
              </a:rPr>
              <a:t>After 1920h </a:t>
            </a:r>
            <a:r>
              <a:rPr lang="en-US" sz="1600" dirty="0" err="1">
                <a:solidFill>
                  <a:schemeClr val="tx2">
                    <a:lumMod val="60000"/>
                    <a:lumOff val="40000"/>
                  </a:schemeClr>
                </a:solidFill>
              </a:rPr>
              <a:t>rokiv</a:t>
            </a:r>
            <a:r>
              <a:rPr lang="en-US" sz="1600" dirty="0">
                <a:solidFill>
                  <a:schemeClr val="tx2">
                    <a:lumMod val="60000"/>
                    <a:lumOff val="40000"/>
                  </a:schemeClr>
                </a:solidFill>
              </a:rPr>
              <a:t> Capone drew attention of the FBI, which placed it in the list of public enemies. Although he was never convicted of racketeering, his criminal career ended in 1931, when Capone was convicted and sentenced by the federal government for evading income tax.</a:t>
            </a:r>
          </a:p>
          <a:p>
            <a:endParaRPr lang="uk-UA" dirty="0"/>
          </a:p>
        </p:txBody>
      </p:sp>
      <p:pic>
        <p:nvPicPr>
          <p:cNvPr id="3076" name="Picture 4" descr="http://lichnosti.net/photos/1207/125243838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0372" y="1100702"/>
            <a:ext cx="3024336" cy="42862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2530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39</TotalTime>
  <Words>313</Words>
  <Application>Microsoft Office PowerPoint</Application>
  <PresentationFormat>Экран (4:3)</PresentationFormat>
  <Paragraphs>23</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Горизонт</vt:lpstr>
      <vt:lpstr>Project</vt:lpstr>
      <vt:lpstr>Plan</vt:lpstr>
      <vt:lpstr>Crime</vt:lpstr>
      <vt:lpstr> Kind of crime</vt:lpstr>
      <vt:lpstr>In Ukraine</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dc:title>
  <dc:creator>Жучок</dc:creator>
  <cp:lastModifiedBy>Жучок</cp:lastModifiedBy>
  <cp:revision>4</cp:revision>
  <dcterms:created xsi:type="dcterms:W3CDTF">2012-11-28T13:55:15Z</dcterms:created>
  <dcterms:modified xsi:type="dcterms:W3CDTF">2012-11-28T14:34:32Z</dcterms:modified>
</cp:coreProperties>
</file>