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266EEE-7D3F-4ADC-B266-03164E47AE3F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95E34E-F67C-49C6-9B50-7572918C68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266EEE-7D3F-4ADC-B266-03164E47AE3F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95E34E-F67C-49C6-9B50-7572918C68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266EEE-7D3F-4ADC-B266-03164E47AE3F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95E34E-F67C-49C6-9B50-7572918C68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266EEE-7D3F-4ADC-B266-03164E47AE3F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95E34E-F67C-49C6-9B50-7572918C68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266EEE-7D3F-4ADC-B266-03164E47AE3F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95E34E-F67C-49C6-9B50-7572918C68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266EEE-7D3F-4ADC-B266-03164E47AE3F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95E34E-F67C-49C6-9B50-7572918C68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266EEE-7D3F-4ADC-B266-03164E47AE3F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95E34E-F67C-49C6-9B50-7572918C68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266EEE-7D3F-4ADC-B266-03164E47AE3F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95E34E-F67C-49C6-9B50-7572918C68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266EEE-7D3F-4ADC-B266-03164E47AE3F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95E34E-F67C-49C6-9B50-7572918C68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266EEE-7D3F-4ADC-B266-03164E47AE3F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95E34E-F67C-49C6-9B50-7572918C68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266EEE-7D3F-4ADC-B266-03164E47AE3F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95E34E-F67C-49C6-9B50-7572918C68A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B266EEE-7D3F-4ADC-B266-03164E47AE3F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E95E34E-F67C-49C6-9B50-7572918C68A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 smtClean="0"/>
              <a:t>ароморфози</a:t>
            </a:r>
            <a:r>
              <a:rPr lang="ru-RU" dirty="0" smtClean="0"/>
              <a:t> </a:t>
            </a:r>
            <a:r>
              <a:rPr lang="ru-RU" dirty="0" smtClean="0"/>
              <a:t>в </a:t>
            </a:r>
            <a:r>
              <a:rPr lang="ru-RU" dirty="0" err="1" smtClean="0"/>
              <a:t>еволюції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183880" cy="1051560"/>
          </a:xfrm>
        </p:spPr>
        <p:txBody>
          <a:bodyPr>
            <a:normAutofit fontScale="90000"/>
          </a:bodyPr>
          <a:lstStyle/>
          <a:p>
            <a:pPr lvl="0"/>
            <a:r>
              <a:rPr lang="uk-UA" b="1" dirty="0" smtClean="0">
                <a:solidFill>
                  <a:srgbClr val="006600"/>
                </a:solidFill>
              </a:rPr>
              <a:t/>
            </a:r>
            <a:br>
              <a:rPr lang="uk-UA" b="1" dirty="0" smtClean="0">
                <a:solidFill>
                  <a:srgbClr val="006600"/>
                </a:solidFill>
              </a:rPr>
            </a:br>
            <a:r>
              <a:rPr lang="uk-UA" b="1" dirty="0" smtClean="0">
                <a:solidFill>
                  <a:srgbClr val="006600"/>
                </a:solidFill>
              </a:rPr>
              <a:t>Ароморфози  Палеозойської  ери</a:t>
            </a:r>
            <a:br>
              <a:rPr lang="uk-UA" b="1" dirty="0" smtClean="0">
                <a:solidFill>
                  <a:srgbClr val="0066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00808"/>
            <a:ext cx="8183880" cy="4187952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uk-UA" b="1" dirty="0" smtClean="0">
                <a:solidFill>
                  <a:srgbClr val="003300"/>
                </a:solidFill>
              </a:rPr>
              <a:t>Поява щелепноротих</a:t>
            </a:r>
            <a:r>
              <a:rPr lang="uk-UA" dirty="0" smtClean="0">
                <a:solidFill>
                  <a:srgbClr val="003300"/>
                </a:solidFill>
              </a:rPr>
              <a:t>, що стало                    важливим етапом у загальній                        організації хребетних.</a:t>
            </a:r>
          </a:p>
          <a:p>
            <a:pPr lvl="0"/>
            <a:r>
              <a:rPr lang="uk-UA" b="1" dirty="0" smtClean="0">
                <a:solidFill>
                  <a:srgbClr val="003300"/>
                </a:solidFill>
              </a:rPr>
              <a:t>Поява двох способів дихання.</a:t>
            </a:r>
            <a:endParaRPr lang="uk-UA" dirty="0" smtClean="0">
              <a:solidFill>
                <a:srgbClr val="003300"/>
              </a:solidFill>
            </a:endParaRPr>
          </a:p>
          <a:p>
            <a:pPr lvl="0"/>
            <a:r>
              <a:rPr lang="uk-UA" b="1" dirty="0" smtClean="0">
                <a:solidFill>
                  <a:srgbClr val="003300"/>
                </a:solidFill>
              </a:rPr>
              <a:t>Вихід тварин на суходіл.</a:t>
            </a:r>
            <a:r>
              <a:rPr lang="uk-UA" dirty="0" smtClean="0">
                <a:solidFill>
                  <a:srgbClr val="003300"/>
                </a:solidFill>
              </a:rPr>
              <a:t> </a:t>
            </a:r>
          </a:p>
          <a:p>
            <a:pPr lvl="0"/>
            <a:r>
              <a:rPr lang="uk-UA" b="1" dirty="0" smtClean="0">
                <a:solidFill>
                  <a:srgbClr val="003300"/>
                </a:solidFill>
              </a:rPr>
              <a:t>Поява внутрішнього запліднення: </a:t>
            </a:r>
            <a:r>
              <a:rPr lang="uk-UA" dirty="0" smtClean="0">
                <a:solidFill>
                  <a:srgbClr val="003300"/>
                </a:solidFill>
              </a:rPr>
              <a:t>у яйці був великий запас поживних речовин, вкрите воно було щільною оболонкою, що захищала від висихання; таке запліднення забезпечувало розмноження на суходолі.</a:t>
            </a:r>
          </a:p>
          <a:p>
            <a:pPr lvl="0"/>
            <a:r>
              <a:rPr lang="uk-UA" b="1" dirty="0" smtClean="0">
                <a:solidFill>
                  <a:srgbClr val="003300"/>
                </a:solidFill>
              </a:rPr>
              <a:t>Поява рогового покриву тіла</a:t>
            </a:r>
            <a:r>
              <a:rPr lang="uk-UA" dirty="0" smtClean="0">
                <a:solidFill>
                  <a:srgbClr val="003300"/>
                </a:solidFill>
              </a:rPr>
              <a:t>, який захищав від висихання.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183880" cy="1051560"/>
          </a:xfrm>
        </p:spPr>
        <p:txBody>
          <a:bodyPr/>
          <a:lstStyle/>
          <a:p>
            <a:r>
              <a:rPr lang="uk-UA" b="1" dirty="0" smtClean="0">
                <a:solidFill>
                  <a:srgbClr val="006600"/>
                </a:solidFill>
              </a:rPr>
              <a:t> Мезозойська  ера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5504" y="1412776"/>
            <a:ext cx="8183880" cy="4187952"/>
          </a:xfrm>
        </p:spPr>
        <p:txBody>
          <a:bodyPr/>
          <a:lstStyle/>
          <a:p>
            <a:r>
              <a:rPr lang="ru-RU" dirty="0" err="1" smtClean="0">
                <a:solidFill>
                  <a:srgbClr val="003300"/>
                </a:solidFill>
              </a:rPr>
              <a:t>Розпочалась</a:t>
            </a:r>
            <a:r>
              <a:rPr lang="ru-RU" dirty="0" smtClean="0">
                <a:solidFill>
                  <a:srgbClr val="003300"/>
                </a:solidFill>
              </a:rPr>
              <a:t> </a:t>
            </a:r>
            <a:r>
              <a:rPr lang="ru-RU" dirty="0" err="1" smtClean="0">
                <a:solidFill>
                  <a:srgbClr val="003300"/>
                </a:solidFill>
              </a:rPr>
              <a:t>близько</a:t>
            </a:r>
            <a:r>
              <a:rPr lang="ru-RU" dirty="0" smtClean="0">
                <a:solidFill>
                  <a:srgbClr val="003300"/>
                </a:solidFill>
              </a:rPr>
              <a:t> 240 млн., а </a:t>
            </a:r>
            <a:r>
              <a:rPr lang="ru-RU" dirty="0" err="1" smtClean="0">
                <a:solidFill>
                  <a:srgbClr val="003300"/>
                </a:solidFill>
              </a:rPr>
              <a:t>закінчилась</a:t>
            </a:r>
            <a:r>
              <a:rPr lang="ru-RU" dirty="0" smtClean="0">
                <a:solidFill>
                  <a:srgbClr val="003300"/>
                </a:solidFill>
              </a:rPr>
              <a:t> 65 млн. </a:t>
            </a:r>
            <a:r>
              <a:rPr lang="ru-RU" dirty="0" err="1" smtClean="0">
                <a:solidFill>
                  <a:srgbClr val="003300"/>
                </a:solidFill>
              </a:rPr>
              <a:t>років</a:t>
            </a:r>
            <a:r>
              <a:rPr lang="ru-RU" dirty="0" smtClean="0">
                <a:solidFill>
                  <a:srgbClr val="003300"/>
                </a:solidFill>
              </a:rPr>
              <a:t> тому. За </a:t>
            </a:r>
            <a:r>
              <a:rPr lang="ru-RU" dirty="0" err="1" smtClean="0">
                <a:solidFill>
                  <a:srgbClr val="003300"/>
                </a:solidFill>
              </a:rPr>
              <a:t>цей</a:t>
            </a:r>
            <a:r>
              <a:rPr lang="ru-RU" dirty="0" smtClean="0">
                <a:solidFill>
                  <a:srgbClr val="003300"/>
                </a:solidFill>
              </a:rPr>
              <a:t> час </a:t>
            </a:r>
            <a:r>
              <a:rPr lang="ru-RU" dirty="0" err="1" smtClean="0">
                <a:solidFill>
                  <a:srgbClr val="003300"/>
                </a:solidFill>
              </a:rPr>
              <a:t>виникли</a:t>
            </a:r>
            <a:r>
              <a:rPr lang="ru-RU" dirty="0" smtClean="0">
                <a:solidFill>
                  <a:srgbClr val="003300"/>
                </a:solidFill>
              </a:rPr>
              <a:t> </a:t>
            </a:r>
            <a:r>
              <a:rPr lang="ru-RU" dirty="0" err="1" smtClean="0">
                <a:solidFill>
                  <a:srgbClr val="003300"/>
                </a:solidFill>
              </a:rPr>
              <a:t>покритонасінні</a:t>
            </a:r>
            <a:r>
              <a:rPr lang="ru-RU" dirty="0" smtClean="0">
                <a:solidFill>
                  <a:srgbClr val="003300"/>
                </a:solidFill>
              </a:rPr>
              <a:t>, птахи та </a:t>
            </a:r>
            <a:r>
              <a:rPr lang="ru-RU" dirty="0" err="1" smtClean="0">
                <a:solidFill>
                  <a:srgbClr val="003300"/>
                </a:solidFill>
              </a:rPr>
              <a:t>ссавці</a:t>
            </a:r>
            <a:r>
              <a:rPr lang="ru-RU" dirty="0" smtClean="0">
                <a:solidFill>
                  <a:srgbClr val="003300"/>
                </a:solidFill>
              </a:rPr>
              <a:t>. </a:t>
            </a:r>
          </a:p>
          <a:p>
            <a:r>
              <a:rPr lang="ru-RU" dirty="0" err="1" smtClean="0">
                <a:solidFill>
                  <a:srgbClr val="003300"/>
                </a:solidFill>
              </a:rPr>
              <a:t>Поділяється</a:t>
            </a:r>
            <a:r>
              <a:rPr lang="ru-RU" dirty="0" smtClean="0">
                <a:solidFill>
                  <a:srgbClr val="003300"/>
                </a:solidFill>
              </a:rPr>
              <a:t> на </a:t>
            </a:r>
            <a:r>
              <a:rPr lang="ru-RU" dirty="0" err="1" smtClean="0">
                <a:solidFill>
                  <a:srgbClr val="003300"/>
                </a:solidFill>
              </a:rPr>
              <a:t>періоди</a:t>
            </a:r>
            <a:r>
              <a:rPr lang="ru-RU" dirty="0" smtClean="0">
                <a:solidFill>
                  <a:srgbClr val="003300"/>
                </a:solidFill>
              </a:rPr>
              <a:t>:</a:t>
            </a:r>
          </a:p>
          <a:p>
            <a:pPr>
              <a:buFontTx/>
              <a:buChar char="-"/>
            </a:pPr>
            <a:r>
              <a:rPr lang="ru-RU" dirty="0" err="1" smtClean="0">
                <a:solidFill>
                  <a:srgbClr val="003300"/>
                </a:solidFill>
              </a:rPr>
              <a:t>Тріасовий</a:t>
            </a:r>
            <a:r>
              <a:rPr lang="ru-RU" dirty="0" smtClean="0">
                <a:solidFill>
                  <a:srgbClr val="003300"/>
                </a:solidFill>
              </a:rPr>
              <a:t>;</a:t>
            </a:r>
          </a:p>
          <a:p>
            <a:pPr>
              <a:buFontTx/>
              <a:buChar char="-"/>
            </a:pPr>
            <a:r>
              <a:rPr lang="ru-RU" dirty="0" err="1" smtClean="0">
                <a:solidFill>
                  <a:srgbClr val="003300"/>
                </a:solidFill>
              </a:rPr>
              <a:t>Юрський</a:t>
            </a:r>
            <a:r>
              <a:rPr lang="ru-RU" dirty="0" smtClean="0">
                <a:solidFill>
                  <a:srgbClr val="003300"/>
                </a:solidFill>
              </a:rPr>
              <a:t>;</a:t>
            </a:r>
          </a:p>
          <a:p>
            <a:pPr>
              <a:buFontTx/>
              <a:buChar char="-"/>
            </a:pPr>
            <a:r>
              <a:rPr lang="uk-UA" dirty="0" smtClean="0">
                <a:solidFill>
                  <a:srgbClr val="003300"/>
                </a:solidFill>
              </a:rPr>
              <a:t>Крейдяний</a:t>
            </a:r>
            <a:endParaRPr lang="ru-RU" dirty="0"/>
          </a:p>
        </p:txBody>
      </p:sp>
      <p:pic>
        <p:nvPicPr>
          <p:cNvPr id="4" name="Рисунок 3" descr="alanq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3784770"/>
            <a:ext cx="2502905" cy="1535115"/>
          </a:xfrm>
          <a:prstGeom prst="rect">
            <a:avLst/>
          </a:prstGeom>
          <a:ln w="28575">
            <a:solidFill>
              <a:srgbClr val="0033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9" descr="стегозавр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3555180"/>
            <a:ext cx="2451129" cy="1764705"/>
          </a:xfrm>
          <a:prstGeom prst="rect">
            <a:avLst/>
          </a:prstGeom>
          <a:ln w="28575">
            <a:solidFill>
              <a:srgbClr val="0033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0616" y="476672"/>
            <a:ext cx="8183880" cy="1051560"/>
          </a:xfrm>
        </p:spPr>
        <p:txBody>
          <a:bodyPr>
            <a:normAutofit fontScale="90000"/>
          </a:bodyPr>
          <a:lstStyle/>
          <a:p>
            <a:pPr lvl="0"/>
            <a:r>
              <a:rPr lang="uk-UA" b="1" dirty="0" smtClean="0">
                <a:solidFill>
                  <a:srgbClr val="006600"/>
                </a:solidFill>
              </a:rPr>
              <a:t>Ароморфози  Мезозойської  ери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00808"/>
            <a:ext cx="8183880" cy="4187952"/>
          </a:xfrm>
        </p:spPr>
        <p:txBody>
          <a:bodyPr/>
          <a:lstStyle/>
          <a:p>
            <a:r>
              <a:rPr lang="uk-UA" b="1" dirty="0" smtClean="0">
                <a:solidFill>
                  <a:srgbClr val="003300"/>
                </a:solidFill>
              </a:rPr>
              <a:t>Запліднення у внутрішніх тканинах </a:t>
            </a:r>
            <a:r>
              <a:rPr lang="uk-UA" dirty="0" smtClean="0">
                <a:solidFill>
                  <a:srgbClr val="003300"/>
                </a:solidFill>
              </a:rPr>
              <a:t>у рослин.</a:t>
            </a:r>
          </a:p>
          <a:p>
            <a:pPr lvl="0"/>
            <a:r>
              <a:rPr lang="uk-UA" b="1" dirty="0" smtClean="0">
                <a:solidFill>
                  <a:srgbClr val="003300"/>
                </a:solidFill>
              </a:rPr>
              <a:t>Поява покритонасінних рослин,  </a:t>
            </a:r>
            <a:r>
              <a:rPr lang="uk-UA" dirty="0" smtClean="0">
                <a:solidFill>
                  <a:srgbClr val="003300"/>
                </a:solidFill>
              </a:rPr>
              <a:t> утворення </a:t>
            </a:r>
            <a:r>
              <a:rPr lang="uk-UA" b="1" dirty="0" smtClean="0">
                <a:solidFill>
                  <a:srgbClr val="003300"/>
                </a:solidFill>
              </a:rPr>
              <a:t>однодольних і              дводольних.</a:t>
            </a:r>
            <a:endParaRPr lang="uk-UA" dirty="0" smtClean="0">
              <a:solidFill>
                <a:srgbClr val="003300"/>
              </a:solidFill>
            </a:endParaRPr>
          </a:p>
          <a:p>
            <a:pPr lvl="0"/>
            <a:r>
              <a:rPr lang="uk-UA" b="1" dirty="0" smtClean="0">
                <a:solidFill>
                  <a:srgbClr val="003300"/>
                </a:solidFill>
              </a:rPr>
              <a:t>Поява квітки.</a:t>
            </a:r>
            <a:endParaRPr lang="uk-UA" dirty="0" smtClean="0">
              <a:solidFill>
                <a:srgbClr val="003300"/>
              </a:solidFill>
            </a:endParaRPr>
          </a:p>
          <a:p>
            <a:pPr lvl="0"/>
            <a:r>
              <a:rPr lang="uk-UA" b="1" dirty="0" smtClean="0">
                <a:solidFill>
                  <a:srgbClr val="003300"/>
                </a:solidFill>
              </a:rPr>
              <a:t>Поява птахів</a:t>
            </a:r>
            <a:r>
              <a:rPr lang="uk-UA" dirty="0" smtClean="0">
                <a:solidFill>
                  <a:srgbClr val="003300"/>
                </a:solidFill>
              </a:rPr>
              <a:t> - </a:t>
            </a:r>
            <a:r>
              <a:rPr lang="uk-UA" b="1" dirty="0" smtClean="0">
                <a:solidFill>
                  <a:srgbClr val="003300"/>
                </a:solidFill>
              </a:rPr>
              <a:t>археоптерикс –  </a:t>
            </a:r>
            <a:r>
              <a:rPr lang="uk-UA" b="1" dirty="0" err="1" smtClean="0">
                <a:solidFill>
                  <a:srgbClr val="003300"/>
                </a:solidFill>
              </a:rPr>
              <a:t>першоптах</a:t>
            </a:r>
            <a:r>
              <a:rPr lang="uk-UA" b="1" dirty="0" smtClean="0">
                <a:solidFill>
                  <a:srgbClr val="003300"/>
                </a:solidFill>
              </a:rPr>
              <a:t>.</a:t>
            </a:r>
            <a:endParaRPr lang="uk-UA" dirty="0" smtClean="0">
              <a:solidFill>
                <a:srgbClr val="003300"/>
              </a:solidFill>
            </a:endParaRPr>
          </a:p>
          <a:p>
            <a:endParaRPr lang="ru-RU" dirty="0"/>
          </a:p>
        </p:txBody>
      </p:sp>
      <p:pic>
        <p:nvPicPr>
          <p:cNvPr id="4" name="Picture 6" descr="археоптерикс юр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3158124"/>
            <a:ext cx="1114964" cy="2683539"/>
          </a:xfrm>
          <a:prstGeom prst="rect">
            <a:avLst/>
          </a:prstGeom>
          <a:ln w="28575">
            <a:solidFill>
              <a:srgbClr val="0033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183880" cy="1051560"/>
          </a:xfrm>
        </p:spPr>
        <p:txBody>
          <a:bodyPr>
            <a:normAutofit fontScale="90000"/>
          </a:bodyPr>
          <a:lstStyle/>
          <a:p>
            <a:pPr lvl="0"/>
            <a:r>
              <a:rPr lang="uk-UA" b="1" dirty="0" smtClean="0">
                <a:solidFill>
                  <a:srgbClr val="006600"/>
                </a:solidFill>
              </a:rPr>
              <a:t>Ароморфози  Мезозойської  ери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700808"/>
            <a:ext cx="8183880" cy="4187952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uk-UA" b="1" dirty="0" smtClean="0">
                <a:solidFill>
                  <a:srgbClr val="003300"/>
                </a:solidFill>
              </a:rPr>
              <a:t>Поява теплокровності</a:t>
            </a:r>
            <a:r>
              <a:rPr lang="uk-UA" dirty="0" smtClean="0">
                <a:solidFill>
                  <a:srgbClr val="003300"/>
                </a:solidFill>
              </a:rPr>
              <a:t>, що забезпечило розселення по всіх географічних широтах.</a:t>
            </a:r>
          </a:p>
          <a:p>
            <a:pPr lvl="0"/>
            <a:r>
              <a:rPr lang="uk-UA" b="1" dirty="0" smtClean="0">
                <a:solidFill>
                  <a:srgbClr val="003300"/>
                </a:solidFill>
              </a:rPr>
              <a:t>Поява перших ссавців</a:t>
            </a:r>
            <a:r>
              <a:rPr lang="uk-UA" dirty="0" smtClean="0">
                <a:solidFill>
                  <a:srgbClr val="003300"/>
                </a:solidFill>
              </a:rPr>
              <a:t>, </a:t>
            </a:r>
            <a:r>
              <a:rPr lang="en-US" dirty="0" smtClean="0">
                <a:solidFill>
                  <a:srgbClr val="003300"/>
                </a:solidFill>
              </a:rPr>
              <a:t>                                        </a:t>
            </a:r>
            <a:r>
              <a:rPr lang="uk-UA" dirty="0" smtClean="0">
                <a:solidFill>
                  <a:srgbClr val="003300"/>
                </a:solidFill>
              </a:rPr>
              <a:t>предками яких були </a:t>
            </a:r>
            <a:r>
              <a:rPr lang="en-US" dirty="0" smtClean="0">
                <a:solidFill>
                  <a:srgbClr val="003300"/>
                </a:solidFill>
              </a:rPr>
              <a:t>                                       </a:t>
            </a:r>
            <a:r>
              <a:rPr lang="uk-UA" dirty="0" smtClean="0">
                <a:solidFill>
                  <a:srgbClr val="003300"/>
                </a:solidFill>
              </a:rPr>
              <a:t>звірозубі плазуни; в </a:t>
            </a:r>
            <a:r>
              <a:rPr lang="en-US" dirty="0" smtClean="0">
                <a:solidFill>
                  <a:srgbClr val="003300"/>
                </a:solidFill>
              </a:rPr>
              <a:t>                                                </a:t>
            </a:r>
            <a:r>
              <a:rPr lang="uk-UA" dirty="0" smtClean="0">
                <a:solidFill>
                  <a:srgbClr val="003300"/>
                </a:solidFill>
              </a:rPr>
              <a:t>тріасовому періоді були </a:t>
            </a:r>
            <a:r>
              <a:rPr lang="en-US" dirty="0" smtClean="0">
                <a:solidFill>
                  <a:srgbClr val="003300"/>
                </a:solidFill>
              </a:rPr>
              <a:t>                                             </a:t>
            </a:r>
            <a:r>
              <a:rPr lang="uk-UA" dirty="0" smtClean="0">
                <a:solidFill>
                  <a:srgbClr val="003300"/>
                </a:solidFill>
              </a:rPr>
              <a:t>поширені однопрохідні та сумчасті.</a:t>
            </a:r>
          </a:p>
          <a:p>
            <a:r>
              <a:rPr lang="uk-UA" b="1" dirty="0" smtClean="0">
                <a:solidFill>
                  <a:srgbClr val="003300"/>
                </a:solidFill>
              </a:rPr>
              <a:t>Поява живородіння </a:t>
            </a:r>
            <a:r>
              <a:rPr lang="uk-UA" dirty="0" smtClean="0">
                <a:solidFill>
                  <a:srgbClr val="003300"/>
                </a:solidFill>
              </a:rPr>
              <a:t>та</a:t>
            </a:r>
            <a:r>
              <a:rPr lang="uk-UA" b="1" dirty="0" smtClean="0">
                <a:solidFill>
                  <a:srgbClr val="003300"/>
                </a:solidFill>
              </a:rPr>
              <a:t> вигодовування малят молоком. </a:t>
            </a:r>
            <a:endParaRPr lang="en-US" b="1" dirty="0" smtClean="0">
              <a:solidFill>
                <a:srgbClr val="003300"/>
              </a:solidFill>
            </a:endParaRPr>
          </a:p>
          <a:p>
            <a:r>
              <a:rPr lang="uk-UA" b="1" dirty="0" smtClean="0">
                <a:solidFill>
                  <a:srgbClr val="003300"/>
                </a:solidFill>
              </a:rPr>
              <a:t>Прогресивний розвиток дихальної та кровоносної систем.</a:t>
            </a:r>
            <a:endParaRPr lang="uk-UA" dirty="0" smtClean="0">
              <a:solidFill>
                <a:srgbClr val="00330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ссавець мезозо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2564904"/>
            <a:ext cx="1589787" cy="1224136"/>
          </a:xfrm>
          <a:prstGeom prst="rect">
            <a:avLst/>
          </a:prstGeom>
          <a:ln w="28575">
            <a:solidFill>
              <a:srgbClr val="0033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183880" cy="1051560"/>
          </a:xfrm>
        </p:spPr>
        <p:txBody>
          <a:bodyPr>
            <a:normAutofit/>
          </a:bodyPr>
          <a:lstStyle/>
          <a:p>
            <a:pPr lvl="0"/>
            <a:r>
              <a:rPr lang="uk-UA" b="1" dirty="0" smtClean="0">
                <a:solidFill>
                  <a:srgbClr val="006600"/>
                </a:solidFill>
              </a:rPr>
              <a:t>Кайнозойська  ера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05694"/>
            <a:ext cx="8183880" cy="4187952"/>
          </a:xfrm>
        </p:spPr>
        <p:txBody>
          <a:bodyPr/>
          <a:lstStyle/>
          <a:p>
            <a:r>
              <a:rPr lang="ru-RU" dirty="0" err="1" smtClean="0">
                <a:solidFill>
                  <a:srgbClr val="003300"/>
                </a:solidFill>
              </a:rPr>
              <a:t>Розпочалась</a:t>
            </a:r>
            <a:r>
              <a:rPr lang="ru-RU" dirty="0" smtClean="0">
                <a:solidFill>
                  <a:srgbClr val="003300"/>
                </a:solidFill>
              </a:rPr>
              <a:t> </a:t>
            </a:r>
            <a:r>
              <a:rPr lang="ru-RU" dirty="0" err="1" smtClean="0">
                <a:solidFill>
                  <a:srgbClr val="003300"/>
                </a:solidFill>
              </a:rPr>
              <a:t>близько</a:t>
            </a:r>
            <a:r>
              <a:rPr lang="ru-RU" dirty="0" smtClean="0">
                <a:solidFill>
                  <a:srgbClr val="003300"/>
                </a:solidFill>
              </a:rPr>
              <a:t> 65 млн. </a:t>
            </a:r>
            <a:r>
              <a:rPr lang="ru-RU" dirty="0" err="1" smtClean="0">
                <a:solidFill>
                  <a:srgbClr val="003300"/>
                </a:solidFill>
              </a:rPr>
              <a:t>років</a:t>
            </a:r>
            <a:r>
              <a:rPr lang="ru-RU" dirty="0" smtClean="0">
                <a:solidFill>
                  <a:srgbClr val="003300"/>
                </a:solidFill>
              </a:rPr>
              <a:t> тому </a:t>
            </a:r>
            <a:r>
              <a:rPr lang="ru-RU" dirty="0" err="1" smtClean="0">
                <a:solidFill>
                  <a:srgbClr val="003300"/>
                </a:solidFill>
              </a:rPr>
              <a:t>і</a:t>
            </a:r>
            <a:r>
              <a:rPr lang="ru-RU" dirty="0" smtClean="0">
                <a:solidFill>
                  <a:srgbClr val="003300"/>
                </a:solidFill>
              </a:rPr>
              <a:t> </a:t>
            </a:r>
            <a:r>
              <a:rPr lang="ru-RU" dirty="0" err="1" smtClean="0">
                <a:solidFill>
                  <a:srgbClr val="003300"/>
                </a:solidFill>
              </a:rPr>
              <a:t>триває</a:t>
            </a:r>
            <a:r>
              <a:rPr lang="ru-RU" dirty="0" smtClean="0">
                <a:solidFill>
                  <a:srgbClr val="003300"/>
                </a:solidFill>
              </a:rPr>
              <a:t> </a:t>
            </a:r>
            <a:r>
              <a:rPr lang="ru-RU" dirty="0" err="1" smtClean="0">
                <a:solidFill>
                  <a:srgbClr val="003300"/>
                </a:solidFill>
              </a:rPr>
              <a:t>донині</a:t>
            </a:r>
            <a:r>
              <a:rPr lang="ru-RU" dirty="0" smtClean="0">
                <a:solidFill>
                  <a:srgbClr val="003300"/>
                </a:solidFill>
              </a:rPr>
              <a:t>.</a:t>
            </a:r>
          </a:p>
          <a:p>
            <a:r>
              <a:rPr lang="ru-RU" dirty="0" err="1" smtClean="0">
                <a:solidFill>
                  <a:srgbClr val="003300"/>
                </a:solidFill>
              </a:rPr>
              <a:t>Поділяється</a:t>
            </a:r>
            <a:r>
              <a:rPr lang="ru-RU" dirty="0" smtClean="0">
                <a:solidFill>
                  <a:srgbClr val="003300"/>
                </a:solidFill>
              </a:rPr>
              <a:t> на </a:t>
            </a:r>
            <a:r>
              <a:rPr lang="ru-RU" dirty="0" err="1" smtClean="0">
                <a:solidFill>
                  <a:srgbClr val="003300"/>
                </a:solidFill>
              </a:rPr>
              <a:t>періоди</a:t>
            </a:r>
            <a:r>
              <a:rPr lang="ru-RU" dirty="0" smtClean="0">
                <a:solidFill>
                  <a:srgbClr val="003300"/>
                </a:solidFill>
              </a:rPr>
              <a:t>:</a:t>
            </a:r>
          </a:p>
          <a:p>
            <a:pPr>
              <a:buFontTx/>
              <a:buChar char="-"/>
            </a:pPr>
            <a:r>
              <a:rPr lang="ru-RU" dirty="0" err="1" smtClean="0">
                <a:solidFill>
                  <a:srgbClr val="003300"/>
                </a:solidFill>
              </a:rPr>
              <a:t>Палеогеновий</a:t>
            </a:r>
            <a:r>
              <a:rPr lang="ru-RU" dirty="0" smtClean="0">
                <a:solidFill>
                  <a:srgbClr val="003300"/>
                </a:solidFill>
              </a:rPr>
              <a:t>;</a:t>
            </a:r>
          </a:p>
          <a:p>
            <a:pPr>
              <a:buFontTx/>
              <a:buChar char="-"/>
            </a:pPr>
            <a:r>
              <a:rPr lang="ru-RU" dirty="0" err="1" smtClean="0">
                <a:solidFill>
                  <a:srgbClr val="003300"/>
                </a:solidFill>
              </a:rPr>
              <a:t>Неогеновий</a:t>
            </a:r>
            <a:r>
              <a:rPr lang="ru-RU" dirty="0" smtClean="0">
                <a:solidFill>
                  <a:srgbClr val="003300"/>
                </a:solidFill>
              </a:rPr>
              <a:t>;</a:t>
            </a:r>
          </a:p>
          <a:p>
            <a:pPr>
              <a:buFontTx/>
              <a:buChar char="-"/>
            </a:pPr>
            <a:r>
              <a:rPr lang="ru-RU" dirty="0" err="1" smtClean="0">
                <a:solidFill>
                  <a:srgbClr val="003300"/>
                </a:solidFill>
              </a:rPr>
              <a:t>Антропогеновий</a:t>
            </a:r>
            <a:r>
              <a:rPr lang="ru-RU" dirty="0" smtClean="0">
                <a:solidFill>
                  <a:srgbClr val="003300"/>
                </a:solidFill>
              </a:rPr>
              <a:t>.  </a:t>
            </a:r>
            <a:endParaRPr lang="uk-UA" dirty="0" smtClean="0">
              <a:solidFill>
                <a:srgbClr val="003300"/>
              </a:solidFill>
            </a:endParaRPr>
          </a:p>
          <a:p>
            <a:endParaRPr lang="ru-RU" dirty="0"/>
          </a:p>
        </p:txBody>
      </p:sp>
      <p:pic>
        <p:nvPicPr>
          <p:cNvPr id="4" name="Picture 6" descr="палео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1577" y="4091040"/>
            <a:ext cx="2592288" cy="1834620"/>
          </a:xfrm>
          <a:prstGeom prst="rect">
            <a:avLst/>
          </a:prstGeom>
          <a:ln w="28575">
            <a:solidFill>
              <a:srgbClr val="0033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7" descr="неоге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3011579"/>
            <a:ext cx="1760073" cy="2928708"/>
          </a:xfrm>
          <a:prstGeom prst="rect">
            <a:avLst/>
          </a:prstGeom>
          <a:ln w="28575">
            <a:solidFill>
              <a:srgbClr val="0033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15" descr="pic5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8641" y="4389299"/>
            <a:ext cx="2770188" cy="1550988"/>
          </a:xfrm>
          <a:prstGeom prst="rect">
            <a:avLst/>
          </a:prstGeom>
          <a:ln w="28575">
            <a:solidFill>
              <a:srgbClr val="0033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палео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4350" y="4091040"/>
            <a:ext cx="2592288" cy="1834620"/>
          </a:xfrm>
          <a:prstGeom prst="rect">
            <a:avLst/>
          </a:prstGeom>
          <a:ln w="28575">
            <a:solidFill>
              <a:srgbClr val="0033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15" descr="pic5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1414" y="4389299"/>
            <a:ext cx="2770188" cy="1550988"/>
          </a:xfrm>
          <a:prstGeom prst="rect">
            <a:avLst/>
          </a:prstGeom>
          <a:ln w="28575">
            <a:solidFill>
              <a:srgbClr val="0033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576" y="0"/>
            <a:ext cx="8183880" cy="1051560"/>
          </a:xfrm>
        </p:spPr>
        <p:txBody>
          <a:bodyPr>
            <a:normAutofit fontScale="90000"/>
          </a:bodyPr>
          <a:lstStyle/>
          <a:p>
            <a:pPr lvl="0"/>
            <a:r>
              <a:rPr lang="uk-UA" b="1" dirty="0" smtClean="0">
                <a:solidFill>
                  <a:srgbClr val="006600"/>
                </a:solidFill>
              </a:rPr>
              <a:t>Ароморфози  Кайнозойської  ери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869" y="1124744"/>
            <a:ext cx="8183880" cy="4187952"/>
          </a:xfrm>
        </p:spPr>
        <p:txBody>
          <a:bodyPr/>
          <a:lstStyle/>
          <a:p>
            <a:r>
              <a:rPr lang="uk-UA" dirty="0" smtClean="0">
                <a:solidFill>
                  <a:srgbClr val="003300"/>
                </a:solidFill>
              </a:rPr>
              <a:t>Поява</a:t>
            </a:r>
            <a:r>
              <a:rPr lang="uk-UA" b="1" dirty="0" smtClean="0">
                <a:solidFill>
                  <a:srgbClr val="003300"/>
                </a:solidFill>
              </a:rPr>
              <a:t> трахейної системи </a:t>
            </a:r>
            <a:r>
              <a:rPr lang="uk-UA" dirty="0" smtClean="0">
                <a:solidFill>
                  <a:srgbClr val="003300"/>
                </a:solidFill>
              </a:rPr>
              <a:t>у комах</a:t>
            </a:r>
            <a:r>
              <a:rPr lang="uk-UA" b="1" dirty="0" smtClean="0">
                <a:solidFill>
                  <a:srgbClr val="003300"/>
                </a:solidFill>
              </a:rPr>
              <a:t>.</a:t>
            </a:r>
            <a:endParaRPr lang="uk-UA" dirty="0" smtClean="0">
              <a:solidFill>
                <a:srgbClr val="003300"/>
              </a:solidFill>
            </a:endParaRPr>
          </a:p>
          <a:p>
            <a:pPr lvl="0"/>
            <a:r>
              <a:rPr lang="uk-UA" dirty="0" smtClean="0">
                <a:solidFill>
                  <a:srgbClr val="003300"/>
                </a:solidFill>
              </a:rPr>
              <a:t>Виникнення</a:t>
            </a:r>
            <a:r>
              <a:rPr lang="uk-UA" b="1" dirty="0" smtClean="0">
                <a:solidFill>
                  <a:srgbClr val="003300"/>
                </a:solidFill>
              </a:rPr>
              <a:t> членистих кінцівок </a:t>
            </a:r>
            <a:r>
              <a:rPr lang="uk-UA" dirty="0" smtClean="0">
                <a:solidFill>
                  <a:srgbClr val="003300"/>
                </a:solidFill>
              </a:rPr>
              <a:t>у комах</a:t>
            </a:r>
            <a:r>
              <a:rPr lang="uk-UA" b="1" dirty="0" smtClean="0">
                <a:solidFill>
                  <a:srgbClr val="003300"/>
                </a:solidFill>
              </a:rPr>
              <a:t>.</a:t>
            </a:r>
            <a:endParaRPr lang="uk-UA" dirty="0" smtClean="0">
              <a:solidFill>
                <a:srgbClr val="003300"/>
              </a:solidFill>
            </a:endParaRPr>
          </a:p>
          <a:p>
            <a:pPr lvl="0"/>
            <a:r>
              <a:rPr lang="uk-UA" dirty="0" smtClean="0">
                <a:solidFill>
                  <a:srgbClr val="003300"/>
                </a:solidFill>
              </a:rPr>
              <a:t>Виникнення</a:t>
            </a:r>
            <a:r>
              <a:rPr lang="uk-UA" b="1" dirty="0" smtClean="0">
                <a:solidFill>
                  <a:srgbClr val="003300"/>
                </a:solidFill>
              </a:rPr>
              <a:t> поперечно-посмугованої мускулатури </a:t>
            </a:r>
            <a:r>
              <a:rPr lang="uk-UA" dirty="0" smtClean="0">
                <a:solidFill>
                  <a:srgbClr val="003300"/>
                </a:solidFill>
              </a:rPr>
              <a:t>у тварин</a:t>
            </a:r>
            <a:r>
              <a:rPr lang="uk-UA" b="1" dirty="0" smtClean="0">
                <a:solidFill>
                  <a:srgbClr val="003300"/>
                </a:solidFill>
              </a:rPr>
              <a:t>.</a:t>
            </a:r>
          </a:p>
          <a:p>
            <a:pPr lvl="0"/>
            <a:r>
              <a:rPr lang="uk-UA" dirty="0" smtClean="0">
                <a:solidFill>
                  <a:srgbClr val="003300"/>
                </a:solidFill>
              </a:rPr>
              <a:t>Розвиток</a:t>
            </a:r>
            <a:r>
              <a:rPr lang="uk-UA" b="1" dirty="0" smtClean="0">
                <a:solidFill>
                  <a:srgbClr val="003300"/>
                </a:solidFill>
              </a:rPr>
              <a:t> хітинового покриву. </a:t>
            </a:r>
            <a:endParaRPr lang="ru-RU" dirty="0"/>
          </a:p>
        </p:txBody>
      </p:sp>
      <p:pic>
        <p:nvPicPr>
          <p:cNvPr id="4" name="Picture 13" descr="с 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005064"/>
            <a:ext cx="2473831" cy="1758971"/>
          </a:xfrm>
          <a:prstGeom prst="rect">
            <a:avLst/>
          </a:prstGeom>
          <a:ln w="28575">
            <a:solidFill>
              <a:srgbClr val="0033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10" descr="eoc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3609067"/>
            <a:ext cx="1728192" cy="2325181"/>
          </a:xfrm>
          <a:prstGeom prst="rect">
            <a:avLst/>
          </a:prstGeom>
          <a:ln w="28575">
            <a:solidFill>
              <a:srgbClr val="0033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183880" cy="1051560"/>
          </a:xfrm>
        </p:spPr>
        <p:txBody>
          <a:bodyPr>
            <a:normAutofit fontScale="90000"/>
          </a:bodyPr>
          <a:lstStyle/>
          <a:p>
            <a:pPr lvl="0"/>
            <a:r>
              <a:rPr lang="uk-UA" b="1" dirty="0" smtClean="0">
                <a:solidFill>
                  <a:srgbClr val="006600"/>
                </a:solidFill>
              </a:rPr>
              <a:t>Ароморфози  Кайнозойської  ери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310980"/>
            <a:ext cx="8183880" cy="4187952"/>
          </a:xfrm>
        </p:spPr>
        <p:txBody>
          <a:bodyPr/>
          <a:lstStyle/>
          <a:p>
            <a:r>
              <a:rPr lang="uk-UA" b="1" dirty="0" smtClean="0">
                <a:solidFill>
                  <a:srgbClr val="003300"/>
                </a:solidFill>
              </a:rPr>
              <a:t>Удосконалення багатьох систем органів.</a:t>
            </a:r>
            <a:endParaRPr lang="uk-UA" dirty="0" smtClean="0">
              <a:solidFill>
                <a:srgbClr val="003300"/>
              </a:solidFill>
            </a:endParaRPr>
          </a:p>
          <a:p>
            <a:pPr lvl="0"/>
            <a:r>
              <a:rPr lang="uk-UA" b="1" dirty="0" smtClean="0">
                <a:solidFill>
                  <a:srgbClr val="003300"/>
                </a:solidFill>
              </a:rPr>
              <a:t>Утворення умовних рефлексів</a:t>
            </a:r>
            <a:r>
              <a:rPr lang="uk-UA" dirty="0" smtClean="0">
                <a:solidFill>
                  <a:srgbClr val="003300"/>
                </a:solidFill>
              </a:rPr>
              <a:t>, що дало можливість пристосовуватись до різноманітних умов існування.</a:t>
            </a:r>
          </a:p>
          <a:p>
            <a:pPr lvl="0"/>
            <a:r>
              <a:rPr lang="uk-UA" b="1" dirty="0" smtClean="0">
                <a:solidFill>
                  <a:srgbClr val="003300"/>
                </a:solidFill>
              </a:rPr>
              <a:t>Поява приматів.</a:t>
            </a:r>
          </a:p>
          <a:p>
            <a:pPr lvl="0"/>
            <a:r>
              <a:rPr lang="uk-UA" b="1" dirty="0" smtClean="0">
                <a:solidFill>
                  <a:srgbClr val="003300"/>
                </a:solidFill>
              </a:rPr>
              <a:t>Поява людини</a:t>
            </a:r>
            <a:r>
              <a:rPr lang="uk-UA" dirty="0" smtClean="0">
                <a:solidFill>
                  <a:srgbClr val="003300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4" name="Picture 13" descr="avstralopitek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3284984"/>
            <a:ext cx="1728192" cy="2275129"/>
          </a:xfrm>
          <a:prstGeom prst="rect">
            <a:avLst/>
          </a:prstGeom>
          <a:ln w="28575">
            <a:solidFill>
              <a:srgbClr val="0033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8" descr="polyuvannya-na-mamo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4074678"/>
            <a:ext cx="1778019" cy="1510975"/>
          </a:xfrm>
          <a:prstGeom prst="rect">
            <a:avLst/>
          </a:prstGeom>
          <a:ln w="28575">
            <a:solidFill>
              <a:srgbClr val="0033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183880" cy="1051560"/>
          </a:xfrm>
        </p:spPr>
        <p:txBody>
          <a:bodyPr>
            <a:normAutofit fontScale="90000"/>
          </a:bodyPr>
          <a:lstStyle/>
          <a:p>
            <a:pPr lvl="0"/>
            <a:r>
              <a:rPr lang="uk-UA" b="1" dirty="0" smtClean="0">
                <a:solidFill>
                  <a:srgbClr val="006600"/>
                </a:solidFill>
              </a:rPr>
              <a:t>Еволюційне значення ароморфозів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00808"/>
            <a:ext cx="8183880" cy="418795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uk-UA" b="1" dirty="0" smtClean="0">
                <a:solidFill>
                  <a:srgbClr val="003300"/>
                </a:solidFill>
              </a:rPr>
              <a:t>Ароморфози</a:t>
            </a:r>
            <a:r>
              <a:rPr lang="uk-UA" dirty="0" smtClean="0">
                <a:solidFill>
                  <a:srgbClr val="003300"/>
                </a:solidFill>
              </a:rPr>
              <a:t> – це еволюційні зміни, що </a:t>
            </a:r>
          </a:p>
          <a:p>
            <a:pPr>
              <a:buNone/>
            </a:pPr>
            <a:r>
              <a:rPr lang="uk-UA" dirty="0" smtClean="0">
                <a:solidFill>
                  <a:srgbClr val="003300"/>
                </a:solidFill>
              </a:rPr>
              <a:t>протягом історичного розвитку призводили до </a:t>
            </a:r>
          </a:p>
          <a:p>
            <a:pPr>
              <a:buNone/>
            </a:pPr>
            <a:r>
              <a:rPr lang="uk-UA" dirty="0" smtClean="0">
                <a:solidFill>
                  <a:srgbClr val="003300"/>
                </a:solidFill>
              </a:rPr>
              <a:t>підвищення організації організмів. Вони завжди </a:t>
            </a:r>
          </a:p>
          <a:p>
            <a:pPr>
              <a:buNone/>
            </a:pPr>
            <a:r>
              <a:rPr lang="uk-UA" dirty="0" smtClean="0">
                <a:solidFill>
                  <a:srgbClr val="003300"/>
                </a:solidFill>
              </a:rPr>
              <a:t>мали значні переваги у боротьбі                                         </a:t>
            </a:r>
          </a:p>
          <a:p>
            <a:pPr>
              <a:buNone/>
            </a:pPr>
            <a:r>
              <a:rPr lang="uk-UA" dirty="0" smtClean="0">
                <a:solidFill>
                  <a:srgbClr val="003300"/>
                </a:solidFill>
              </a:rPr>
              <a:t>за існування і робили можливим </a:t>
            </a:r>
          </a:p>
          <a:p>
            <a:pPr>
              <a:buNone/>
            </a:pPr>
            <a:r>
              <a:rPr lang="uk-UA" dirty="0" smtClean="0">
                <a:solidFill>
                  <a:srgbClr val="003300"/>
                </a:solidFill>
              </a:rPr>
              <a:t>перехід у нові середовища </a:t>
            </a:r>
          </a:p>
          <a:p>
            <a:pPr>
              <a:buNone/>
            </a:pPr>
            <a:r>
              <a:rPr lang="uk-UA" dirty="0" smtClean="0">
                <a:solidFill>
                  <a:srgbClr val="003300"/>
                </a:solidFill>
              </a:rPr>
              <a:t>існування та сприяли виживанню                                   </a:t>
            </a:r>
          </a:p>
          <a:p>
            <a:pPr>
              <a:buNone/>
            </a:pPr>
            <a:r>
              <a:rPr lang="uk-UA" dirty="0" smtClean="0">
                <a:solidFill>
                  <a:srgbClr val="003300"/>
                </a:solidFill>
              </a:rPr>
              <a:t>видів у природі. </a:t>
            </a:r>
            <a:endParaRPr lang="uk-UA" dirty="0" smtClean="0"/>
          </a:p>
          <a:p>
            <a:endParaRPr lang="ru-RU" dirty="0"/>
          </a:p>
        </p:txBody>
      </p:sp>
      <p:pic>
        <p:nvPicPr>
          <p:cNvPr id="4" name="Рисунок 3" descr="для презентац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89030" y="3645024"/>
            <a:ext cx="1980639" cy="2088232"/>
          </a:xfrm>
          <a:prstGeom prst="rect">
            <a:avLst/>
          </a:prstGeom>
          <a:ln w="28575">
            <a:solidFill>
              <a:srgbClr val="0033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6977" y="404664"/>
            <a:ext cx="8183880" cy="1051560"/>
          </a:xfrm>
        </p:spPr>
        <p:txBody>
          <a:bodyPr>
            <a:normAutofit fontScale="90000"/>
          </a:bodyPr>
          <a:lstStyle/>
          <a:p>
            <a:pPr lvl="0"/>
            <a:r>
              <a:rPr lang="uk-UA" b="1" dirty="0" smtClean="0">
                <a:solidFill>
                  <a:srgbClr val="006600"/>
                </a:solidFill>
              </a:rPr>
              <a:t/>
            </a:r>
            <a:br>
              <a:rPr lang="uk-UA" b="1" dirty="0" smtClean="0">
                <a:solidFill>
                  <a:srgbClr val="006600"/>
                </a:solidFill>
              </a:rPr>
            </a:br>
            <a:r>
              <a:rPr lang="uk-UA" b="1" dirty="0" smtClean="0">
                <a:solidFill>
                  <a:srgbClr val="006600"/>
                </a:solidFill>
              </a:rPr>
              <a:t>Ароморфоз - це</a:t>
            </a:r>
            <a:br>
              <a:rPr lang="uk-UA" b="1" dirty="0" smtClean="0">
                <a:solidFill>
                  <a:srgbClr val="0066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6984" y="1124744"/>
            <a:ext cx="8183880" cy="418795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uk-UA" b="1" dirty="0" smtClean="0">
                <a:solidFill>
                  <a:srgbClr val="003300"/>
                </a:solidFill>
              </a:rPr>
              <a:t>Ароморфоз</a:t>
            </a:r>
            <a:r>
              <a:rPr lang="uk-UA" dirty="0" smtClean="0">
                <a:solidFill>
                  <a:srgbClr val="003300"/>
                </a:solidFill>
              </a:rPr>
              <a:t> - один з напрямів еволюції організмів, який характеризується:</a:t>
            </a:r>
          </a:p>
          <a:p>
            <a:pPr>
              <a:buFontTx/>
              <a:buChar char="-"/>
            </a:pPr>
            <a:r>
              <a:rPr lang="uk-UA" b="1" dirty="0" smtClean="0">
                <a:solidFill>
                  <a:srgbClr val="003300"/>
                </a:solidFill>
              </a:rPr>
              <a:t>ускладненням</a:t>
            </a:r>
            <a:r>
              <a:rPr lang="uk-UA" dirty="0" smtClean="0">
                <a:solidFill>
                  <a:srgbClr val="003300"/>
                </a:solidFill>
              </a:rPr>
              <a:t> загальної будови і </a:t>
            </a:r>
            <a:r>
              <a:rPr lang="en-US" dirty="0" smtClean="0">
                <a:solidFill>
                  <a:srgbClr val="003300"/>
                </a:solidFill>
              </a:rPr>
              <a:t>                               </a:t>
            </a:r>
            <a:r>
              <a:rPr lang="uk-UA" dirty="0" smtClean="0">
                <a:solidFill>
                  <a:srgbClr val="003300"/>
                </a:solidFill>
              </a:rPr>
              <a:t>функцій організмів;</a:t>
            </a:r>
          </a:p>
          <a:p>
            <a:pPr>
              <a:buFontTx/>
              <a:buChar char="-"/>
            </a:pPr>
            <a:r>
              <a:rPr lang="uk-UA" b="1" dirty="0" smtClean="0">
                <a:solidFill>
                  <a:srgbClr val="003300"/>
                </a:solidFill>
              </a:rPr>
              <a:t>розвитком пристосувань </a:t>
            </a:r>
            <a:endParaRPr lang="uk-UA" b="1" dirty="0" smtClean="0">
              <a:solidFill>
                <a:srgbClr val="003300"/>
              </a:solidFill>
            </a:endParaRPr>
          </a:p>
          <a:p>
            <a:pPr>
              <a:buFontTx/>
              <a:buChar char="-"/>
            </a:pPr>
            <a:r>
              <a:rPr lang="uk-UA" dirty="0" smtClean="0">
                <a:solidFill>
                  <a:srgbClr val="003300"/>
                </a:solidFill>
              </a:rPr>
              <a:t>широкого значення</a:t>
            </a:r>
            <a:r>
              <a:rPr lang="uk-UA" dirty="0" smtClean="0">
                <a:solidFill>
                  <a:srgbClr val="003300"/>
                </a:solidFill>
              </a:rPr>
              <a:t>; </a:t>
            </a:r>
          </a:p>
          <a:p>
            <a:pPr>
              <a:buFontTx/>
              <a:buChar char="-"/>
            </a:pPr>
            <a:r>
              <a:rPr lang="uk-UA" b="1" dirty="0" smtClean="0">
                <a:solidFill>
                  <a:srgbClr val="003300"/>
                </a:solidFill>
              </a:rPr>
              <a:t>розширенням</a:t>
            </a:r>
            <a:r>
              <a:rPr lang="uk-UA" dirty="0" smtClean="0">
                <a:solidFill>
                  <a:srgbClr val="003300"/>
                </a:solidFill>
              </a:rPr>
              <a:t> ареалу </a:t>
            </a:r>
            <a:r>
              <a:rPr lang="uk-UA" dirty="0" smtClean="0">
                <a:solidFill>
                  <a:srgbClr val="003300"/>
                </a:solidFill>
              </a:rPr>
              <a:t>– </a:t>
            </a:r>
            <a:r>
              <a:rPr lang="uk-UA" dirty="0" err="1" smtClean="0">
                <a:solidFill>
                  <a:srgbClr val="003300"/>
                </a:solidFill>
              </a:rPr>
              <a:t>сере-</a:t>
            </a:r>
            <a:endParaRPr lang="uk-UA" dirty="0" smtClean="0">
              <a:solidFill>
                <a:srgbClr val="003300"/>
              </a:solidFill>
            </a:endParaRPr>
          </a:p>
          <a:p>
            <a:pPr>
              <a:buFontTx/>
              <a:buChar char="-"/>
            </a:pPr>
            <a:r>
              <a:rPr lang="uk-UA" dirty="0" err="1" smtClean="0">
                <a:solidFill>
                  <a:srgbClr val="003300"/>
                </a:solidFill>
              </a:rPr>
              <a:t>довища</a:t>
            </a:r>
            <a:r>
              <a:rPr lang="uk-UA" dirty="0" smtClean="0">
                <a:solidFill>
                  <a:srgbClr val="003300"/>
                </a:solidFill>
              </a:rPr>
              <a:t> </a:t>
            </a:r>
            <a:r>
              <a:rPr lang="uk-UA" dirty="0" smtClean="0">
                <a:solidFill>
                  <a:srgbClr val="003300"/>
                </a:solidFill>
              </a:rPr>
              <a:t>проживання виду. </a:t>
            </a:r>
          </a:p>
          <a:p>
            <a:pPr>
              <a:buNone/>
            </a:pPr>
            <a:r>
              <a:rPr lang="uk-UA" dirty="0" smtClean="0">
                <a:solidFill>
                  <a:srgbClr val="003300"/>
                </a:solidFill>
              </a:rPr>
              <a:t>	У процесі еволюції виникала </a:t>
            </a:r>
            <a:r>
              <a:rPr lang="en-US" dirty="0" smtClean="0">
                <a:solidFill>
                  <a:srgbClr val="003300"/>
                </a:solidFill>
              </a:rPr>
              <a:t>                            </a:t>
            </a:r>
            <a:r>
              <a:rPr lang="uk-UA" dirty="0" smtClean="0">
                <a:solidFill>
                  <a:srgbClr val="003300"/>
                </a:solidFill>
              </a:rPr>
              <a:t>численна кількість ароморфозів.</a:t>
            </a:r>
          </a:p>
          <a:p>
            <a:endParaRPr lang="ru-RU" dirty="0"/>
          </a:p>
        </p:txBody>
      </p:sp>
      <p:pic>
        <p:nvPicPr>
          <p:cNvPr id="4" name="Рисунок 3" descr="0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2420888"/>
            <a:ext cx="1876858" cy="3303269"/>
          </a:xfrm>
          <a:prstGeom prst="rect">
            <a:avLst/>
          </a:prstGeom>
          <a:ln w="28575">
            <a:solidFill>
              <a:srgbClr val="0033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536" y="404664"/>
            <a:ext cx="8183880" cy="1051560"/>
          </a:xfrm>
        </p:spPr>
        <p:txBody>
          <a:bodyPr>
            <a:normAutofit fontScale="90000"/>
          </a:bodyPr>
          <a:lstStyle/>
          <a:p>
            <a:pPr lvl="0"/>
            <a:r>
              <a:rPr lang="uk-UA" b="1" dirty="0" smtClean="0">
                <a:solidFill>
                  <a:srgbClr val="006600"/>
                </a:solidFill>
              </a:rPr>
              <a:t/>
            </a:r>
            <a:br>
              <a:rPr lang="uk-UA" b="1" dirty="0" smtClean="0">
                <a:solidFill>
                  <a:srgbClr val="006600"/>
                </a:solidFill>
              </a:rPr>
            </a:br>
            <a:r>
              <a:rPr lang="uk-UA" b="1" dirty="0" smtClean="0">
                <a:solidFill>
                  <a:srgbClr val="006600"/>
                </a:solidFill>
              </a:rPr>
              <a:t>За поглядами вчених</a:t>
            </a:r>
            <a:br>
              <a:rPr lang="uk-UA" b="1" dirty="0" smtClean="0">
                <a:solidFill>
                  <a:srgbClr val="0066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2536" y="1124744"/>
            <a:ext cx="8183880" cy="4187952"/>
          </a:xfrm>
        </p:spPr>
        <p:txBody>
          <a:bodyPr/>
          <a:lstStyle/>
          <a:p>
            <a:r>
              <a:rPr lang="uk-UA" dirty="0" smtClean="0"/>
              <a:t> </a:t>
            </a:r>
            <a:r>
              <a:rPr lang="uk-UA" b="1" dirty="0" smtClean="0">
                <a:solidFill>
                  <a:srgbClr val="003300"/>
                </a:solidFill>
              </a:rPr>
              <a:t>А.Н.</a:t>
            </a:r>
            <a:r>
              <a:rPr lang="uk-UA" b="1" dirty="0" err="1" smtClean="0">
                <a:solidFill>
                  <a:srgbClr val="003300"/>
                </a:solidFill>
              </a:rPr>
              <a:t>Сєверцов</a:t>
            </a:r>
            <a:r>
              <a:rPr lang="uk-UA" b="1" dirty="0" smtClean="0">
                <a:solidFill>
                  <a:srgbClr val="003300"/>
                </a:solidFill>
              </a:rPr>
              <a:t>: ароморфоз</a:t>
            </a:r>
            <a:r>
              <a:rPr lang="uk-UA" dirty="0" smtClean="0">
                <a:solidFill>
                  <a:srgbClr val="003300"/>
                </a:solidFill>
              </a:rPr>
              <a:t> – пристосувальні зміни за яких підвищується загальна енергія життєдіяльності.</a:t>
            </a:r>
          </a:p>
          <a:p>
            <a:r>
              <a:rPr lang="uk-UA" b="1" dirty="0" smtClean="0">
                <a:solidFill>
                  <a:srgbClr val="003300"/>
                </a:solidFill>
              </a:rPr>
              <a:t>І.І.</a:t>
            </a:r>
            <a:r>
              <a:rPr lang="uk-UA" b="1" dirty="0" err="1" smtClean="0">
                <a:solidFill>
                  <a:srgbClr val="003300"/>
                </a:solidFill>
              </a:rPr>
              <a:t>Шмальгаузен</a:t>
            </a:r>
            <a:r>
              <a:rPr lang="uk-UA" b="1" dirty="0" smtClean="0">
                <a:solidFill>
                  <a:srgbClr val="003300"/>
                </a:solidFill>
              </a:rPr>
              <a:t>: </a:t>
            </a:r>
            <a:r>
              <a:rPr lang="en-US" b="1" dirty="0" smtClean="0">
                <a:solidFill>
                  <a:srgbClr val="003300"/>
                </a:solidFill>
              </a:rPr>
              <a:t>                                                 </a:t>
            </a:r>
            <a:r>
              <a:rPr lang="uk-UA" b="1" dirty="0" smtClean="0">
                <a:solidFill>
                  <a:srgbClr val="003300"/>
                </a:solidFill>
              </a:rPr>
              <a:t>ароморфози</a:t>
            </a:r>
            <a:r>
              <a:rPr lang="uk-UA" dirty="0" smtClean="0">
                <a:solidFill>
                  <a:srgbClr val="003300"/>
                </a:solidFill>
              </a:rPr>
              <a:t> дають </a:t>
            </a:r>
            <a:r>
              <a:rPr lang="en-US" dirty="0" smtClean="0">
                <a:solidFill>
                  <a:srgbClr val="003300"/>
                </a:solidFill>
              </a:rPr>
              <a:t>                                            </a:t>
            </a:r>
            <a:r>
              <a:rPr lang="uk-UA" dirty="0" smtClean="0">
                <a:solidFill>
                  <a:srgbClr val="003300"/>
                </a:solidFill>
              </a:rPr>
              <a:t>можливість </a:t>
            </a:r>
            <a:r>
              <a:rPr lang="uk-UA" dirty="0" err="1" smtClean="0">
                <a:solidFill>
                  <a:srgbClr val="003300"/>
                </a:solidFill>
              </a:rPr>
              <a:t>викорис</a:t>
            </a:r>
            <a:r>
              <a:rPr lang="en-US" dirty="0" smtClean="0">
                <a:solidFill>
                  <a:srgbClr val="003300"/>
                </a:solidFill>
              </a:rPr>
              <a:t>-                                              </a:t>
            </a:r>
            <a:r>
              <a:rPr lang="uk-UA" dirty="0" err="1" smtClean="0">
                <a:solidFill>
                  <a:srgbClr val="003300"/>
                </a:solidFill>
              </a:rPr>
              <a:t>товувати</a:t>
            </a:r>
            <a:r>
              <a:rPr lang="uk-UA" dirty="0" smtClean="0">
                <a:solidFill>
                  <a:srgbClr val="003300"/>
                </a:solidFill>
              </a:rPr>
              <a:t> нові ресурси </a:t>
            </a:r>
            <a:r>
              <a:rPr lang="en-US" dirty="0" smtClean="0">
                <a:solidFill>
                  <a:srgbClr val="003300"/>
                </a:solidFill>
              </a:rPr>
              <a:t>                                       </a:t>
            </a:r>
            <a:r>
              <a:rPr lang="uk-UA" dirty="0" smtClean="0">
                <a:solidFill>
                  <a:srgbClr val="003300"/>
                </a:solidFill>
              </a:rPr>
              <a:t>середовища.</a:t>
            </a:r>
          </a:p>
          <a:p>
            <a:endParaRPr lang="ru-RU" dirty="0"/>
          </a:p>
        </p:txBody>
      </p:sp>
      <p:pic>
        <p:nvPicPr>
          <p:cNvPr id="4" name="Рисунок 3" descr="ароморф у твари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3711" y="2564904"/>
            <a:ext cx="3416344" cy="3165534"/>
          </a:xfrm>
          <a:prstGeom prst="rect">
            <a:avLst/>
          </a:prstGeom>
          <a:ln w="28575">
            <a:solidFill>
              <a:srgbClr val="0033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8183880" cy="1051560"/>
          </a:xfrm>
        </p:spPr>
        <p:txBody>
          <a:bodyPr>
            <a:normAutofit fontScale="90000"/>
          </a:bodyPr>
          <a:lstStyle/>
          <a:p>
            <a:pPr lvl="0"/>
            <a:r>
              <a:rPr lang="uk-UA" b="1" dirty="0" smtClean="0">
                <a:solidFill>
                  <a:srgbClr val="006600"/>
                </a:solidFill>
              </a:rPr>
              <a:t/>
            </a:r>
            <a:br>
              <a:rPr lang="uk-UA" b="1" dirty="0" smtClean="0">
                <a:solidFill>
                  <a:srgbClr val="006600"/>
                </a:solidFill>
              </a:rPr>
            </a:br>
            <a:r>
              <a:rPr lang="uk-UA" b="1" dirty="0" smtClean="0">
                <a:solidFill>
                  <a:srgbClr val="006600"/>
                </a:solidFill>
              </a:rPr>
              <a:t>Архейська </a:t>
            </a:r>
            <a:r>
              <a:rPr lang="uk-UA" b="1" dirty="0" smtClean="0">
                <a:solidFill>
                  <a:srgbClr val="006600"/>
                </a:solidFill>
              </a:rPr>
              <a:t>ера</a:t>
            </a:r>
            <a:br>
              <a:rPr lang="uk-UA" b="1" dirty="0" smtClean="0">
                <a:solidFill>
                  <a:srgbClr val="0066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438624"/>
            <a:ext cx="8183880" cy="4187952"/>
          </a:xfrm>
        </p:spPr>
        <p:txBody>
          <a:bodyPr/>
          <a:lstStyle/>
          <a:p>
            <a:r>
              <a:rPr lang="uk-UA" dirty="0" smtClean="0">
                <a:solidFill>
                  <a:srgbClr val="003300"/>
                </a:solidFill>
                <a:cs typeface="Times New Roman" pitchFamily="18" charset="0"/>
              </a:rPr>
              <a:t>Перші залишки живих організмів належать до Архейської ери, яка розпочалась приблизно 4,5 млрд., а закінчилась – 2,5 млрд. років тому.</a:t>
            </a:r>
          </a:p>
          <a:p>
            <a:endParaRPr lang="uk-UA" dirty="0" smtClean="0">
              <a:solidFill>
                <a:srgbClr val="003300"/>
              </a:solidFill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3340583"/>
            <a:ext cx="2714644" cy="2388887"/>
          </a:xfrm>
          <a:prstGeom prst="rect">
            <a:avLst/>
          </a:prstGeom>
          <a:ln w="28575">
            <a:solidFill>
              <a:srgbClr val="0033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арх ер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02191" y="3534894"/>
            <a:ext cx="2756666" cy="2000264"/>
          </a:xfrm>
          <a:prstGeom prst="rect">
            <a:avLst/>
          </a:prstGeom>
          <a:ln w="28575">
            <a:solidFill>
              <a:srgbClr val="0033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83880" cy="1051560"/>
          </a:xfrm>
        </p:spPr>
        <p:txBody>
          <a:bodyPr>
            <a:normAutofit fontScale="90000"/>
          </a:bodyPr>
          <a:lstStyle/>
          <a:p>
            <a:pPr lvl="0"/>
            <a:r>
              <a:rPr lang="uk-UA" b="1" dirty="0" smtClean="0">
                <a:solidFill>
                  <a:srgbClr val="006600"/>
                </a:solidFill>
              </a:rPr>
              <a:t/>
            </a:r>
            <a:br>
              <a:rPr lang="uk-UA" b="1" dirty="0" smtClean="0">
                <a:solidFill>
                  <a:srgbClr val="006600"/>
                </a:solidFill>
              </a:rPr>
            </a:br>
            <a:r>
              <a:rPr lang="uk-UA" b="1" dirty="0" smtClean="0">
                <a:solidFill>
                  <a:srgbClr val="006600"/>
                </a:solidFill>
              </a:rPr>
              <a:t>Ароморфози  Архейської  ери</a:t>
            </a:r>
            <a:br>
              <a:rPr lang="uk-UA" b="1" dirty="0" smtClean="0">
                <a:solidFill>
                  <a:srgbClr val="0066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052736"/>
            <a:ext cx="8153400" cy="518457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b="1" dirty="0" smtClean="0">
                <a:solidFill>
                  <a:srgbClr val="003300"/>
                </a:solidFill>
              </a:rPr>
              <a:t>Сформувались </a:t>
            </a:r>
            <a:r>
              <a:rPr lang="uk-UA" b="1" dirty="0" err="1" smtClean="0">
                <a:solidFill>
                  <a:srgbClr val="003300"/>
                </a:solidFill>
              </a:rPr>
              <a:t>прокаріотичні</a:t>
            </a:r>
            <a:r>
              <a:rPr lang="uk-UA" b="1" dirty="0" smtClean="0">
                <a:solidFill>
                  <a:srgbClr val="003300"/>
                </a:solidFill>
              </a:rPr>
              <a:t> екосистеми</a:t>
            </a:r>
            <a:r>
              <a:rPr lang="uk-UA" dirty="0" smtClean="0">
                <a:solidFill>
                  <a:srgbClr val="003300"/>
                </a:solidFill>
              </a:rPr>
              <a:t>.</a:t>
            </a:r>
            <a:endParaRPr lang="en-US" dirty="0" smtClean="0">
              <a:solidFill>
                <a:srgbClr val="003300"/>
              </a:solidFill>
            </a:endParaRPr>
          </a:p>
          <a:p>
            <a:pPr lvl="0">
              <a:buNone/>
            </a:pPr>
            <a:endParaRPr lang="uk-UA" b="1" dirty="0" smtClean="0">
              <a:solidFill>
                <a:srgbClr val="003300"/>
              </a:solidFill>
            </a:endParaRPr>
          </a:p>
          <a:p>
            <a:pPr lvl="0">
              <a:buNone/>
            </a:pPr>
            <a:endParaRPr lang="uk-UA" b="1" dirty="0" smtClean="0">
              <a:solidFill>
                <a:srgbClr val="003300"/>
              </a:solidFill>
            </a:endParaRPr>
          </a:p>
          <a:p>
            <a:pPr lvl="0">
              <a:buNone/>
            </a:pPr>
            <a:endParaRPr lang="uk-UA" b="1" dirty="0" smtClean="0">
              <a:solidFill>
                <a:srgbClr val="003300"/>
              </a:solidFill>
            </a:endParaRPr>
          </a:p>
          <a:p>
            <a:pPr lvl="0">
              <a:buNone/>
            </a:pPr>
            <a:endParaRPr lang="uk-UA" b="1" dirty="0">
              <a:solidFill>
                <a:srgbClr val="003300"/>
              </a:solidFill>
            </a:endParaRPr>
          </a:p>
          <a:p>
            <a:pPr lvl="0">
              <a:buNone/>
            </a:pPr>
            <a:r>
              <a:rPr lang="uk-UA" b="1" dirty="0" smtClean="0">
                <a:solidFill>
                  <a:srgbClr val="003300"/>
                </a:solidFill>
              </a:rPr>
              <a:t>Поява </a:t>
            </a:r>
            <a:r>
              <a:rPr lang="uk-UA" b="1" dirty="0" smtClean="0">
                <a:solidFill>
                  <a:srgbClr val="003300"/>
                </a:solidFill>
              </a:rPr>
              <a:t>фотосинтезу</a:t>
            </a:r>
            <a:r>
              <a:rPr lang="uk-UA" dirty="0" smtClean="0">
                <a:solidFill>
                  <a:srgbClr val="003300"/>
                </a:solidFill>
              </a:rPr>
              <a:t>, в результаті виникли автотрофні організми та аероби, які використовували кисень, що утворювався в його результаті. </a:t>
            </a:r>
          </a:p>
          <a:p>
            <a:pPr lvl="0"/>
            <a:r>
              <a:rPr lang="uk-UA" b="1" dirty="0" smtClean="0">
                <a:solidFill>
                  <a:srgbClr val="003300"/>
                </a:solidFill>
              </a:rPr>
              <a:t>Поява багатоклітинних організмів.</a:t>
            </a:r>
            <a:endParaRPr lang="uk-UA" dirty="0" smtClean="0">
              <a:solidFill>
                <a:srgbClr val="003300"/>
              </a:solidFill>
            </a:endParaRPr>
          </a:p>
          <a:p>
            <a:pPr lvl="0"/>
            <a:r>
              <a:rPr lang="uk-UA" b="1" dirty="0" smtClean="0">
                <a:solidFill>
                  <a:srgbClr val="003300"/>
                </a:solidFill>
              </a:rPr>
              <a:t>Поява статевого процесу</a:t>
            </a:r>
            <a:r>
              <a:rPr lang="uk-UA" dirty="0" smtClean="0">
                <a:solidFill>
                  <a:srgbClr val="003300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 descr="0011-013-Arkhejskaja-er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2295" y="1988840"/>
            <a:ext cx="4344919" cy="1599504"/>
          </a:xfrm>
          <a:prstGeom prst="rect">
            <a:avLst/>
          </a:prstGeom>
          <a:ln w="28575">
            <a:solidFill>
              <a:srgbClr val="0033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83880" cy="1051560"/>
          </a:xfrm>
        </p:spPr>
        <p:txBody>
          <a:bodyPr>
            <a:normAutofit fontScale="90000"/>
          </a:bodyPr>
          <a:lstStyle/>
          <a:p>
            <a:pPr lvl="0"/>
            <a:r>
              <a:rPr lang="uk-UA" b="1" dirty="0" smtClean="0">
                <a:solidFill>
                  <a:srgbClr val="006600"/>
                </a:solidFill>
              </a:rPr>
              <a:t/>
            </a:r>
            <a:br>
              <a:rPr lang="uk-UA" b="1" dirty="0" smtClean="0">
                <a:solidFill>
                  <a:srgbClr val="006600"/>
                </a:solidFill>
              </a:rPr>
            </a:br>
            <a:r>
              <a:rPr lang="uk-UA" b="1" dirty="0" smtClean="0">
                <a:solidFill>
                  <a:srgbClr val="006600"/>
                </a:solidFill>
              </a:rPr>
              <a:t>Протерозойська  ера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24744"/>
            <a:ext cx="8183880" cy="4187952"/>
          </a:xfrm>
        </p:spPr>
        <p:txBody>
          <a:bodyPr>
            <a:normAutofit fontScale="92500" lnSpcReduction="10000"/>
          </a:bodyPr>
          <a:lstStyle/>
          <a:p>
            <a:r>
              <a:rPr lang="uk-UA" sz="3200" dirty="0" smtClean="0">
                <a:solidFill>
                  <a:srgbClr val="003300"/>
                </a:solidFill>
              </a:rPr>
              <a:t>Розпочалась 2,5 млрд., закінчилась 0,6 млрд. років тому. </a:t>
            </a:r>
            <a:r>
              <a:rPr lang="uk-UA" sz="3200" dirty="0" err="1" smtClean="0">
                <a:solidFill>
                  <a:srgbClr val="003300"/>
                </a:solidFill>
              </a:rPr>
              <a:t>Прокаріотичні</a:t>
            </a:r>
            <a:r>
              <a:rPr lang="uk-UA" sz="3200" dirty="0" smtClean="0">
                <a:solidFill>
                  <a:srgbClr val="003300"/>
                </a:solidFill>
              </a:rPr>
              <a:t> екосистеми освоїли весь Світовий океан. У цей час виникли первісні одноклітинні </a:t>
            </a:r>
            <a:r>
              <a:rPr lang="uk-UA" sz="3200" dirty="0" err="1" smtClean="0">
                <a:solidFill>
                  <a:srgbClr val="003300"/>
                </a:solidFill>
              </a:rPr>
              <a:t>еукарі-</a:t>
            </a:r>
            <a:endParaRPr lang="uk-UA" sz="3200" dirty="0" smtClean="0">
              <a:solidFill>
                <a:srgbClr val="003300"/>
              </a:solidFill>
            </a:endParaRPr>
          </a:p>
          <a:p>
            <a:pPr marL="0" indent="0">
              <a:buNone/>
            </a:pPr>
            <a:r>
              <a:rPr lang="uk-UA" sz="3200" dirty="0" smtClean="0">
                <a:solidFill>
                  <a:srgbClr val="003300"/>
                </a:solidFill>
              </a:rPr>
              <a:t>  </a:t>
            </a:r>
            <a:r>
              <a:rPr lang="uk-UA" sz="3200" dirty="0" err="1" smtClean="0">
                <a:solidFill>
                  <a:srgbClr val="003300"/>
                </a:solidFill>
              </a:rPr>
              <a:t>оти</a:t>
            </a:r>
            <a:r>
              <a:rPr lang="uk-UA" sz="3200" dirty="0" smtClean="0">
                <a:solidFill>
                  <a:srgbClr val="003300"/>
                </a:solidFill>
              </a:rPr>
              <a:t> </a:t>
            </a:r>
            <a:r>
              <a:rPr lang="uk-UA" sz="3200" dirty="0" smtClean="0">
                <a:solidFill>
                  <a:srgbClr val="003300"/>
                </a:solidFill>
              </a:rPr>
              <a:t>- джгутикові, які </a:t>
            </a:r>
            <a:endParaRPr lang="uk-UA" sz="3200" dirty="0" smtClean="0">
              <a:solidFill>
                <a:srgbClr val="003300"/>
              </a:solidFill>
            </a:endParaRPr>
          </a:p>
          <a:p>
            <a:pPr marL="0" indent="0">
              <a:buNone/>
            </a:pPr>
            <a:r>
              <a:rPr lang="uk-UA" sz="3200" dirty="0">
                <a:solidFill>
                  <a:srgbClr val="003300"/>
                </a:solidFill>
              </a:rPr>
              <a:t> </a:t>
            </a:r>
            <a:r>
              <a:rPr lang="uk-UA" sz="3200" dirty="0" smtClean="0">
                <a:solidFill>
                  <a:srgbClr val="003300"/>
                </a:solidFill>
              </a:rPr>
              <a:t> </a:t>
            </a:r>
            <a:r>
              <a:rPr lang="uk-UA" sz="3200" dirty="0" smtClean="0">
                <a:solidFill>
                  <a:srgbClr val="003300"/>
                </a:solidFill>
              </a:rPr>
              <a:t>швидко   </a:t>
            </a:r>
            <a:r>
              <a:rPr lang="uk-UA" sz="3200" dirty="0" err="1" smtClean="0">
                <a:solidFill>
                  <a:srgbClr val="003300"/>
                </a:solidFill>
              </a:rPr>
              <a:t>дивергували</a:t>
            </a:r>
            <a:r>
              <a:rPr lang="uk-UA" sz="3200" dirty="0" smtClean="0">
                <a:solidFill>
                  <a:srgbClr val="003300"/>
                </a:solidFill>
              </a:rPr>
              <a:t> </a:t>
            </a:r>
          </a:p>
          <a:p>
            <a:pPr marL="0" indent="0">
              <a:buNone/>
            </a:pPr>
            <a:r>
              <a:rPr lang="uk-UA" sz="3200" dirty="0">
                <a:solidFill>
                  <a:srgbClr val="003300"/>
                </a:solidFill>
              </a:rPr>
              <a:t> </a:t>
            </a:r>
            <a:r>
              <a:rPr lang="uk-UA" sz="3200" dirty="0" smtClean="0">
                <a:solidFill>
                  <a:srgbClr val="003300"/>
                </a:solidFill>
              </a:rPr>
              <a:t> </a:t>
            </a:r>
            <a:r>
              <a:rPr lang="uk-UA" sz="3200" dirty="0" smtClean="0">
                <a:solidFill>
                  <a:srgbClr val="003300"/>
                </a:solidFill>
              </a:rPr>
              <a:t>на </a:t>
            </a:r>
            <a:r>
              <a:rPr lang="uk-UA" sz="3200" dirty="0" smtClean="0">
                <a:solidFill>
                  <a:srgbClr val="003300"/>
                </a:solidFill>
              </a:rPr>
              <a:t>водорості, </a:t>
            </a:r>
            <a:r>
              <a:rPr lang="uk-UA" sz="3200" dirty="0" err="1" smtClean="0">
                <a:solidFill>
                  <a:srgbClr val="003300"/>
                </a:solidFill>
              </a:rPr>
              <a:t>найпрос-</a:t>
            </a:r>
            <a:endParaRPr lang="uk-UA" sz="3200" dirty="0" smtClean="0">
              <a:solidFill>
                <a:srgbClr val="003300"/>
              </a:solidFill>
            </a:endParaRPr>
          </a:p>
          <a:p>
            <a:pPr marL="0" indent="0">
              <a:buNone/>
            </a:pPr>
            <a:r>
              <a:rPr lang="uk-UA" sz="3200" dirty="0" smtClean="0">
                <a:solidFill>
                  <a:srgbClr val="003300"/>
                </a:solidFill>
              </a:rPr>
              <a:t>  </a:t>
            </a:r>
            <a:r>
              <a:rPr lang="uk-UA" sz="3200" dirty="0" err="1" smtClean="0">
                <a:solidFill>
                  <a:srgbClr val="003300"/>
                </a:solidFill>
              </a:rPr>
              <a:t>тіші</a:t>
            </a:r>
            <a:r>
              <a:rPr lang="uk-UA" sz="3200" dirty="0" smtClean="0">
                <a:solidFill>
                  <a:srgbClr val="003300"/>
                </a:solidFill>
              </a:rPr>
              <a:t> тварини </a:t>
            </a:r>
            <a:r>
              <a:rPr lang="uk-UA" sz="3200" dirty="0" smtClean="0">
                <a:solidFill>
                  <a:srgbClr val="003300"/>
                </a:solidFill>
              </a:rPr>
              <a:t>та гриби.</a:t>
            </a:r>
          </a:p>
          <a:p>
            <a:endParaRPr lang="ru-RU" dirty="0"/>
          </a:p>
        </p:txBody>
      </p:sp>
      <p:pic>
        <p:nvPicPr>
          <p:cNvPr id="4" name="Picture 5" descr="протерозой 3"/>
          <p:cNvPicPr>
            <a:picLocks noChangeAspect="1" noChangeArrowheads="1"/>
          </p:cNvPicPr>
          <p:nvPr/>
        </p:nvPicPr>
        <p:blipFill>
          <a:blip r:embed="rId2" cstate="print"/>
          <a:srcRect r="1962"/>
          <a:stretch>
            <a:fillRect/>
          </a:stretch>
        </p:blipFill>
        <p:spPr bwMode="auto">
          <a:xfrm>
            <a:off x="5580174" y="3284984"/>
            <a:ext cx="3000719" cy="1944216"/>
          </a:xfrm>
          <a:prstGeom prst="rect">
            <a:avLst/>
          </a:prstGeom>
          <a:ln w="28575">
            <a:solidFill>
              <a:srgbClr val="0033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039864" cy="1051560"/>
          </a:xfrm>
        </p:spPr>
        <p:txBody>
          <a:bodyPr>
            <a:normAutofit fontScale="90000"/>
          </a:bodyPr>
          <a:lstStyle/>
          <a:p>
            <a:pPr lvl="0"/>
            <a:r>
              <a:rPr lang="uk-UA" b="1" dirty="0" smtClean="0">
                <a:solidFill>
                  <a:srgbClr val="006600"/>
                </a:solidFill>
              </a:rPr>
              <a:t/>
            </a:r>
            <a:br>
              <a:rPr lang="uk-UA" b="1" dirty="0" smtClean="0">
                <a:solidFill>
                  <a:srgbClr val="006600"/>
                </a:solidFill>
              </a:rPr>
            </a:br>
            <a:r>
              <a:rPr lang="uk-UA" b="1" dirty="0" smtClean="0">
                <a:solidFill>
                  <a:srgbClr val="006600"/>
                </a:solidFill>
              </a:rPr>
              <a:t>Ароморфози  Протерозойської  ери</a:t>
            </a:r>
            <a:br>
              <a:rPr lang="uk-UA" b="1" dirty="0" smtClean="0">
                <a:solidFill>
                  <a:srgbClr val="0066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700808"/>
            <a:ext cx="8183880" cy="4187952"/>
          </a:xfrm>
        </p:spPr>
        <p:txBody>
          <a:bodyPr>
            <a:normAutofit fontScale="85000" lnSpcReduction="20000"/>
          </a:bodyPr>
          <a:lstStyle/>
          <a:p>
            <a:r>
              <a:rPr lang="uk-UA" b="1" dirty="0" smtClean="0">
                <a:solidFill>
                  <a:srgbClr val="003300"/>
                </a:solidFill>
              </a:rPr>
              <a:t>Поява </a:t>
            </a:r>
            <a:r>
              <a:rPr lang="uk-UA" b="1" dirty="0" err="1" smtClean="0">
                <a:solidFill>
                  <a:srgbClr val="003300"/>
                </a:solidFill>
              </a:rPr>
              <a:t>еукаріотичних</a:t>
            </a:r>
            <a:r>
              <a:rPr lang="uk-UA" b="1" dirty="0" smtClean="0">
                <a:solidFill>
                  <a:srgbClr val="003300"/>
                </a:solidFill>
              </a:rPr>
              <a:t> клітин, </a:t>
            </a:r>
            <a:r>
              <a:rPr lang="uk-UA" dirty="0" smtClean="0">
                <a:solidFill>
                  <a:srgbClr val="003300"/>
                </a:solidFill>
              </a:rPr>
              <a:t>які вже </a:t>
            </a:r>
            <a:r>
              <a:rPr lang="en-US" dirty="0" smtClean="0">
                <a:solidFill>
                  <a:srgbClr val="003300"/>
                </a:solidFill>
              </a:rPr>
              <a:t>                     </a:t>
            </a:r>
            <a:r>
              <a:rPr lang="uk-UA" dirty="0" smtClean="0">
                <a:solidFill>
                  <a:srgbClr val="003300"/>
                </a:solidFill>
              </a:rPr>
              <a:t>мали оформлене ядро.</a:t>
            </a:r>
          </a:p>
          <a:p>
            <a:r>
              <a:rPr lang="uk-UA" b="1" dirty="0" smtClean="0">
                <a:solidFill>
                  <a:srgbClr val="003300"/>
                </a:solidFill>
              </a:rPr>
              <a:t>Диференціація тіла організмів - </a:t>
            </a:r>
            <a:r>
              <a:rPr lang="uk-UA" dirty="0" smtClean="0">
                <a:solidFill>
                  <a:srgbClr val="003300"/>
                </a:solidFill>
              </a:rPr>
              <a:t>розчленування тіла забезпечувало </a:t>
            </a:r>
            <a:r>
              <a:rPr lang="en-US" dirty="0" smtClean="0">
                <a:solidFill>
                  <a:srgbClr val="003300"/>
                </a:solidFill>
              </a:rPr>
              <a:t>                                        </a:t>
            </a:r>
            <a:r>
              <a:rPr lang="uk-UA" dirty="0" smtClean="0">
                <a:solidFill>
                  <a:srgbClr val="003300"/>
                </a:solidFill>
              </a:rPr>
              <a:t>більшу поверхню всмоктування </a:t>
            </a:r>
            <a:r>
              <a:rPr lang="en-US" dirty="0" smtClean="0">
                <a:solidFill>
                  <a:srgbClr val="003300"/>
                </a:solidFill>
              </a:rPr>
              <a:t>                     </a:t>
            </a:r>
            <a:r>
              <a:rPr lang="uk-UA" dirty="0" smtClean="0">
                <a:solidFill>
                  <a:srgbClr val="003300"/>
                </a:solidFill>
              </a:rPr>
              <a:t>необхідних речовин.</a:t>
            </a:r>
          </a:p>
          <a:p>
            <a:pPr lvl="0"/>
            <a:r>
              <a:rPr lang="uk-UA" b="1" dirty="0" smtClean="0">
                <a:solidFill>
                  <a:srgbClr val="003300"/>
                </a:solidFill>
              </a:rPr>
              <a:t>Поява двобічної симетрії тіла - </a:t>
            </a:r>
            <a:r>
              <a:rPr lang="uk-UA" dirty="0" smtClean="0">
                <a:solidFill>
                  <a:srgbClr val="003300"/>
                </a:solidFill>
              </a:rPr>
              <a:t>з нею пов’язана диференціація тіла на передній та задній кінці,  на спинний та черевний боки.</a:t>
            </a:r>
          </a:p>
          <a:p>
            <a:pPr lvl="0"/>
            <a:r>
              <a:rPr lang="uk-UA" b="1" dirty="0" smtClean="0">
                <a:solidFill>
                  <a:srgbClr val="003300"/>
                </a:solidFill>
              </a:rPr>
              <a:t>Поява безчерепних</a:t>
            </a:r>
            <a:r>
              <a:rPr lang="uk-UA" dirty="0" smtClean="0">
                <a:solidFill>
                  <a:srgbClr val="003300"/>
                </a:solidFill>
              </a:rPr>
              <a:t> - </a:t>
            </a:r>
            <a:r>
              <a:rPr lang="uk-UA" b="1" dirty="0" smtClean="0">
                <a:solidFill>
                  <a:srgbClr val="003300"/>
                </a:solidFill>
              </a:rPr>
              <a:t>перших хордових тварин</a:t>
            </a:r>
            <a:r>
              <a:rPr lang="uk-UA" dirty="0" smtClean="0">
                <a:solidFill>
                  <a:srgbClr val="003300"/>
                </a:solidFill>
              </a:rPr>
              <a:t> (на сьогоднішній день з них залишились лише ланцетники).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183880" cy="1051560"/>
          </a:xfrm>
        </p:spPr>
        <p:txBody>
          <a:bodyPr>
            <a:normAutofit/>
          </a:bodyPr>
          <a:lstStyle/>
          <a:p>
            <a:pPr lvl="0"/>
            <a:r>
              <a:rPr lang="uk-UA" b="1" dirty="0" smtClean="0">
                <a:solidFill>
                  <a:srgbClr val="006600"/>
                </a:solidFill>
              </a:rPr>
              <a:t>Палеозойська  ера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844824"/>
            <a:ext cx="8183880" cy="4187952"/>
          </a:xfrm>
        </p:spPr>
        <p:txBody>
          <a:bodyPr>
            <a:normAutofit lnSpcReduction="10000"/>
          </a:bodyPr>
          <a:lstStyle/>
          <a:p>
            <a:r>
              <a:rPr lang="ru-RU" dirty="0" err="1" smtClean="0">
                <a:solidFill>
                  <a:srgbClr val="003300"/>
                </a:solidFill>
                <a:cs typeface="Times New Roman" pitchFamily="18" charset="0"/>
              </a:rPr>
              <a:t>Розпочалась</a:t>
            </a:r>
            <a:r>
              <a:rPr lang="ru-RU" dirty="0" smtClean="0">
                <a:solidFill>
                  <a:srgbClr val="003300"/>
                </a:solidFill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3300"/>
                </a:solidFill>
                <a:cs typeface="Times New Roman" pitchFamily="18" charset="0"/>
              </a:rPr>
              <a:t>близько</a:t>
            </a:r>
            <a:r>
              <a:rPr lang="ru-RU" dirty="0" smtClean="0">
                <a:solidFill>
                  <a:srgbClr val="003300"/>
                </a:solidFill>
                <a:cs typeface="Times New Roman" pitchFamily="18" charset="0"/>
              </a:rPr>
              <a:t> 600 млн., а </a:t>
            </a:r>
            <a:r>
              <a:rPr lang="ru-RU" dirty="0" err="1" smtClean="0">
                <a:solidFill>
                  <a:srgbClr val="003300"/>
                </a:solidFill>
                <a:cs typeface="Times New Roman" pitchFamily="18" charset="0"/>
              </a:rPr>
              <a:t>закінчилась</a:t>
            </a:r>
            <a:r>
              <a:rPr lang="ru-RU" dirty="0" smtClean="0">
                <a:solidFill>
                  <a:srgbClr val="003300"/>
                </a:solidFill>
                <a:cs typeface="Times New Roman" pitchFamily="18" charset="0"/>
              </a:rPr>
              <a:t> 240 млн. </a:t>
            </a:r>
            <a:r>
              <a:rPr lang="ru-RU" dirty="0" err="1" smtClean="0">
                <a:solidFill>
                  <a:srgbClr val="003300"/>
                </a:solidFill>
                <a:cs typeface="Times New Roman" pitchFamily="18" charset="0"/>
              </a:rPr>
              <a:t>років</a:t>
            </a:r>
            <a:r>
              <a:rPr lang="ru-RU" dirty="0" smtClean="0">
                <a:solidFill>
                  <a:srgbClr val="003300"/>
                </a:solidFill>
                <a:cs typeface="Times New Roman" pitchFamily="18" charset="0"/>
              </a:rPr>
              <a:t> тому.</a:t>
            </a:r>
          </a:p>
          <a:p>
            <a:r>
              <a:rPr lang="ru-RU" dirty="0" err="1" smtClean="0">
                <a:solidFill>
                  <a:srgbClr val="003300"/>
                </a:solidFill>
                <a:cs typeface="Times New Roman" pitchFamily="18" charset="0"/>
              </a:rPr>
              <a:t>Поділяється</a:t>
            </a:r>
            <a:r>
              <a:rPr lang="ru-RU" dirty="0" smtClean="0">
                <a:solidFill>
                  <a:srgbClr val="003300"/>
                </a:solidFill>
                <a:cs typeface="Times New Roman" pitchFamily="18" charset="0"/>
              </a:rPr>
              <a:t> на </a:t>
            </a:r>
            <a:r>
              <a:rPr lang="ru-RU" dirty="0" err="1" smtClean="0">
                <a:solidFill>
                  <a:srgbClr val="003300"/>
                </a:solidFill>
                <a:cs typeface="Times New Roman" pitchFamily="18" charset="0"/>
              </a:rPr>
              <a:t>такі</a:t>
            </a:r>
            <a:r>
              <a:rPr lang="ru-RU" dirty="0" smtClean="0">
                <a:solidFill>
                  <a:srgbClr val="003300"/>
                </a:solidFill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3300"/>
                </a:solidFill>
                <a:cs typeface="Times New Roman" pitchFamily="18" charset="0"/>
              </a:rPr>
              <a:t>періоди</a:t>
            </a:r>
            <a:r>
              <a:rPr lang="ru-RU" dirty="0" smtClean="0">
                <a:solidFill>
                  <a:srgbClr val="003300"/>
                </a:solidFill>
                <a:cs typeface="Times New Roman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ru-RU" dirty="0" err="1" smtClean="0">
                <a:solidFill>
                  <a:srgbClr val="003300"/>
                </a:solidFill>
                <a:cs typeface="Times New Roman" pitchFamily="18" charset="0"/>
              </a:rPr>
              <a:t>Кембрійський</a:t>
            </a:r>
            <a:r>
              <a:rPr lang="ru-RU" dirty="0" smtClean="0">
                <a:solidFill>
                  <a:srgbClr val="003300"/>
                </a:solidFill>
                <a:cs typeface="Times New Roman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ru-RU" dirty="0" err="1" smtClean="0">
                <a:solidFill>
                  <a:srgbClr val="003300"/>
                </a:solidFill>
                <a:cs typeface="Times New Roman" pitchFamily="18" charset="0"/>
              </a:rPr>
              <a:t>Ордовіцький</a:t>
            </a:r>
            <a:r>
              <a:rPr lang="ru-RU" dirty="0" smtClean="0">
                <a:solidFill>
                  <a:srgbClr val="003300"/>
                </a:solidFill>
                <a:cs typeface="Times New Roman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ru-RU" dirty="0" err="1" smtClean="0">
                <a:solidFill>
                  <a:srgbClr val="003300"/>
                </a:solidFill>
                <a:cs typeface="Times New Roman" pitchFamily="18" charset="0"/>
              </a:rPr>
              <a:t>Силурійський</a:t>
            </a:r>
            <a:r>
              <a:rPr lang="ru-RU" dirty="0" smtClean="0">
                <a:solidFill>
                  <a:srgbClr val="003300"/>
                </a:solidFill>
                <a:cs typeface="Times New Roman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ru-RU" dirty="0" err="1" smtClean="0">
                <a:solidFill>
                  <a:srgbClr val="003300"/>
                </a:solidFill>
                <a:cs typeface="Times New Roman" pitchFamily="18" charset="0"/>
              </a:rPr>
              <a:t>Девонський</a:t>
            </a:r>
            <a:r>
              <a:rPr lang="ru-RU" dirty="0" smtClean="0">
                <a:solidFill>
                  <a:srgbClr val="003300"/>
                </a:solidFill>
                <a:cs typeface="Times New Roman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ru-RU" dirty="0" err="1" smtClean="0">
                <a:solidFill>
                  <a:srgbClr val="003300"/>
                </a:solidFill>
                <a:cs typeface="Times New Roman" pitchFamily="18" charset="0"/>
              </a:rPr>
              <a:t>Кам</a:t>
            </a:r>
            <a:r>
              <a:rPr lang="en-US" dirty="0" smtClean="0">
                <a:solidFill>
                  <a:srgbClr val="003300"/>
                </a:solidFill>
                <a:cs typeface="Times New Roman" pitchFamily="18" charset="0"/>
              </a:rPr>
              <a:t>’</a:t>
            </a:r>
            <a:r>
              <a:rPr lang="uk-UA" dirty="0" err="1" smtClean="0">
                <a:solidFill>
                  <a:srgbClr val="003300"/>
                </a:solidFill>
                <a:cs typeface="Times New Roman" pitchFamily="18" charset="0"/>
              </a:rPr>
              <a:t>яновугільний</a:t>
            </a:r>
            <a:r>
              <a:rPr lang="uk-UA" dirty="0" smtClean="0">
                <a:solidFill>
                  <a:srgbClr val="003300"/>
                </a:solidFill>
                <a:cs typeface="Times New Roman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uk-UA" dirty="0" smtClean="0">
                <a:solidFill>
                  <a:srgbClr val="003300"/>
                </a:solidFill>
                <a:cs typeface="Times New Roman" pitchFamily="18" charset="0"/>
              </a:rPr>
              <a:t>Пермський.</a:t>
            </a:r>
          </a:p>
          <a:p>
            <a:endParaRPr lang="ru-RU" dirty="0"/>
          </a:p>
        </p:txBody>
      </p:sp>
      <p:pic>
        <p:nvPicPr>
          <p:cNvPr id="4" name="Picture 8" descr="ке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2756117"/>
            <a:ext cx="2198858" cy="2905131"/>
          </a:xfrm>
          <a:prstGeom prst="rect">
            <a:avLst/>
          </a:prstGeom>
          <a:ln w="28575">
            <a:solidFill>
              <a:srgbClr val="0033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10" descr="devon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779912" y="3158171"/>
            <a:ext cx="2228162" cy="1631015"/>
          </a:xfrm>
          <a:prstGeom prst="rect">
            <a:avLst/>
          </a:prstGeom>
          <a:ln w="28575">
            <a:solidFill>
              <a:srgbClr val="0033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83880" cy="1051560"/>
          </a:xfrm>
        </p:spPr>
        <p:txBody>
          <a:bodyPr>
            <a:normAutofit fontScale="90000"/>
          </a:bodyPr>
          <a:lstStyle/>
          <a:p>
            <a:pPr lvl="0"/>
            <a:r>
              <a:rPr lang="uk-UA" b="1" dirty="0" smtClean="0">
                <a:solidFill>
                  <a:srgbClr val="006600"/>
                </a:solidFill>
              </a:rPr>
              <a:t>Ароморфози  Палеозойської  ери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00808"/>
            <a:ext cx="8183880" cy="4187952"/>
          </a:xfrm>
        </p:spPr>
        <p:txBody>
          <a:bodyPr>
            <a:normAutofit fontScale="85000" lnSpcReduction="20000"/>
          </a:bodyPr>
          <a:lstStyle/>
          <a:p>
            <a:r>
              <a:rPr lang="uk-UA" b="1" dirty="0" smtClean="0">
                <a:solidFill>
                  <a:srgbClr val="003300"/>
                </a:solidFill>
              </a:rPr>
              <a:t>Вихід рослин на суходіл - поява</a:t>
            </a:r>
            <a:r>
              <a:rPr lang="uk-UA" dirty="0" smtClean="0">
                <a:solidFill>
                  <a:srgbClr val="003300"/>
                </a:solidFill>
              </a:rPr>
              <a:t> </a:t>
            </a:r>
            <a:r>
              <a:rPr lang="uk-UA" b="1" dirty="0" smtClean="0">
                <a:solidFill>
                  <a:srgbClr val="003300"/>
                </a:solidFill>
              </a:rPr>
              <a:t>псилофітів</a:t>
            </a:r>
            <a:r>
              <a:rPr lang="uk-UA" dirty="0" smtClean="0">
                <a:solidFill>
                  <a:srgbClr val="003300"/>
                </a:solidFill>
              </a:rPr>
              <a:t> та утворення у них тканин, які забезпечували їм життя на суші: покривної, провідної, механічної.</a:t>
            </a:r>
          </a:p>
          <a:p>
            <a:pPr lvl="0"/>
            <a:r>
              <a:rPr lang="uk-UA" b="1" dirty="0" smtClean="0">
                <a:solidFill>
                  <a:srgbClr val="003300"/>
                </a:solidFill>
              </a:rPr>
              <a:t>Поява </a:t>
            </a:r>
            <a:r>
              <a:rPr lang="uk-UA" b="1" dirty="0" err="1" smtClean="0">
                <a:solidFill>
                  <a:srgbClr val="003300"/>
                </a:solidFill>
              </a:rPr>
              <a:t>кам</a:t>
            </a:r>
            <a:r>
              <a:rPr lang="ru-RU" b="1" dirty="0" smtClean="0">
                <a:solidFill>
                  <a:srgbClr val="003300"/>
                </a:solidFill>
              </a:rPr>
              <a:t>’</a:t>
            </a:r>
            <a:r>
              <a:rPr lang="uk-UA" b="1" dirty="0" err="1" smtClean="0">
                <a:solidFill>
                  <a:srgbClr val="003300"/>
                </a:solidFill>
              </a:rPr>
              <a:t>яновугільних</a:t>
            </a:r>
            <a:r>
              <a:rPr lang="uk-UA" b="1" dirty="0" smtClean="0">
                <a:solidFill>
                  <a:srgbClr val="003300"/>
                </a:solidFill>
              </a:rPr>
              <a:t> лісів:                           </a:t>
            </a:r>
            <a:r>
              <a:rPr lang="uk-UA" dirty="0" smtClean="0">
                <a:solidFill>
                  <a:srgbClr val="003300"/>
                </a:solidFill>
              </a:rPr>
              <a:t>рослини вже мали добре                                       сформовані та диференційовані                                 вегетативні органи: кореневу                                        систему, стебла та листки.</a:t>
            </a:r>
          </a:p>
          <a:p>
            <a:pPr lvl="0"/>
            <a:r>
              <a:rPr lang="uk-UA" b="1" dirty="0" smtClean="0">
                <a:solidFill>
                  <a:srgbClr val="003300"/>
                </a:solidFill>
              </a:rPr>
              <a:t>Поява перших насінних рослин </a:t>
            </a:r>
            <a:r>
              <a:rPr lang="uk-UA" dirty="0" smtClean="0">
                <a:solidFill>
                  <a:srgbClr val="003300"/>
                </a:solidFill>
              </a:rPr>
              <a:t>(голонасінних) та органу розмноження насіння.</a:t>
            </a:r>
          </a:p>
          <a:p>
            <a:pPr lvl="0"/>
            <a:r>
              <a:rPr lang="uk-UA" b="1" dirty="0" smtClean="0">
                <a:solidFill>
                  <a:srgbClr val="003300"/>
                </a:solidFill>
              </a:rPr>
              <a:t>Поява примітивних хордових </a:t>
            </a:r>
            <a:r>
              <a:rPr lang="uk-UA" dirty="0" smtClean="0">
                <a:solidFill>
                  <a:srgbClr val="003300"/>
                </a:solidFill>
              </a:rPr>
              <a:t>– круглоротих, у яких з</a:t>
            </a:r>
            <a:r>
              <a:rPr lang="ru-RU" dirty="0" smtClean="0">
                <a:solidFill>
                  <a:srgbClr val="003300"/>
                </a:solidFill>
              </a:rPr>
              <a:t>’</a:t>
            </a:r>
            <a:r>
              <a:rPr lang="uk-UA" dirty="0" smtClean="0">
                <a:solidFill>
                  <a:srgbClr val="003300"/>
                </a:solidFill>
              </a:rPr>
              <a:t>явились череп та хребет.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186</TotalTime>
  <Words>628</Words>
  <Application>Microsoft Office PowerPoint</Application>
  <PresentationFormat>Экран (4:3)</PresentationFormat>
  <Paragraphs>95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Аспект</vt:lpstr>
      <vt:lpstr>Основні ароморфози в еволюції</vt:lpstr>
      <vt:lpstr> Ароморфоз - це </vt:lpstr>
      <vt:lpstr> За поглядами вчених </vt:lpstr>
      <vt:lpstr> Архейська ера </vt:lpstr>
      <vt:lpstr> Ароморфози  Архейської  ери </vt:lpstr>
      <vt:lpstr> Протерозойська  ера </vt:lpstr>
      <vt:lpstr> Ароморфози  Протерозойської  ери </vt:lpstr>
      <vt:lpstr>Палеозойська  ера</vt:lpstr>
      <vt:lpstr>Ароморфози  Палеозойської  ери</vt:lpstr>
      <vt:lpstr> Ароморфози  Палеозойської  ери </vt:lpstr>
      <vt:lpstr> Мезозойська  ера</vt:lpstr>
      <vt:lpstr>Ароморфози  Мезозойської  ери</vt:lpstr>
      <vt:lpstr>Ароморфози  Мезозойської  ери</vt:lpstr>
      <vt:lpstr>Кайнозойська  ера</vt:lpstr>
      <vt:lpstr>Ароморфози  Кайнозойської  ери</vt:lpstr>
      <vt:lpstr>Ароморфози  Кайнозойської  ери</vt:lpstr>
      <vt:lpstr>Еволюційне значення ароморфозів</vt:lpstr>
    </vt:vector>
  </TitlesOfParts>
  <Company>Computer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Основні арморфози в еволюції</dc:title>
  <dc:creator>User</dc:creator>
  <cp:lastModifiedBy>Uzer</cp:lastModifiedBy>
  <cp:revision>5</cp:revision>
  <dcterms:created xsi:type="dcterms:W3CDTF">2012-09-10T17:07:46Z</dcterms:created>
  <dcterms:modified xsi:type="dcterms:W3CDTF">2014-05-07T17:52:05Z</dcterms:modified>
</cp:coreProperties>
</file>