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2" r:id="rId4"/>
    <p:sldId id="256" r:id="rId5"/>
    <p:sldId id="257" r:id="rId6"/>
    <p:sldId id="267" r:id="rId7"/>
    <p:sldId id="259" r:id="rId8"/>
    <p:sldId id="264" r:id="rId9"/>
    <p:sldId id="260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1F497D"/>
    <a:srgbClr val="002060"/>
    <a:srgbClr val="0D0D0D"/>
    <a:srgbClr val="FFFFFF"/>
    <a:srgbClr val="00FFFF"/>
    <a:srgbClr val="FF6600"/>
    <a:srgbClr val="FF9900"/>
    <a:srgbClr val="FFFF66"/>
    <a:srgbClr val="FFC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5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0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786058"/>
            <a:ext cx="8429684" cy="1200329"/>
          </a:xfrm>
          <a:prstGeom prst="rect">
            <a:avLst/>
          </a:prstGeom>
          <a:solidFill>
            <a:srgbClr val="FFFFFF"/>
          </a:solidFill>
          <a:ln w="28575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</a:t>
            </a:r>
            <a:r>
              <a:rPr lang="uk-UA" sz="7200" b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тучне </a:t>
            </a:r>
            <a:r>
              <a:rPr lang="uk-UA" sz="7200" b="1" dirty="0" err="1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зіпліднення</a:t>
            </a:r>
            <a:endParaRPr lang="uk-UA" sz="7200" b="1" dirty="0" smtClean="0">
              <a:ln w="19050">
                <a:solidFill>
                  <a:srgbClr val="002060"/>
                </a:solidFill>
                <a:prstDash val="solid"/>
              </a:ln>
              <a:solidFill>
                <a:srgbClr val="00FFFF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714884"/>
            <a:ext cx="5000660" cy="164307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9" name="Рисунок 8" descr="imagem_2010100512863007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85728"/>
            <a:ext cx="3697605" cy="207170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Рисунок 9" descr="2IwZmItO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4500570"/>
            <a:ext cx="3044997" cy="202492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1" name="Рисунок 10" descr="5233035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285728"/>
            <a:ext cx="3357586" cy="217609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</p:cSld>
  <p:clrMapOvr>
    <a:masterClrMapping/>
  </p:clrMapOvr>
  <p:transition spd="med" advClick="0" advTm="7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429684" cy="2143140"/>
          </a:xfrm>
          <a:solidFill>
            <a:srgbClr val="31859C">
              <a:alpha val="60000"/>
            </a:srgbClr>
          </a:solidFill>
          <a:ln w="19050">
            <a:solidFill>
              <a:srgbClr val="FFFFFF"/>
            </a:solidFill>
          </a:ln>
        </p:spPr>
        <p:txBody>
          <a:bodyPr>
            <a:normAutofit lnSpcReduction="10000"/>
          </a:bodyPr>
          <a:lstStyle/>
          <a:p>
            <a:r>
              <a:rPr lang="ru-RU" sz="2400" dirty="0" err="1" smtClean="0">
                <a:solidFill>
                  <a:schemeClr val="bg1"/>
                </a:solidFill>
              </a:rPr>
              <a:t>Особливості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перебігу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вагітності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після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екстракорпорального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запліднення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зумовлені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високою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ймовірністю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її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переривання</a:t>
            </a:r>
            <a:r>
              <a:rPr lang="ru-RU" sz="2400" dirty="0" smtClean="0">
                <a:solidFill>
                  <a:schemeClr val="bg1"/>
                </a:solidFill>
              </a:rPr>
              <a:t>, не </a:t>
            </a:r>
            <a:r>
              <a:rPr lang="ru-RU" sz="2400" dirty="0" err="1" smtClean="0">
                <a:solidFill>
                  <a:schemeClr val="bg1"/>
                </a:solidFill>
              </a:rPr>
              <a:t>виношування</a:t>
            </a:r>
            <a:r>
              <a:rPr lang="ru-RU" sz="2400" dirty="0" smtClean="0">
                <a:solidFill>
                  <a:schemeClr val="bg1"/>
                </a:solidFill>
              </a:rPr>
              <a:t>, а </a:t>
            </a:r>
            <a:r>
              <a:rPr lang="ru-RU" sz="2400" dirty="0" err="1" smtClean="0">
                <a:solidFill>
                  <a:schemeClr val="bg1"/>
                </a:solidFill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розвитком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важких</a:t>
            </a:r>
            <a:r>
              <a:rPr lang="ru-RU" sz="2400" dirty="0" smtClean="0">
                <a:solidFill>
                  <a:schemeClr val="bg1"/>
                </a:solidFill>
              </a:rPr>
              <a:t> форм </a:t>
            </a:r>
            <a:r>
              <a:rPr lang="ru-RU" sz="2400" dirty="0" err="1" smtClean="0">
                <a:solidFill>
                  <a:schemeClr val="bg1"/>
                </a:solidFill>
              </a:rPr>
              <a:t>гестозів</a:t>
            </a:r>
            <a:r>
              <a:rPr lang="ru-RU" sz="2400" dirty="0" smtClean="0">
                <a:solidFill>
                  <a:schemeClr val="bg1"/>
                </a:solidFill>
              </a:rPr>
              <a:t>. Частота </a:t>
            </a:r>
            <a:r>
              <a:rPr lang="ru-RU" sz="2400" dirty="0" err="1" smtClean="0">
                <a:solidFill>
                  <a:schemeClr val="bg1"/>
                </a:solidFill>
              </a:rPr>
              <a:t>цих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ускладнень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залежить</a:t>
            </a:r>
            <a:r>
              <a:rPr lang="ru-RU" sz="2400" dirty="0" smtClean="0">
                <a:solidFill>
                  <a:schemeClr val="bg1"/>
                </a:solidFill>
              </a:rPr>
              <a:t> в першу </a:t>
            </a:r>
            <a:r>
              <a:rPr lang="ru-RU" sz="2400" dirty="0" err="1" smtClean="0">
                <a:solidFill>
                  <a:schemeClr val="bg1"/>
                </a:solidFill>
              </a:rPr>
              <a:t>чоловічє</a:t>
            </a:r>
            <a:r>
              <a:rPr lang="ru-RU" sz="2400" dirty="0" smtClean="0">
                <a:solidFill>
                  <a:schemeClr val="bg1"/>
                </a:solidFill>
              </a:rPr>
              <a:t>), а </a:t>
            </a:r>
            <a:r>
              <a:rPr lang="ru-RU" sz="2400" dirty="0" err="1" smtClean="0">
                <a:solidFill>
                  <a:schemeClr val="bg1"/>
                </a:solidFill>
              </a:rPr>
              <a:t>також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особливостей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проведеної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процедури</a:t>
            </a:r>
            <a:r>
              <a:rPr lang="ru-RU" sz="2400" dirty="0" smtClean="0">
                <a:solidFill>
                  <a:schemeClr val="bg1"/>
                </a:solidFill>
              </a:rPr>
              <a:t> ЕКЗ.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643446"/>
            <a:ext cx="8643998" cy="1938992"/>
          </a:xfrm>
          <a:prstGeom prst="rect">
            <a:avLst/>
          </a:prstGeom>
          <a:solidFill>
            <a:srgbClr val="31859C">
              <a:alpha val="65882"/>
            </a:srgbClr>
          </a:solidFill>
          <a:ln w="190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У </a:t>
            </a:r>
            <a:r>
              <a:rPr lang="ru-RU" sz="2400" dirty="0" err="1" smtClean="0">
                <a:solidFill>
                  <a:schemeClr val="bg1"/>
                </a:solidFill>
              </a:rPr>
              <a:t>дітей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народжених</a:t>
            </a:r>
            <a:r>
              <a:rPr lang="ru-RU" sz="2400" dirty="0" smtClean="0">
                <a:solidFill>
                  <a:schemeClr val="bg1"/>
                </a:solidFill>
              </a:rPr>
              <a:t> в </a:t>
            </a:r>
            <a:r>
              <a:rPr lang="ru-RU" sz="2400" dirty="0" err="1" smtClean="0">
                <a:solidFill>
                  <a:schemeClr val="bg1"/>
                </a:solidFill>
              </a:rPr>
              <a:t>результаті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екчергу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від</a:t>
            </a:r>
            <a:r>
              <a:rPr lang="ru-RU" sz="2400" dirty="0" smtClean="0">
                <a:solidFill>
                  <a:schemeClr val="bg1"/>
                </a:solidFill>
              </a:rPr>
              <a:t> характеру </a:t>
            </a:r>
            <a:r>
              <a:rPr lang="ru-RU" sz="2400" dirty="0" err="1" smtClean="0">
                <a:solidFill>
                  <a:schemeClr val="bg1"/>
                </a:solidFill>
              </a:rPr>
              <a:t>безпліддя</a:t>
            </a:r>
            <a:r>
              <a:rPr lang="ru-RU" sz="2400" dirty="0" smtClean="0">
                <a:solidFill>
                  <a:schemeClr val="bg1"/>
                </a:solidFill>
              </a:rPr>
              <a:t> (</a:t>
            </a:r>
            <a:r>
              <a:rPr lang="ru-RU" sz="2400" dirty="0" err="1" smtClean="0">
                <a:solidFill>
                  <a:schemeClr val="bg1"/>
                </a:solidFill>
              </a:rPr>
              <a:t>жіноче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сумісне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стракорпорального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запліднення</a:t>
            </a:r>
            <a:r>
              <a:rPr lang="ru-RU" sz="2400" dirty="0" smtClean="0">
                <a:solidFill>
                  <a:schemeClr val="bg1"/>
                </a:solidFill>
              </a:rPr>
              <a:t>, частота </a:t>
            </a:r>
            <a:r>
              <a:rPr lang="ru-RU" sz="2400" dirty="0" err="1" smtClean="0">
                <a:solidFill>
                  <a:schemeClr val="bg1"/>
                </a:solidFill>
              </a:rPr>
              <a:t>вроджених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аномалій</a:t>
            </a:r>
            <a:r>
              <a:rPr lang="ru-RU" sz="2400" dirty="0" smtClean="0">
                <a:solidFill>
                  <a:schemeClr val="bg1"/>
                </a:solidFill>
              </a:rPr>
              <a:t> не </a:t>
            </a:r>
            <a:r>
              <a:rPr lang="ru-RU" sz="2400" dirty="0" err="1" smtClean="0">
                <a:solidFill>
                  <a:schemeClr val="bg1"/>
                </a:solidFill>
              </a:rPr>
              <a:t>вище</a:t>
            </a:r>
            <a:r>
              <a:rPr lang="ru-RU" sz="2400" dirty="0" smtClean="0">
                <a:solidFill>
                  <a:schemeClr val="bg1"/>
                </a:solidFill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</a:rPr>
              <a:t>ніж</a:t>
            </a:r>
            <a:r>
              <a:rPr lang="ru-RU" sz="2400" dirty="0" smtClean="0">
                <a:solidFill>
                  <a:schemeClr val="bg1"/>
                </a:solidFill>
              </a:rPr>
              <a:t> у </a:t>
            </a:r>
            <a:r>
              <a:rPr lang="ru-RU" sz="2400" dirty="0" err="1" smtClean="0">
                <a:solidFill>
                  <a:schemeClr val="bg1"/>
                </a:solidFill>
              </a:rPr>
              <a:t>загальної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популяції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новонароджених</a:t>
            </a:r>
            <a:r>
              <a:rPr lang="ru-RU" sz="2400" dirty="0" smtClean="0">
                <a:solidFill>
                  <a:schemeClr val="bg1"/>
                </a:solidFill>
              </a:rPr>
              <a:t>. Частота </a:t>
            </a:r>
            <a:r>
              <a:rPr lang="ru-RU" sz="2400" dirty="0" err="1" smtClean="0">
                <a:solidFill>
                  <a:schemeClr val="bg1"/>
                </a:solidFill>
              </a:rPr>
              <a:t>багатопліддя</a:t>
            </a:r>
            <a:r>
              <a:rPr lang="ru-RU" sz="2400" dirty="0" smtClean="0">
                <a:solidFill>
                  <a:schemeClr val="bg1"/>
                </a:solidFill>
              </a:rPr>
              <a:t> при </a:t>
            </a:r>
            <a:r>
              <a:rPr lang="ru-RU" sz="2400" dirty="0" err="1" smtClean="0">
                <a:solidFill>
                  <a:schemeClr val="bg1"/>
                </a:solidFill>
              </a:rPr>
              <a:t>екстракорпоральному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заплідненні</a:t>
            </a:r>
            <a:r>
              <a:rPr lang="ru-RU" sz="2400" dirty="0" smtClean="0">
                <a:solidFill>
                  <a:schemeClr val="bg1"/>
                </a:solidFill>
              </a:rPr>
              <a:t> становить 25-30%.</a:t>
            </a:r>
          </a:p>
        </p:txBody>
      </p:sp>
    </p:spTree>
  </p:cSld>
  <p:clrMapOvr>
    <a:masterClrMapping/>
  </p:clrMapOvr>
  <p:transition spd="med" advClick="0" advTm="5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7620" y="428604"/>
            <a:ext cx="4951997" cy="923330"/>
          </a:xfrm>
          <a:prstGeom prst="rect">
            <a:avLst/>
          </a:prstGeom>
          <a:solidFill>
            <a:srgbClr val="0D0D0D">
              <a:alpha val="60000"/>
            </a:srgbClr>
          </a:solidFill>
          <a:ln w="38100">
            <a:solidFill>
              <a:srgbClr val="FFFFFF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увагу!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 advClick="0" advTm="5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115196" cy="939784"/>
          </a:xfrm>
          <a:solidFill>
            <a:srgbClr val="66CCFF">
              <a:alpha val="32941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err="1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Штучне</a:t>
            </a:r>
            <a:r>
              <a:rPr lang="ru-RU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запліднення</a:t>
            </a:r>
            <a:r>
              <a:rPr lang="ru-RU" b="1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ru-RU" b="1" dirty="0" err="1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</a:t>
            </a:r>
            <a:endParaRPr lang="ru-RU" b="1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256"/>
            <a:ext cx="8615426" cy="2286016"/>
          </a:xfrm>
          <a:solidFill>
            <a:srgbClr val="66CCFF">
              <a:alpha val="32941"/>
            </a:srgbClr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використання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допоміжних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репродуктивних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технологій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штучної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інсемінації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та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екстрапорального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запліднення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під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час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безпліддя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 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жіночого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чоловічого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або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сумісного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</a:t>
            </a:r>
          </a:p>
        </p:txBody>
      </p:sp>
      <p:pic>
        <p:nvPicPr>
          <p:cNvPr id="4" name="Рисунок 3" descr="Штучне заплідненн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143116"/>
            <a:ext cx="2143125" cy="13430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5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357166"/>
            <a:ext cx="8643998" cy="1500198"/>
          </a:xfrm>
          <a:solidFill>
            <a:srgbClr val="006600">
              <a:alpha val="38824"/>
            </a:srgbClr>
          </a:solidFill>
          <a:ln w="19050"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неефективності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лікування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можна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використовувати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допоміжні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репродуктивні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технології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штучну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інсемінацію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спермою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14818"/>
            <a:ext cx="8643998" cy="2246769"/>
          </a:xfrm>
          <a:prstGeom prst="rect">
            <a:avLst/>
          </a:prstGeom>
          <a:solidFill>
            <a:srgbClr val="006600">
              <a:alpha val="32941"/>
            </a:srgbClr>
          </a:solidFill>
          <a:ln w="190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Сперму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вводять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матку за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шприця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спеціального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наконечника (при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неповноцінності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сперми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чоловіка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можливе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використання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донорської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сперми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згоді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подружжя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екстракорпорального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запліднення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dirty="0"/>
          </a:p>
        </p:txBody>
      </p:sp>
    </p:spTree>
  </p:cSld>
  <p:clrMapOvr>
    <a:masterClrMapping/>
  </p:clrMapOvr>
  <p:transition spd="med" advClick="0" advTm="5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0" y="357166"/>
            <a:ext cx="8286808" cy="1582726"/>
          </a:xfrm>
          <a:prstGeom prst="rect">
            <a:avLst/>
          </a:prstGeom>
          <a:solidFill>
            <a:srgbClr val="1F497D">
              <a:alpha val="7843"/>
            </a:srgbClr>
          </a:solidFill>
          <a:ln w="19050"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spc="5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Штучна</a:t>
            </a:r>
            <a:r>
              <a:rPr kumimoji="0" lang="ru-RU" sz="31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100" b="1" i="0" u="none" strike="noStrike" kern="1200" spc="5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інсемінація</a:t>
            </a:r>
            <a:r>
              <a:rPr kumimoji="0" lang="ru-RU" sz="31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- </a:t>
            </a:r>
            <a:r>
              <a:rPr kumimoji="0" lang="ru-RU" sz="3100" b="1" i="0" u="none" strike="noStrike" kern="1200" spc="5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введення</a:t>
            </a:r>
            <a:r>
              <a:rPr kumimoji="0" lang="ru-RU" sz="31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100" b="1" i="0" u="none" strike="noStrike" kern="1200" spc="5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сперми</a:t>
            </a:r>
            <a:r>
              <a:rPr kumimoji="0" lang="ru-RU" sz="31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100" b="1" i="0" u="none" strike="noStrike" kern="1200" spc="5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чоловіка</a:t>
            </a:r>
            <a:r>
              <a:rPr kumimoji="0" lang="ru-RU" sz="31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100" b="1" i="0" u="none" strike="noStrike" kern="1200" spc="5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або</a:t>
            </a:r>
            <a:r>
              <a:rPr kumimoji="0" lang="ru-RU" sz="31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донора в </a:t>
            </a:r>
            <a:r>
              <a:rPr kumimoji="0" lang="ru-RU" sz="3100" b="1" i="0" u="none" strike="noStrike" kern="1200" spc="5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порожнину</a:t>
            </a:r>
            <a:r>
              <a:rPr kumimoji="0" lang="ru-RU" sz="31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матки </a:t>
            </a:r>
            <a:r>
              <a:rPr kumimoji="0" lang="ru-RU" sz="3100" b="1" i="0" u="none" strike="noStrike" kern="1200" spc="5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жінки</a:t>
            </a:r>
            <a:r>
              <a:rPr kumimoji="0" lang="ru-RU" sz="31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100" b="1" i="0" u="none" strike="noStrike" kern="1200" spc="5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з</a:t>
            </a:r>
            <a:r>
              <a:rPr kumimoji="0" lang="ru-RU" sz="31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метою </a:t>
            </a:r>
            <a:r>
              <a:rPr kumimoji="0" lang="ru-RU" sz="3100" b="1" i="0" u="none" strike="noStrike" kern="1200" spc="5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індукувати</a:t>
            </a:r>
            <a:r>
              <a:rPr kumimoji="0" lang="ru-RU" sz="31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100" b="1" i="0" u="none" strike="noStrike" kern="1200" spc="50" normalizeH="0" baseline="0" noProof="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вагітність</a:t>
            </a:r>
            <a:r>
              <a:rPr kumimoji="0" lang="ru-RU" sz="3100" b="1" i="0" u="none" strike="noStrike" kern="1200" spc="50" normalizeH="0" baseline="0" noProof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4400" b="1" i="0" u="none" strike="noStrike" kern="1200" spc="50" normalizeH="0" baseline="0" noProof="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28596" y="4000504"/>
            <a:ext cx="8215370" cy="2540009"/>
          </a:xfrm>
          <a:solidFill>
            <a:srgbClr val="002060">
              <a:alpha val="16863"/>
            </a:srgbClr>
          </a:solidFill>
          <a:ln w="19050">
            <a:solidFill>
              <a:schemeClr val="bg1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Інсемінацію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проводять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амбулаторно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2-3 рази на 12-14-й день (при 28-денному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циклі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менструального циклу.</a:t>
            </a:r>
          </a:p>
          <a:p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Донорську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сперму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отримують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чоловіків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молодше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36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років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фізично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психічно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здорових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без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спадкових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захворювань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порушень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розвитку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без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випадків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втрати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плоду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спонтанного аборту в </a:t>
            </a:r>
            <a:r>
              <a:rPr lang="ru-RU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родичок</a:t>
            </a:r>
            <a:r>
              <a:rPr lang="ru-RU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50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ko_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28" y="285728"/>
            <a:ext cx="5432655" cy="6143668"/>
          </a:xfrm>
          <a:prstGeom prst="rect">
            <a:avLst/>
          </a:prstGeom>
          <a:ln w="38100">
            <a:noFill/>
          </a:ln>
        </p:spPr>
      </p:pic>
      <p:sp>
        <p:nvSpPr>
          <p:cNvPr id="3" name="Текст 5"/>
          <p:cNvSpPr txBox="1">
            <a:spLocks/>
          </p:cNvSpPr>
          <p:nvPr/>
        </p:nvSpPr>
        <p:spPr>
          <a:xfrm>
            <a:off x="5786446" y="285728"/>
            <a:ext cx="3214710" cy="6143668"/>
          </a:xfrm>
          <a:prstGeom prst="rect">
            <a:avLst/>
          </a:prstGeom>
          <a:ln w="38100">
            <a:noFill/>
          </a:ln>
        </p:spPr>
        <p:txBody>
          <a:bodyPr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Частота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вагітності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після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штучної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інсемінації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становить 10-20%.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Перебіг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вагітності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пологів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є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аналогічні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таким,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що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при природному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зачатті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, а вади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розвитку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плоду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реєструють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не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частіше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ніж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у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загальній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популяції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Екстракорпоральне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запліднення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(ЕКЗ) -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запліднення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яйцеклітин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invitro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культивування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та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перенесення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отриманих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1200" cap="all" normalizeH="0" baseline="0" noProof="0" dirty="0" err="1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ембріонів</a:t>
            </a:r>
            <a:r>
              <a:rPr kumimoji="0" lang="ru-RU" sz="3200" b="1" i="0" u="none" strike="noStrike" kern="1200" cap="all" normalizeH="0" baseline="0" noProof="0" dirty="0" smtClean="0">
                <a:ln w="127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C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 в матку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99FF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3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99FF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57158" y="285728"/>
            <a:ext cx="8286808" cy="1500198"/>
          </a:xfrm>
          <a:solidFill>
            <a:srgbClr val="93CDDD">
              <a:alpha val="76078"/>
            </a:srgbClr>
          </a:solidFill>
          <a:ln w="19050"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даний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час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екстракорпоральне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запліднення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проводять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із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застосуванням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індукторів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овуляції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щоб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отримати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достатньо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багато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зрілих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ооцитів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4429132"/>
            <a:ext cx="8286776" cy="1815882"/>
          </a:xfrm>
          <a:prstGeom prst="rect">
            <a:avLst/>
          </a:prstGeom>
          <a:solidFill>
            <a:srgbClr val="93CDDD">
              <a:alpha val="72157"/>
            </a:srgbClr>
          </a:solidFill>
          <a:ln w="19050"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Допоміжні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репродуктивні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технології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дозволяють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використовувати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програми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кріоконсервації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не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тільки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сперми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але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і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ооцитів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ембріонів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зменшує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вартість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</a:rPr>
              <a:t>спроб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ЕКЗ.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5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50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50000"/>
              <a:alpha val="40000"/>
            </a:schemeClr>
          </a:solidFill>
          <a:ln w="19050">
            <a:solidFill>
              <a:srgbClr val="FFFFFF"/>
            </a:solidFill>
          </a:ln>
        </p:spPr>
        <p:txBody>
          <a:bodyPr/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Ін'єкція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сперматозоїдів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(ІЦІС)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525963"/>
          </a:xfrm>
          <a:solidFill>
            <a:schemeClr val="accent4">
              <a:lumMod val="50000"/>
              <a:alpha val="50196"/>
            </a:schemeClr>
          </a:solidFill>
          <a:ln w="19050">
            <a:solidFill>
              <a:srgbClr val="FFFFFF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 </a:t>
            </a:r>
            <a:r>
              <a:rPr lang="ru-RU" dirty="0" err="1" smtClean="0">
                <a:solidFill>
                  <a:schemeClr val="bg1"/>
                </a:solidFill>
              </a:rPr>
              <a:t>екстракорпоральному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заплідненні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одиничними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сперматозоїдами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можлива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інтрацитоплазматична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ін'єкція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сперматозоїдів</a:t>
            </a:r>
            <a:r>
              <a:rPr lang="ru-RU" dirty="0" smtClean="0">
                <a:solidFill>
                  <a:schemeClr val="bg1"/>
                </a:solidFill>
              </a:rPr>
              <a:t> (ІЦІС) для </a:t>
            </a:r>
            <a:r>
              <a:rPr lang="ru-RU" dirty="0" err="1" smtClean="0">
                <a:solidFill>
                  <a:schemeClr val="bg1"/>
                </a:solidFill>
              </a:rPr>
              <a:t>запліднення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ооцитів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 ІЦІС </a:t>
            </a:r>
            <a:r>
              <a:rPr lang="ru-RU" dirty="0" err="1" smtClean="0">
                <a:solidFill>
                  <a:schemeClr val="bg1"/>
                </a:solidFill>
              </a:rPr>
              <a:t>здійснюють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мікроманіпуляційне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введення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єдиного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сперматозоїда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візуальним</a:t>
            </a:r>
            <a:r>
              <a:rPr lang="ru-RU" dirty="0" smtClean="0">
                <a:solidFill>
                  <a:schemeClr val="bg1"/>
                </a:solidFill>
              </a:rPr>
              <a:t> контролем в </a:t>
            </a:r>
            <a:r>
              <a:rPr lang="ru-RU" dirty="0" err="1" smtClean="0">
                <a:solidFill>
                  <a:schemeClr val="bg1"/>
                </a:solidFill>
              </a:rPr>
              <a:t>зрілий</a:t>
            </a:r>
            <a:r>
              <a:rPr lang="ru-RU" dirty="0" smtClean="0">
                <a:solidFill>
                  <a:schemeClr val="bg1"/>
                </a:solidFill>
              </a:rPr>
              <a:t> ооцит,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знаходиться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стадії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метафази</a:t>
            </a:r>
            <a:r>
              <a:rPr lang="ru-RU" dirty="0" smtClean="0">
                <a:solidFill>
                  <a:schemeClr val="bg1"/>
                </a:solidFill>
              </a:rPr>
              <a:t> II </a:t>
            </a:r>
            <a:r>
              <a:rPr lang="ru-RU" dirty="0" err="1" smtClean="0">
                <a:solidFill>
                  <a:schemeClr val="bg1"/>
                </a:solidFill>
              </a:rPr>
              <a:t>ділення</a:t>
            </a:r>
            <a:r>
              <a:rPr lang="ru-RU" dirty="0" smtClean="0">
                <a:solidFill>
                  <a:schemeClr val="bg1"/>
                </a:solidFill>
              </a:rPr>
              <a:t> мейозу. </a:t>
            </a:r>
            <a:r>
              <a:rPr lang="ru-RU" dirty="0" err="1" smtClean="0">
                <a:solidFill>
                  <a:schemeClr val="bg1"/>
                </a:solidFill>
              </a:rPr>
              <a:t>Всі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етапи</a:t>
            </a:r>
            <a:r>
              <a:rPr lang="ru-RU" dirty="0" smtClean="0">
                <a:solidFill>
                  <a:schemeClr val="bg1"/>
                </a:solidFill>
              </a:rPr>
              <a:t> процедур </a:t>
            </a:r>
            <a:r>
              <a:rPr lang="ru-RU" dirty="0" err="1" smtClean="0">
                <a:solidFill>
                  <a:schemeClr val="bg1"/>
                </a:solidFill>
              </a:rPr>
              <a:t>аналогічні</a:t>
            </a:r>
            <a:r>
              <a:rPr lang="ru-RU" dirty="0" smtClean="0">
                <a:solidFill>
                  <a:schemeClr val="bg1"/>
                </a:solidFill>
              </a:rPr>
              <a:t> ЕКЗ.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 </a:t>
            </a:r>
            <a:r>
              <a:rPr lang="ru-RU" dirty="0" err="1" smtClean="0">
                <a:solidFill>
                  <a:schemeClr val="bg1"/>
                </a:solidFill>
              </a:rPr>
              <a:t>азооспермії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використовують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методи</a:t>
            </a:r>
            <a:r>
              <a:rPr lang="ru-RU" dirty="0" smtClean="0">
                <a:solidFill>
                  <a:schemeClr val="bg1"/>
                </a:solidFill>
              </a:rPr>
              <a:t> в рамках </a:t>
            </a:r>
            <a:r>
              <a:rPr lang="ru-RU" dirty="0" err="1" smtClean="0">
                <a:solidFill>
                  <a:schemeClr val="bg1"/>
                </a:solidFill>
              </a:rPr>
              <a:t>програми</a:t>
            </a:r>
            <a:r>
              <a:rPr lang="ru-RU" dirty="0" smtClean="0">
                <a:solidFill>
                  <a:schemeClr val="bg1"/>
                </a:solidFill>
              </a:rPr>
              <a:t> ЕКО + ІЦІС,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дозволяють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отримувати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сперматозоїди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епідідіміса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яєчка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endParaRPr lang="ru-RU" dirty="0">
              <a:solidFill>
                <a:srgbClr val="FF99FF"/>
              </a:solidFill>
            </a:endParaRPr>
          </a:p>
        </p:txBody>
      </p:sp>
    </p:spTree>
  </p:cSld>
  <p:clrMapOvr>
    <a:masterClrMapping/>
  </p:clrMapOvr>
  <p:transition spd="med" advClick="0" advTm="5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369</Words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Штучне запліднення – це</vt:lpstr>
      <vt:lpstr>Слайд 3</vt:lpstr>
      <vt:lpstr>Слайд 4</vt:lpstr>
      <vt:lpstr>Слайд 5</vt:lpstr>
      <vt:lpstr>Слайд 6</vt:lpstr>
      <vt:lpstr>Слайд 7</vt:lpstr>
      <vt:lpstr>Слайд 8</vt:lpstr>
      <vt:lpstr>Ін'єкція сперматозоїдів (ІЦІС)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22</cp:revision>
  <dcterms:modified xsi:type="dcterms:W3CDTF">2013-12-03T22:52:16Z</dcterms:modified>
</cp:coreProperties>
</file>