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6E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4A8E5-1B5D-4CFC-AF37-3D133A3BC76F}" type="datetimeFigureOut">
              <a:rPr lang="uk-UA"/>
              <a:pPr>
                <a:defRPr/>
              </a:pPr>
              <a:t>07.02.2012</a:t>
            </a:fld>
            <a:endParaRPr lang="uk-U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7964-B1B1-4F40-B897-DBEDCBF826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376A28-97E6-4184-BBFD-A996F0C123D0}" type="datetimeFigureOut">
              <a:rPr lang="uk-UA"/>
              <a:pPr>
                <a:defRPr/>
              </a:pPr>
              <a:t>07.02.2012</a:t>
            </a:fld>
            <a:endParaRPr lang="uk-UA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31F863-F4BD-4E22-B8DD-83DBF933970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620713"/>
            <a:ext cx="8362950" cy="2736850"/>
          </a:xfrm>
        </p:spPr>
        <p:txBody>
          <a:bodyPr/>
          <a:lstStyle/>
          <a:p>
            <a:pPr algn="ctr"/>
            <a:r>
              <a:rPr lang="uk-UA" sz="7200" b="1" smtClean="0"/>
              <a:t>Генетичні основи селекції рослин</a:t>
            </a:r>
            <a:endParaRPr lang="ru-RU" sz="7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WordArt 4"/>
          <p:cNvSpPr>
            <a:spLocks noChangeArrowheads="1" noChangeShapeType="1" noTextEdit="1"/>
          </p:cNvSpPr>
          <p:nvPr/>
        </p:nvSpPr>
        <p:spPr bwMode="auto">
          <a:xfrm>
            <a:off x="468313" y="1989138"/>
            <a:ext cx="8135937" cy="2808287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9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Дякуємо за увагу!</a:t>
            </a:r>
            <a:endParaRPr lang="en-US" sz="9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33375"/>
            <a:ext cx="8229600" cy="1150938"/>
          </a:xfrm>
        </p:spPr>
        <p:txBody>
          <a:bodyPr/>
          <a:lstStyle/>
          <a:p>
            <a:pPr algn="ctr" eaLnBrk="1" hangingPunct="1"/>
            <a:r>
              <a:rPr lang="uk-UA" sz="9600" b="1" smtClean="0"/>
              <a:t>План</a:t>
            </a:r>
          </a:p>
        </p:txBody>
      </p:sp>
      <p:sp>
        <p:nvSpPr>
          <p:cNvPr id="4098" name="Объект 2"/>
          <p:cNvSpPr>
            <a:spLocks noGrp="1"/>
          </p:cNvSpPr>
          <p:nvPr>
            <p:ph idx="4294967295"/>
          </p:nvPr>
        </p:nvSpPr>
        <p:spPr>
          <a:xfrm>
            <a:off x="457200" y="1557338"/>
            <a:ext cx="8229600" cy="4967287"/>
          </a:xfrm>
        </p:spPr>
        <p:txBody>
          <a:bodyPr/>
          <a:lstStyle/>
          <a:p>
            <a:pPr eaLnBrk="1" hangingPunct="1"/>
            <a:r>
              <a:rPr lang="uk-UA" sz="2800" b="1" smtClean="0"/>
              <a:t>1 . Що таке  селекція ?</a:t>
            </a:r>
          </a:p>
          <a:p>
            <a:pPr eaLnBrk="1" hangingPunct="1"/>
            <a:r>
              <a:rPr lang="uk-UA" sz="2800" b="1" smtClean="0"/>
              <a:t>2. Селекція в рослинництві </a:t>
            </a:r>
          </a:p>
          <a:p>
            <a:pPr eaLnBrk="1" hangingPunct="1"/>
            <a:r>
              <a:rPr lang="uk-UA" sz="2800" b="1" smtClean="0"/>
              <a:t>3. </a:t>
            </a:r>
            <a:r>
              <a:rPr lang="ru-RU" sz="2800" b="1" smtClean="0"/>
              <a:t>Значення </a:t>
            </a:r>
            <a:r>
              <a:rPr lang="uk-UA" sz="2800" b="1" smtClean="0"/>
              <a:t>робіт </a:t>
            </a:r>
            <a:r>
              <a:rPr lang="ru-RU" sz="2800" b="1" smtClean="0"/>
              <a:t>в галузі селекції  </a:t>
            </a:r>
          </a:p>
          <a:p>
            <a:pPr eaLnBrk="1" hangingPunct="1"/>
            <a:r>
              <a:rPr lang="ru-RU" sz="2800" b="1" smtClean="0"/>
              <a:t>4. Застосування поліплоїдії в селекційній        практиці </a:t>
            </a:r>
          </a:p>
          <a:p>
            <a:pPr eaLnBrk="1" hangingPunct="1"/>
            <a:r>
              <a:rPr lang="ru-RU" sz="2800" b="1" smtClean="0"/>
              <a:t>5.Методи роботи  Мічуріна в селекції </a:t>
            </a:r>
          </a:p>
          <a:p>
            <a:pPr eaLnBrk="1" hangingPunct="1"/>
            <a:r>
              <a:rPr lang="ru-RU" sz="2800" b="1" smtClean="0"/>
              <a:t>6. Видатні заслуги вітчизняних селекціонерів  </a:t>
            </a:r>
          </a:p>
          <a:p>
            <a:pPr eaLnBrk="1" hangingPunct="1"/>
            <a:r>
              <a:rPr lang="ru-RU" sz="2800" b="1" smtClean="0"/>
              <a:t>7. Значення і роль селекції у житті людини</a:t>
            </a:r>
            <a:endParaRPr lang="uk-UA" sz="2800" b="1" smtClean="0"/>
          </a:p>
          <a:p>
            <a:pPr eaLnBrk="1" hangingPunct="1"/>
            <a:endParaRPr lang="uk-UA" smtClean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47813" y="0"/>
            <a:ext cx="7138987" cy="1989138"/>
          </a:xfrm>
        </p:spPr>
        <p:txBody>
          <a:bodyPr/>
          <a:lstStyle/>
          <a:p>
            <a:pPr algn="ctr" eaLnBrk="1" hangingPunct="1"/>
            <a:r>
              <a:rPr lang="uk-UA" sz="4600" smtClean="0">
                <a:latin typeface="Calibri" pitchFamily="34" charset="0"/>
              </a:rPr>
              <a:t> </a:t>
            </a:r>
            <a:r>
              <a:rPr lang="uk-UA" sz="6000" b="1" smtClean="0">
                <a:latin typeface="Calibri" pitchFamily="34" charset="0"/>
              </a:rPr>
              <a:t>Що таке  селекція ?</a:t>
            </a:r>
            <a:r>
              <a:rPr lang="uk-UA" sz="4600" smtClean="0">
                <a:latin typeface="Calibri" pitchFamily="34" charset="0"/>
              </a:rPr>
              <a:t/>
            </a:r>
            <a:br>
              <a:rPr lang="uk-UA" sz="4600" smtClean="0">
                <a:latin typeface="Calibri" pitchFamily="34" charset="0"/>
              </a:rPr>
            </a:br>
            <a:endParaRPr lang="uk-UA" sz="4600" smtClean="0">
              <a:latin typeface="Calibri" pitchFamily="34" charset="0"/>
            </a:endParaRPr>
          </a:p>
        </p:txBody>
      </p:sp>
      <p:sp>
        <p:nvSpPr>
          <p:cNvPr id="5122" name="Объект 2"/>
          <p:cNvSpPr>
            <a:spLocks noGrp="1"/>
          </p:cNvSpPr>
          <p:nvPr>
            <p:ph idx="4294967295"/>
          </p:nvPr>
        </p:nvSpPr>
        <p:spPr>
          <a:xfrm>
            <a:off x="250825" y="1916113"/>
            <a:ext cx="3673475" cy="4589462"/>
          </a:xfrm>
        </p:spPr>
        <p:txBody>
          <a:bodyPr/>
          <a:lstStyle/>
          <a:p>
            <a:pPr eaLnBrk="1" hangingPunct="1"/>
            <a:r>
              <a:rPr lang="ru-RU" sz="2000" b="1" i="1" u="sng" smtClean="0"/>
              <a:t>Селекція</a:t>
            </a:r>
            <a:r>
              <a:rPr lang="ru-RU" sz="2000" b="1" smtClean="0"/>
              <a:t> займається створенням сортів і гібридів сільськогосподарських  рослин.</a:t>
            </a:r>
          </a:p>
          <a:p>
            <a:pPr eaLnBrk="1" hangingPunct="1">
              <a:buFont typeface="Wingdings 2" pitchFamily="18" charset="2"/>
              <a:buNone/>
            </a:pPr>
            <a:endParaRPr lang="ru-RU" sz="2000" b="1" smtClean="0"/>
          </a:p>
          <a:p>
            <a:pPr eaLnBrk="1" hangingPunct="1"/>
            <a:r>
              <a:rPr lang="ru-RU" sz="2000" b="1" i="1" u="sng" smtClean="0"/>
              <a:t>Селекцією</a:t>
            </a:r>
            <a:r>
              <a:rPr lang="ru-RU" sz="2000" b="1" smtClean="0"/>
              <a:t> також називають </a:t>
            </a:r>
            <a:r>
              <a:rPr lang="ru-RU" sz="2000" b="1" i="1" smtClean="0"/>
              <a:t>галузь сільськогосподарського</a:t>
            </a:r>
            <a:r>
              <a:rPr lang="ru-RU" sz="2000" b="1" smtClean="0"/>
              <a:t> виробництва, що займається виведенням сортів і гібридів різних культур.</a:t>
            </a:r>
          </a:p>
          <a:p>
            <a:pPr eaLnBrk="1" hangingPunct="1"/>
            <a:endParaRPr lang="ru-RU" sz="2000" b="1" smtClean="0"/>
          </a:p>
          <a:p>
            <a:pPr eaLnBrk="1" hangingPunct="1">
              <a:buFont typeface="Wingdings 2" pitchFamily="18" charset="2"/>
              <a:buNone/>
            </a:pPr>
            <a:endParaRPr lang="ru-RU" sz="2400" b="1" smtClean="0">
              <a:latin typeface="Constantia" pitchFamily="18" charset="0"/>
            </a:endParaRPr>
          </a:p>
          <a:p>
            <a:pPr eaLnBrk="1" hangingPunct="1"/>
            <a:endParaRPr lang="ru-RU" smtClean="0">
              <a:latin typeface="Constantia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mtClean="0">
              <a:latin typeface="Constantia" pitchFamily="18" charset="0"/>
            </a:endParaRP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1557338"/>
            <a:ext cx="2376488" cy="29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688" y="3500438"/>
            <a:ext cx="23050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33375"/>
            <a:ext cx="8229600" cy="1008063"/>
          </a:xfrm>
        </p:spPr>
        <p:txBody>
          <a:bodyPr/>
          <a:lstStyle/>
          <a:p>
            <a:pPr algn="ctr" eaLnBrk="1" hangingPunct="1"/>
            <a:r>
              <a:rPr lang="uk-UA" sz="6000" b="1" smtClean="0">
                <a:latin typeface="Calibri" pitchFamily="34" charset="0"/>
              </a:rPr>
              <a:t>Селекція в рослинництві</a:t>
            </a:r>
            <a:r>
              <a:rPr lang="uk-UA" smtClean="0">
                <a:latin typeface="Calibri" pitchFamily="34" charset="0"/>
              </a:rPr>
              <a:t> </a:t>
            </a:r>
          </a:p>
        </p:txBody>
      </p:sp>
      <p:sp>
        <p:nvSpPr>
          <p:cNvPr id="6146" name="Объект 2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229600" cy="2592387"/>
          </a:xfrm>
        </p:spPr>
        <p:txBody>
          <a:bodyPr/>
          <a:lstStyle/>
          <a:p>
            <a:pPr eaLnBrk="1" hangingPunct="1"/>
            <a:r>
              <a:rPr lang="uk-UA" sz="2000" b="1" smtClean="0"/>
              <a:t>Вважається, що одночасно із землеробством з'явилася і </a:t>
            </a:r>
            <a:r>
              <a:rPr lang="uk-UA" sz="2000" b="1" i="1" smtClean="0"/>
              <a:t>примітивна </a:t>
            </a:r>
            <a:r>
              <a:rPr lang="uk-UA" sz="2000" b="1" i="1" u="sng" smtClean="0"/>
              <a:t>селекція</a:t>
            </a:r>
            <a:r>
              <a:rPr lang="uk-UA" sz="2000" b="1" smtClean="0"/>
              <a:t>. Людина, почавши вирощувати рослини, відбирала, зберігала й намагалася проростити кращі з них.</a:t>
            </a:r>
          </a:p>
          <a:p>
            <a:pPr eaLnBrk="1" hangingPunct="1"/>
            <a:r>
              <a:rPr lang="ru-RU" sz="2000" b="1" smtClean="0"/>
              <a:t>Великий вплив на розвиток селекції рослин мали праці західноєвропейських </a:t>
            </a:r>
            <a:r>
              <a:rPr lang="ru-RU" sz="2000" b="1" i="1" smtClean="0"/>
              <a:t>селекціонерів-практиків</a:t>
            </a:r>
            <a:r>
              <a:rPr lang="ru-RU" sz="2000" b="1" smtClean="0"/>
              <a:t> . </a:t>
            </a:r>
            <a:r>
              <a:rPr lang="uk-UA" sz="2000" b="1" smtClean="0"/>
              <a:t>До них належать англійські вчені </a:t>
            </a:r>
            <a:r>
              <a:rPr lang="uk-UA" sz="2000" b="1" i="1" u="sng" smtClean="0"/>
              <a:t>Галлет</a:t>
            </a:r>
            <a:r>
              <a:rPr lang="uk-UA" sz="2000" b="1" i="1" smtClean="0"/>
              <a:t>, </a:t>
            </a:r>
            <a:r>
              <a:rPr lang="uk-UA" sz="2000" b="1" i="1" u="sng" smtClean="0"/>
              <a:t>Ширеф.</a:t>
            </a:r>
            <a:endParaRPr lang="ru-RU" sz="2000" b="1" i="1" u="sng" smtClean="0"/>
          </a:p>
          <a:p>
            <a:pPr eaLnBrk="1" hangingPunct="1"/>
            <a:endParaRPr lang="uk-UA" sz="2000" b="1" i="1" smtClean="0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076700"/>
            <a:ext cx="3240087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http://t3.gstatic.com/images?q=tbn:ANd9GcRX3xaxPEWgl_eEwZ1LnfcLTgysNNt8Bw_AqAFCjPxNBRQ4XuFbk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3933825"/>
            <a:ext cx="303371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704850"/>
            <a:ext cx="7931150" cy="1143000"/>
          </a:xfrm>
        </p:spPr>
        <p:txBody>
          <a:bodyPr/>
          <a:lstStyle/>
          <a:p>
            <a:pPr algn="ctr" eaLnBrk="1" hangingPunct="1"/>
            <a:r>
              <a:rPr lang="ru-RU" sz="5400" b="1" smtClean="0">
                <a:latin typeface="Calibri" pitchFamily="34" charset="0"/>
              </a:rPr>
              <a:t>Значення робіт в галузі селекції</a:t>
            </a:r>
            <a:r>
              <a:rPr lang="ru-RU" sz="4500" smtClean="0">
                <a:latin typeface="Calibri" pitchFamily="34" charset="0"/>
              </a:rPr>
              <a:t> </a:t>
            </a:r>
            <a:endParaRPr lang="uk-UA" sz="4500" smtClean="0">
              <a:latin typeface="Calibri" pitchFamily="34" charset="0"/>
            </a:endParaRPr>
          </a:p>
        </p:txBody>
      </p:sp>
      <p:sp>
        <p:nvSpPr>
          <p:cNvPr id="7170" name="Объект 2"/>
          <p:cNvSpPr>
            <a:spLocks noGrp="1"/>
          </p:cNvSpPr>
          <p:nvPr>
            <p:ph idx="4294967295"/>
          </p:nvPr>
        </p:nvSpPr>
        <p:spPr>
          <a:xfrm>
            <a:off x="2833688" y="1916113"/>
            <a:ext cx="5915025" cy="4608512"/>
          </a:xfrm>
        </p:spPr>
        <p:txBody>
          <a:bodyPr/>
          <a:lstStyle/>
          <a:p>
            <a:pPr eaLnBrk="1" hangingPunct="1"/>
            <a:r>
              <a:rPr lang="uk-UA" sz="2000" b="1" smtClean="0"/>
              <a:t>Теоретичною базою селекції є </a:t>
            </a:r>
            <a:r>
              <a:rPr lang="uk-UA" sz="2000" b="1" i="1" smtClean="0"/>
              <a:t>генетика та еволюційне вчення</a:t>
            </a:r>
            <a:r>
              <a:rPr lang="uk-UA" sz="2000" b="1" smtClean="0"/>
              <a:t>. Академік В. І. </a:t>
            </a:r>
            <a:r>
              <a:rPr lang="uk-UA" sz="2000" b="1" i="1" u="sng" smtClean="0"/>
              <a:t>Вавилов</a:t>
            </a:r>
            <a:r>
              <a:rPr lang="uk-UA" sz="2000" b="1" smtClean="0"/>
              <a:t>, даючи визначення селекції як науки, </a:t>
            </a:r>
            <a:r>
              <a:rPr lang="uk-UA" sz="2000" b="1" i="1" smtClean="0"/>
              <a:t>зазначав її комплексність</a:t>
            </a:r>
            <a:r>
              <a:rPr lang="uk-UA" sz="2000" b="1" smtClean="0"/>
              <a:t> і вказував, що для успішної роботи в галузі селекції рослин потрібно враховувати вихідне </a:t>
            </a:r>
            <a:r>
              <a:rPr lang="uk-UA" sz="2000" b="1" i="1" smtClean="0"/>
              <a:t>сортове і видове розмаїття</a:t>
            </a:r>
            <a:r>
              <a:rPr lang="uk-UA" sz="2000" b="1" smtClean="0"/>
              <a:t> їхніх генотипів, роль середовища для розвитку і виявлення спадкових ознак, закономірності успадкування під час гібридизації, вплив </a:t>
            </a:r>
            <a:r>
              <a:rPr lang="uk-UA" sz="2000" b="1" i="1" smtClean="0"/>
              <a:t>природного</a:t>
            </a:r>
            <a:r>
              <a:rPr lang="uk-UA" sz="2000" b="1" smtClean="0"/>
              <a:t> добору і форми </a:t>
            </a:r>
            <a:r>
              <a:rPr lang="uk-UA" sz="2000" b="1" i="1" smtClean="0"/>
              <a:t>штучного </a:t>
            </a:r>
            <a:r>
              <a:rPr lang="uk-UA" sz="2000" b="1" smtClean="0"/>
              <a:t>добору, спрямовані на виявлення і закріплення цінних ознак.</a:t>
            </a:r>
          </a:p>
          <a:p>
            <a:pPr eaLnBrk="1" hangingPunct="1"/>
            <a:endParaRPr lang="uk-UA" sz="2000" b="1" smtClean="0"/>
          </a:p>
        </p:txBody>
      </p:sp>
      <p:pic>
        <p:nvPicPr>
          <p:cNvPr id="7171" name="Picture 2" descr="http://t0.gstatic.com/images?q=tbn:ANd9GcT6l1CH1MFtP9XfCBK3RThRK-qgKyNV-svjbSuayOLf3pQUsM7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9363"/>
            <a:ext cx="2484438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7988" y="0"/>
            <a:ext cx="1116012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4500" smtClean="0">
                <a:latin typeface="Calibri" pitchFamily="34" charset="0"/>
              </a:rPr>
              <a:t> </a:t>
            </a:r>
            <a:r>
              <a:rPr lang="ru-RU" sz="5400" b="1" smtClean="0">
                <a:latin typeface="Calibri" pitchFamily="34" charset="0"/>
              </a:rPr>
              <a:t>Застосування поліплоїдії в селекційній практиці</a:t>
            </a:r>
            <a:endParaRPr lang="uk-UA" sz="5400" b="1" smtClean="0">
              <a:latin typeface="Calibri" pitchFamily="34" charset="0"/>
            </a:endParaRPr>
          </a:p>
        </p:txBody>
      </p:sp>
      <p:sp>
        <p:nvSpPr>
          <p:cNvPr id="8194" name="Объект 2"/>
          <p:cNvSpPr>
            <a:spLocks noGrp="1"/>
          </p:cNvSpPr>
          <p:nvPr>
            <p:ph idx="4294967295"/>
          </p:nvPr>
        </p:nvSpPr>
        <p:spPr>
          <a:xfrm>
            <a:off x="3851275" y="1935163"/>
            <a:ext cx="2952750" cy="4662487"/>
          </a:xfrm>
        </p:spPr>
        <p:txBody>
          <a:bodyPr/>
          <a:lstStyle/>
          <a:p>
            <a:pPr eaLnBrk="1" hangingPunct="1"/>
            <a:r>
              <a:rPr lang="ru-RU" sz="2000" b="1" smtClean="0"/>
              <a:t>Важливу роль у створенні нових сортів рослин відіграє </a:t>
            </a:r>
            <a:r>
              <a:rPr lang="ru-RU" sz="2000" b="1" i="1" smtClean="0"/>
              <a:t>поліплоїдія.</a:t>
            </a:r>
            <a:r>
              <a:rPr lang="ru-RU" sz="2000" b="1" smtClean="0"/>
              <a:t> Поліплоїдні форми трапляються у багатьох рослин. Не виключено, що еволюція деяких груп квіткових рослин ішла шляхом </a:t>
            </a:r>
            <a:r>
              <a:rPr lang="ru-RU" sz="2000" b="1" i="1" u="sng" smtClean="0"/>
              <a:t>поліплоїдизації.</a:t>
            </a:r>
            <a:r>
              <a:rPr lang="ru-RU" sz="2000" b="1" smtClean="0"/>
              <a:t> </a:t>
            </a:r>
            <a:endParaRPr lang="uk-UA" sz="2000" b="1" smtClean="0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636838"/>
            <a:ext cx="3097212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http://t3.gstatic.com/images?q=tbn:ANd9GcRVxBMXzNQRIWZEtaGQHx2N6jypoAfptmDwrJTMHZ6ckbuBpJmJF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4076700"/>
            <a:ext cx="19081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0"/>
            <a:ext cx="7993062" cy="2276475"/>
          </a:xfrm>
        </p:spPr>
        <p:txBody>
          <a:bodyPr/>
          <a:lstStyle/>
          <a:p>
            <a:pPr algn="ctr" eaLnBrk="1" hangingPunct="1"/>
            <a:r>
              <a:rPr lang="ru-RU" sz="4800" b="1" smtClean="0">
                <a:latin typeface="Calibri" pitchFamily="34" charset="0"/>
              </a:rPr>
              <a:t>Методи роботи  Мічуріна в селекції</a:t>
            </a:r>
            <a:r>
              <a:rPr lang="ru-RU" sz="4400" smtClean="0">
                <a:latin typeface="Calibri" pitchFamily="34" charset="0"/>
              </a:rPr>
              <a:t> </a:t>
            </a:r>
            <a:br>
              <a:rPr lang="ru-RU" sz="4400" smtClean="0">
                <a:latin typeface="Calibri" pitchFamily="34" charset="0"/>
              </a:rPr>
            </a:br>
            <a:endParaRPr lang="uk-UA" sz="4400" smtClean="0">
              <a:latin typeface="Calibri" pitchFamily="34" charset="0"/>
            </a:endParaRPr>
          </a:p>
        </p:txBody>
      </p:sp>
      <p:sp>
        <p:nvSpPr>
          <p:cNvPr id="9218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z="1800" b="1" smtClean="0"/>
              <a:t>    У своїй роботі Мічурін широко застосовував </a:t>
            </a:r>
            <a:r>
              <a:rPr lang="uk-UA" sz="1800" b="1" i="1" u="sng" smtClean="0"/>
              <a:t>гібридизацію</a:t>
            </a:r>
            <a:r>
              <a:rPr lang="uk-UA" sz="1800" b="1" smtClean="0"/>
              <a:t>. При цьому він враховував складну </a:t>
            </a:r>
            <a:r>
              <a:rPr lang="uk-UA" sz="1800" b="1" i="1" smtClean="0"/>
              <a:t>природ</a:t>
            </a:r>
            <a:r>
              <a:rPr lang="uk-UA" sz="1800" b="1" smtClean="0"/>
              <a:t>у гібридів. Він вважав, що гібридні сіянці на тих чи інших стадіях розвитку проходять критичні періоди, під час яких і відбувається реалізація різноякісних батьківських </a:t>
            </a:r>
            <a:r>
              <a:rPr lang="uk-UA" sz="1800" b="1" u="sng" smtClean="0"/>
              <a:t>генів</a:t>
            </a:r>
            <a:r>
              <a:rPr lang="uk-UA" sz="1800" b="1" smtClean="0"/>
              <a:t>. 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3573463"/>
            <a:ext cx="23749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http://t1.gstatic.com/images?q=tbn:ANd9GcTJzVPAr1GAahsHSi5KSXoh7os0qLcCs_N_VBQPfs2ajm9xzi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3573463"/>
            <a:ext cx="2305050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00113" y="0"/>
            <a:ext cx="7200900" cy="1443038"/>
          </a:xfrm>
        </p:spPr>
        <p:txBody>
          <a:bodyPr/>
          <a:lstStyle/>
          <a:p>
            <a:pPr algn="ctr" eaLnBrk="1" hangingPunct="1"/>
            <a:r>
              <a:rPr lang="ru-RU" sz="4800" b="1" smtClean="0">
                <a:latin typeface="Calibri" pitchFamily="34" charset="0"/>
              </a:rPr>
              <a:t>Видатні заслуги вітчизняних селекціонерів</a:t>
            </a:r>
            <a:endParaRPr lang="uk-UA" sz="4800" b="1" smtClean="0">
              <a:latin typeface="Calibri" pitchFamily="34" charset="0"/>
            </a:endParaRPr>
          </a:p>
        </p:txBody>
      </p:sp>
      <p:sp>
        <p:nvSpPr>
          <p:cNvPr id="10242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uk-UA" sz="2000" b="1" smtClean="0">
                <a:latin typeface="Constantia" pitchFamily="18" charset="0"/>
              </a:rPr>
              <a:t>Видатні заслуги у виведенні нових сортів сільськогосподарських рослин мають </a:t>
            </a:r>
            <a:r>
              <a:rPr lang="uk-UA" sz="2000" b="1" i="1" smtClean="0">
                <a:latin typeface="Constantia" pitchFamily="18" charset="0"/>
              </a:rPr>
              <a:t>Цицина,  Лук'яненка,  Ремесла,  Кириченка, Писарєва, Пустовойта,  Хаджинова </a:t>
            </a:r>
            <a:r>
              <a:rPr lang="uk-UA" sz="2000" b="1" smtClean="0">
                <a:latin typeface="Constantia" pitchFamily="18" charset="0"/>
              </a:rPr>
              <a:t>та інших селекціонерів</a:t>
            </a:r>
            <a:r>
              <a:rPr lang="uk-UA" sz="2000" b="1" i="1" smtClean="0">
                <a:latin typeface="Constantia" pitchFamily="18" charset="0"/>
              </a:rPr>
              <a:t>.</a:t>
            </a:r>
          </a:p>
          <a:p>
            <a:pPr eaLnBrk="1" hangingPunct="1"/>
            <a:endParaRPr lang="uk-UA" sz="2000" b="1" i="1" smtClean="0">
              <a:latin typeface="Constantia" pitchFamily="18" charset="0"/>
            </a:endParaRP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7155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508500"/>
            <a:ext cx="14763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8538" y="3429000"/>
            <a:ext cx="1439862" cy="215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3357563"/>
            <a:ext cx="1381125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1725" y="4437063"/>
            <a:ext cx="14033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738" y="4292600"/>
            <a:ext cx="143986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20050" y="0"/>
            <a:ext cx="112395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0"/>
            <a:ext cx="8353425" cy="3284538"/>
          </a:xfrm>
        </p:spPr>
        <p:txBody>
          <a:bodyPr/>
          <a:lstStyle/>
          <a:p>
            <a:pPr algn="ctr" eaLnBrk="1" hangingPunct="1"/>
            <a:r>
              <a:rPr lang="ru-RU" sz="4800" b="1" smtClean="0">
                <a:latin typeface="Calibri" pitchFamily="34" charset="0"/>
              </a:rPr>
              <a:t>Значення і роль селекції у житті людини</a:t>
            </a:r>
            <a:br>
              <a:rPr lang="ru-RU" sz="4800" b="1" smtClean="0">
                <a:latin typeface="Calibri" pitchFamily="34" charset="0"/>
              </a:rPr>
            </a:br>
            <a:r>
              <a:rPr lang="ru-RU" sz="4800" b="1" smtClean="0">
                <a:latin typeface="Calibri" pitchFamily="34" charset="0"/>
              </a:rPr>
              <a:t/>
            </a:r>
            <a:br>
              <a:rPr lang="ru-RU" sz="4800" b="1" smtClean="0">
                <a:latin typeface="Calibri" pitchFamily="34" charset="0"/>
              </a:rPr>
            </a:br>
            <a:endParaRPr lang="uk-UA" sz="4800" b="1" smtClean="0">
              <a:latin typeface="Calibri" pitchFamily="34" charset="0"/>
            </a:endParaRPr>
          </a:p>
        </p:txBody>
      </p:sp>
      <p:sp>
        <p:nvSpPr>
          <p:cNvPr id="11266" name="Объект 2"/>
          <p:cNvSpPr>
            <a:spLocks noGrp="1"/>
          </p:cNvSpPr>
          <p:nvPr>
            <p:ph idx="4294967295"/>
          </p:nvPr>
        </p:nvSpPr>
        <p:spPr>
          <a:xfrm>
            <a:off x="457200" y="1935163"/>
            <a:ext cx="8229600" cy="2214562"/>
          </a:xfrm>
        </p:spPr>
        <p:txBody>
          <a:bodyPr/>
          <a:lstStyle/>
          <a:p>
            <a:pPr eaLnBrk="1" hangingPunct="1"/>
            <a:r>
              <a:rPr lang="uk-UA" sz="1800" b="1" i="1" u="sng" smtClean="0">
                <a:latin typeface="Constantia" pitchFamily="18" charset="0"/>
              </a:rPr>
              <a:t>Селекція </a:t>
            </a:r>
            <a:r>
              <a:rPr lang="uk-UA" sz="1800" b="1" smtClean="0">
                <a:latin typeface="Constantia" pitchFamily="18" charset="0"/>
              </a:rPr>
              <a:t>відіграє певну роль у збереженні різноманітності органічного світу . Завдання сучасної селекції — підвищення продуктивності </a:t>
            </a:r>
            <a:r>
              <a:rPr lang="uk-UA" sz="1800" b="1" i="1" smtClean="0">
                <a:latin typeface="Constantia" pitchFamily="18" charset="0"/>
              </a:rPr>
              <a:t>сортів і порід</a:t>
            </a:r>
            <a:r>
              <a:rPr lang="uk-UA" sz="1800" b="1" smtClean="0">
                <a:latin typeface="Constantia" pitchFamily="18" charset="0"/>
              </a:rPr>
              <a:t> тварин . </a:t>
            </a:r>
          </a:p>
          <a:p>
            <a:pPr eaLnBrk="1" hangingPunct="1"/>
            <a:r>
              <a:rPr lang="uk-UA" sz="1800" b="1" smtClean="0">
                <a:latin typeface="Constantia" pitchFamily="18" charset="0"/>
              </a:rPr>
              <a:t>У нашій країні існує </a:t>
            </a:r>
            <a:r>
              <a:rPr lang="uk-UA" sz="1800" b="1" i="1" smtClean="0">
                <a:latin typeface="Constantia" pitchFamily="18" charset="0"/>
              </a:rPr>
              <a:t>розгалужена мережа селекційних установ</a:t>
            </a:r>
            <a:r>
              <a:rPr lang="uk-UA" sz="1800" b="1" smtClean="0">
                <a:latin typeface="Constantia" pitchFamily="18" charset="0"/>
              </a:rPr>
              <a:t>: інститутів, селекційних станцій, сортовипробувальних ділянок, племінних господарств.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76700"/>
            <a:ext cx="2592388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 descr="http://t0.gstatic.com/images?q=tbn:ANd9GcQ9SJMigEX_s5ttzAe96EA0ou_zme4qpgvtiE4dufbk9CZR8yOvL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4076700"/>
            <a:ext cx="28797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AutoShape 7" descr="data:image/jpeg;base64,/9j/4AAQSkZJRgABAQAAAQABAAD/2wCEAAkGBhQSERQUExQUEhUUFBcVGBcVFRcXFBQUFBUVFBQVFxYbGygeFx4jGhcVHzAgJCcpLC4sFh4xNTAqNSYrLCkBCQoKDgwOGg8PFywkHx8pKSkqKiksKSwsKSk1KSksKikpLCkpKSksKSwsKSksKSkpLCksKSkpKSwpKSwpLCksLP/AABEIAHwAoAMBIgACEQEDEQH/xAAcAAACAwEBAQEAAAAAAAAAAAAFBgIDBAcBAAj/xAA8EAACAAQEAwUHAgUCBwAAAAABAgADBBEFEiExBkFREyJhcYEHMkKRobHBUnIVYoKi0SPwFBYkM4OS4f/EABkBAAMBAQEAAAAAAAAAAAAAAAIDBAEFAP/EACQRAAICAgICAgIDAAAAAAAAAAABAhEDIRIxE0EiUQQyYXGh/9oADAMBAAIRAxEAPwBOPEFRONpKhB1P+7RKVhcxjeZMaYelzaGzC8AsNVsOUFJOEKvKOb5Ev1OW5JdC3RYBszaeEVYzhswr/p6W5Q3PTxU1NHnkcnbAUndnM6fEZsptSbjlDpw7xSk2yto3jEcS4eWadAAYon+zt1GZCQwFxaKvCs0bRTUci/kYMccZU8SINUE8CXbwjn9BVznmLLmj3PraHgMQg0EQTg4OmJpxZzfjSvAqI6rwGwaklkdI47ximeex+0dZ9n5y0csfyiK23HGkxy0kOCxMPGE1MQaqhXMZzSCJnRBqmBrVMQ7UxjyGPIEGq4yzq+0U3gfX3gHJi5TdG81l48M7xgLJqDFjVMDYrmEZ9SAIW8TxzId4uqK+3OFLH6wHzge2C5cmPnYxEyo2GXEGWPUeoxPKiiZLjbMjJOmCGRjYJidbGHPhmaJg1AJAhJnPrDBwdXBZmVvi0B6HxjrYYtRdFGJU7JcWcPok2VNlgBnYqR5C94z4jhMx0shsbRdxnj4SoRQM3Zr/AHPqfoBEZPF1luyAddYBYOUuTQyceU7OZ4xgLI5DamOh8OnJToPARPDRT4hMcNdHt3Rpr4iNa0XZdz9OkL/NSSVA5U6RaJhiQiKiLFEc0UiSiJiM86sRPedV8yBGSZxJTrvNX0ufsI1Js20gqIz1qaQHmcbU42zv+2W35jLP4yziyU9QfHJYRrTPNqiiqrcjW6x49SSNIHzJs92zCmb+pgPppGiXJrG2lyU8ze31MeQlqymoBMD59MNz9YLTMIqT70+Uv7Rf8CIfwD9dS7eCJb8mB0eSob5cy6gxTMmQOwjEg8oG/IR5U1cFXo1v0TqKmB82oimfVRk7W8VYYWFGNm1WvBXDJOsC6SXDLhkjaOxjXFFFUCcYwZjMBALFjpBLDuFJMxSs2Ywf+UgAfTWGlKUMouPd2P3EAaWha7HS2un2gG7HxiqtiRiMg0dRZG7yPow59DDt25ezHcgE+doG1fDueeJj7KAAOpHWCqrHM/MyKTUfolm90j5RFiiPAIkIhBFhsFM2smM12CZe7pqvhfSNtThozHcDYWsBb5QUwxP+sI/VLH0MF8Zw+yFlG2/l1i9wUsKaNUXKLYsJRr4n+o/5i5KRB8K/eIljyBj4Z/LzMQNUKJTKQNzI8jaJph8sDmf6oqWQx5qPmfzEO1ZTYzKdddM4IsPGzwUY2bRoKSx8IP1+8T7cW7qj5D/EBa/iZadwJiy2lnebLc5Ab7WYAk87C8F1rbi6S5jA6ju20O3vER6UWuzaOS8D46cmQnbSGqfVXjm9HTmmq+za4VtR5R0tSqoCB6mKskadjM0OMjDZm5fOL5SAeMUTqyPJU25inCgoINUOphtwmXtCnh24hywhdo6PSDrYfkJp6QucO1JmVE5bdxST46GwEM0tdLddIWuA+GxSpOYTGm9pNcAtyWW7KPU638hEl9lUdIycacUyaVwr5ndhmCJa4XqxJsL205wPwPimTUnKuZHtfI/McyGGht84VvaYp/iM2/NZdvLKLfW8AaKcUdWUkFTmBHI9Y5OZ/Jk8oJnX2YDfSImf0F4x4bVCdKSZbVhqOjDRgPC941ZrQomdnkpSJqzdmUEeBB6xtrsTeYuW+QHcqNfreB82rVdyBA+o4ilrtrBrJJKrPc+OkzT/AAwnebNPqo+yx6MLXm0xvOY1vpaAlRxWfhEDajiGaeZgNgWhv/hcnmit+4s33MWS5UtdFVF/aqj7QhPXTm2J+sZqiqeWpzl5jnZU2Uc7mGwi37NWwzxzXGpKyx3pct88w8swGUIOptqYcaGfmloR+kfaOXS+KWK9mZay0Jy2IOnVr9d4duD8RDyAt7lNPGG54SikbtbYr+0ThIqi1CDvSmzHxTn+IJ0MjtqS66nLcedo6LPpUnyDcBldLHxBGscr4UrP+FedTTDbsnKi+5TdT8vtFnemdHLC1YFM+5jbSzIwYqyie+T3Sbj13+sTpp8HDQpIbsOmbQ5YVNAF45xSV+Xxg7h+IFrZzp+kbevWLFvQtnQpmLKkp5m4lozk8rIpbf0gdwxiAWhpe0NnmSg5FtbzCXN/nCpxlxMFw+oVTq8syx/5CE+xMB6vi1aaXL7S8x+zUJLB1ChQAWPwjTprE+WKgrC8jS0HvaJgvb2my+88tbEDdkOth1I1t5mOeyZf+fTn/vwMbR7UppP/AGpYHQFr/O8XyatKq7qMrbsNO7r7x5MvUj13ji5IyezLa7QewbExJp9ebta/IZVzeWsDqzjpScqB38QQi+lwSYBcYlpcmSgPdd21BuMtg2X5j1FoASqixCjfY/y+Xjb5QCj8UZwTdsd5tcsyWXBK5DZw7rYZr5WDWFxcEedoCT+IqdTbtM56SwW+u0fNhUuZTgTmKKzg5QQCyoDqediTpboY00NLTyrdlLlr/MRc/wDs0HGq2JnGKMsvHXcWk0rt/M5OX6C31i2merv/AKjSpI6S0DN89YpxPitJbFdZpHj3fTr6Rvop86ZI7W6Lm1VBckjpvv6RRJ3FfGhdV6N3/FPYBUY9S7gEnrl3EQzzb3yybdMwJPrH1HUNYZqabfrmUD5EQZzSiVJUyFCDNnsxLcyLbDzgknWmjeP9Ambhvby2DSsrqQy5b947EbfmLuGaaZIqArbOGB/dudedtotHESGYVkgKg0zW7x626QTwuVnmB+SLYeZiyUKwXIKuKoL+zCv7alKsbmW1iPA6iFz2zYMst6eqQBb3kvbn8SX/ALhE/ZnpPIDEXG3Jul4fuK+H1rKWbJPvMpyHo41U/P7wprR1Hs/Pc6ZziylcnXle2m5Y7Ko5k/SBjTzcoRZgSpHO4Nj9RBhrPTSxLAzIRto19SSed78/ARsbJZPiqNSzWzFbZbANYG+hAIN+ehjVS4gxNlBJ6CPsFwVie1mkS1N7jqOcbUrUW6SFsBu55+R5w+eZY4Jx2xDypNpA7iKU2SUrt3plRLGUcgCWN/lATi+mmCoZ21WZYqd9BYZL9RtaGGros0+mJ74RmdlB7xOWyC+3OHSiSVOkOs+TK7IjUOwCqB8ef3gR4W8+USvlkVyYWNvtnEZczXUfUwawgzs3+irZgrHNoUVebNdbZfONWL4lQyJrLTqs5Qbh7NYdQM2pHjBng7EhNdptQySKdUKnu5pjg75B8P7tTtaAWOx4t4hidRUNLWcVW2UDKB7yjKGsNj1ta8GsD4KZlZllzZxQj3VuCTr4biFvjjE5U2ozSFCIAAqqSdtAxJNyx3Ji/gzEKg9pLRphGUTLIe9mlnuW1vu1iBqQTG8V7PNGvEmfMxd0kAG3fJaZppbKBpa1oGh5Za47WcObMezX5m5HoII4lh75s5AzEAm4JPS2tgDe+lorp8FmTNSuQD45mg9FhVKLFul2E6atppSgiUoJAI2dv6i3umCdJinajN2dgPidrD0GX7QOlmnkKNpjD4n90HqF3N4wVfEOe5Dbc7af0rsIFpPrZPxvoPV/ECShy87anyH5gJi/F5qZoIUypdlATNmNwLEk+J5coXZpeY2lyT11Jhy4W9njvZ595a72+I8/SGwUYK2MUYxWzTgmHNNcBBpuTyUeMdFoaJUXKDy3O5PWIU1JLkoElKFX5k+JPMxspau24HqL2jJZPJ8W9CpStiVwNNyVCGOwBuccQwadkdT0MdcosYl9mpaYgNubCLPSZ0YO0ce46wRKXGMxXuVFpq8gGOj/ANwv6w71XDkirou1VFWfLWxZBlJyjmBYG62MK/tg4hp6gSRKOeZJcnMNspGq/MA+kGvZ7xGoVc5sjjK3QNsCeg3F/EQrcZJ+mKnqe/YlNNcuqBTYjd73YbHKOYB0vBeVThB3gZj2PcBAt0v0EZQJVPWTi7rMRXIHZm5y5jcDprBDAiFYTmXNclrcyL3AN/SKIRW79f6RZI1ozUeC5Z6TKuZl7lklhf1G9woGvICMXtExdmlLTyUaWrWY3FmcDQA9BfW3lDBMzvNae4uxHdFxfe9yToI8wrETJnNMminYnRQ5zdn4i17nwhE0lKr0MhJNpnP+FeCJ9QxKILLu7aKvqdPTWOlr7LpbUkztZ+UBSQ6DNYj3iw5jTYR7UcQy3IzzTMUm5lyJeRL9SdyYN4bxRLylOxKoNRnIAvbmOesFyxqPY7yRvZwteEpzs2VSFBIBYWOW+hI5XHKGHDeH5cgAvMIa/wAJ105aQcx2rJdmZ9CTogygesJNPibCawJ01G194kUuX6gcnPoaK+qABmCXYDXM+pPiB10EKWI8SO50v6/gcoMrMecgRVaYdtNR/gRqw32dOdZrCWOg1b58oV1uQKpdiWZTzDdiT9T8oZsC4LnTbHLkU/E/4WHzC+G5Ei2VAW/U2pgsGgHk+gZZfSBODcKSafW2d/1N+OkGs8V3icmflYEG1ufPxgLb7FXfZbJaxsdfDbyiQtfry8POM06cLm17cr728Yq7eDjJJmN6ECsrezJtAeZikyYcoJ1gbiNYxbU84KcMyQ0xQesW42+O2X4ougguABVuzZmO45CJcMsUnMg907eF4aeIcIlpKQrcE7676QDppYUKQLGKUuWJv6Mz60L/ABpPmyq13WWED2a1rrmyjOy+BIJ8Lx5T8XTbAMqjxGb/ADHTKanSdLtNRXAF7ML9Ix1HAtKdchXyY/mI/MpafZN5E/2QrUeLI/vEeQB/Me1uJoFsksE9W5eQhmp+CacbZx/V/wDI2f8AKFMuuTN+4kwmS3bBuNnOHxOY2mY+Q0HyEMPDFLUO2US2YNaxYlVBPMluUOVNhsqX7ktF8lEaRPK6i2nhGcovtGuSfoBYx7NqhhdpqKt7kJckX8SBGOg4Fp5ZuwMw9WNx8oecSqmaUCxv9vlAW0DklTqJuR1pHtPIVBZVCjwEesYhmiRGkJYo+vH2eIRC8CjC87X0/MVF48zxAtpBM8yReIXvEFN49dtbcow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127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475" y="4292600"/>
            <a:ext cx="2087563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378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Генетичні основи селекції рослин</vt:lpstr>
      <vt:lpstr>План</vt:lpstr>
      <vt:lpstr> Що таке  селекція ? </vt:lpstr>
      <vt:lpstr>Селекція в рослинництві </vt:lpstr>
      <vt:lpstr>Значення робіт в галузі селекції </vt:lpstr>
      <vt:lpstr> Застосування поліплоїдії в селекційній практиці</vt:lpstr>
      <vt:lpstr>Методи роботи  Мічуріна в селекції  </vt:lpstr>
      <vt:lpstr>Видатні заслуги вітчизняних селекціонерів</vt:lpstr>
      <vt:lpstr>Значення і роль селекції у житті людини 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:Генетичні основи селекції рослин</dc:title>
  <dc:creator>Пользователь</dc:creator>
  <cp:lastModifiedBy>User</cp:lastModifiedBy>
  <cp:revision>13</cp:revision>
  <dcterms:created xsi:type="dcterms:W3CDTF">2011-11-22T14:47:42Z</dcterms:created>
  <dcterms:modified xsi:type="dcterms:W3CDTF">2012-02-07T13:45:14Z</dcterms:modified>
</cp:coreProperties>
</file>