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8" r:id="rId8"/>
    <p:sldId id="263" r:id="rId9"/>
    <p:sldId id="270" r:id="rId10"/>
    <p:sldId id="271" r:id="rId11"/>
    <p:sldId id="264" r:id="rId12"/>
    <p:sldId id="269" r:id="rId13"/>
    <p:sldId id="266" r:id="rId14"/>
    <p:sldId id="272" r:id="rId15"/>
    <p:sldId id="265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86C6-CA3D-487C-B3EF-2663F37F43DC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E66-5BAE-4A1A-9CB9-CEA717498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86C6-CA3D-487C-B3EF-2663F37F43DC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E66-5BAE-4A1A-9CB9-CEA717498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86C6-CA3D-487C-B3EF-2663F37F43DC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E66-5BAE-4A1A-9CB9-CEA717498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86C6-CA3D-487C-B3EF-2663F37F43DC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E66-5BAE-4A1A-9CB9-CEA717498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86C6-CA3D-487C-B3EF-2663F37F43DC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E66-5BAE-4A1A-9CB9-CEA717498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86C6-CA3D-487C-B3EF-2663F37F43DC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E66-5BAE-4A1A-9CB9-CEA717498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86C6-CA3D-487C-B3EF-2663F37F43DC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E66-5BAE-4A1A-9CB9-CEA717498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86C6-CA3D-487C-B3EF-2663F37F43DC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E66-5BAE-4A1A-9CB9-CEA717498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86C6-CA3D-487C-B3EF-2663F37F43DC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E66-5BAE-4A1A-9CB9-CEA717498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86C6-CA3D-487C-B3EF-2663F37F43DC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E66-5BAE-4A1A-9CB9-CEA717498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86C6-CA3D-487C-B3EF-2663F37F43DC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B88E66-5BAE-4A1A-9CB9-CEA7174984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7E86C6-CA3D-487C-B3EF-2663F37F43DC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B88E66-5BAE-4A1A-9CB9-CEA7174984C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86%D0%BD%D1%81%D1%83%D0%BB%D1%96%D0%BD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/index.php?title=%D0%91%D1%96%D0%BB%D0%BA%D0%BE%D0%B2%D0%B0_%D1%96%D0%BD%D0%B6%D0%B5%D0%BD%D0%B5%D1%80%D1%96%D1%8F&amp;action=edit&amp;redlink=1" TargetMode="External"/><Relationship Id="rId5" Type="http://schemas.openxmlformats.org/officeDocument/2006/relationships/hyperlink" Target="http://uk.wikipedia.org/wiki/%D0%9D%D1%83%D0%BA%D0%BB%D0%B5%D0%BE%D1%82%D0%B8%D0%B4" TargetMode="External"/><Relationship Id="rId4" Type="http://schemas.openxmlformats.org/officeDocument/2006/relationships/hyperlink" Target="http://uk.wikipedia.org/wiki/%D0%86%D0%BD%D1%82%D0%B5%D1%80%D1%84%D0%B5%D1%80%D0%BE%D0%B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B%D1%96%D1%82%D0%B8%D0%BD%D0%B0" TargetMode="External"/><Relationship Id="rId2" Type="http://schemas.openxmlformats.org/officeDocument/2006/relationships/hyperlink" Target="http://uk.wikipedia.org/wiki/%D0%A8%D1%82%D0%B0%D0%BC%D0%BE%D0%B2%D1%96_%D0%BA%D0%BB%D1%96%D1%82%D0%B8%D0%BD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://uk.wikipedia.org/wiki/%D0%9F%D0%BE%D0%B4%D1%96%D0%BB_%D0%BA%D0%BB%D1%96%D1%82%D0%B8%D0%BD%D0%B8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4%D0%9D%D0%9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A5%D1%80%D0%BE%D0%BC%D0%BE%D1%81%D0%BE%D0%BC%D0%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3810" y="1643050"/>
            <a:ext cx="695019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7851648" cy="1828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uk-UA" dirty="0" smtClean="0">
                <a:solidFill>
                  <a:srgbClr val="FFFF00"/>
                </a:solidFill>
              </a:rPr>
              <a:t>Основні  напрямки  сучасної  біотехнології. </a:t>
            </a:r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0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6143636" cy="1143000"/>
          </a:xfrm>
        </p:spPr>
        <p:txBody>
          <a:bodyPr/>
          <a:lstStyle/>
          <a:p>
            <a:r>
              <a:rPr lang="uk-UA" dirty="0" err="1" smtClean="0">
                <a:solidFill>
                  <a:srgbClr val="FF0000"/>
                </a:solidFill>
              </a:rPr>
              <a:t>Трансгенні</a:t>
            </a:r>
            <a:r>
              <a:rPr lang="uk-UA" dirty="0" smtClean="0">
                <a:solidFill>
                  <a:srgbClr val="FF0000"/>
                </a:solidFill>
              </a:rPr>
              <a:t> організми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143000"/>
            <a:ext cx="7867374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4143372" cy="11430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Клонування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3929090" cy="3429024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/>
              <a:t>Клонування</a:t>
            </a:r>
            <a:r>
              <a:rPr lang="uk-UA" dirty="0" smtClean="0"/>
              <a:t> – перспективний напрям клітинної інженерії. </a:t>
            </a:r>
          </a:p>
          <a:p>
            <a:r>
              <a:rPr lang="uk-UA" b="1" dirty="0" smtClean="0"/>
              <a:t>Клон </a:t>
            </a:r>
            <a:r>
              <a:rPr lang="uk-UA" dirty="0" smtClean="0"/>
              <a:t>– сукупність клітин або особин, що виникли від спільного предка нестатевим шляхом.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356" t="3511"/>
          <a:stretch>
            <a:fillRect/>
          </a:stretch>
        </p:blipFill>
        <p:spPr bwMode="auto">
          <a:xfrm>
            <a:off x="3929058" y="714356"/>
            <a:ext cx="5214942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82546"/>
            <a:ext cx="3571868" cy="267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172204"/>
            <a:ext cx="4857752" cy="468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4643470" cy="1143000"/>
          </a:xfrm>
        </p:spPr>
        <p:txBody>
          <a:bodyPr/>
          <a:lstStyle/>
          <a:p>
            <a:r>
              <a:rPr lang="uk-UA" dirty="0" err="1" smtClean="0">
                <a:solidFill>
                  <a:srgbClr val="FF0000"/>
                </a:solidFill>
              </a:rPr>
              <a:t>Біоінформатика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829180" cy="3065156"/>
          </a:xfrm>
        </p:spPr>
        <p:txBody>
          <a:bodyPr/>
          <a:lstStyle/>
          <a:p>
            <a:r>
              <a:rPr lang="uk-UA" dirty="0" err="1" smtClean="0"/>
              <a:t>Біоінформатика</a:t>
            </a:r>
            <a:r>
              <a:rPr lang="uk-UA" dirty="0" smtClean="0"/>
              <a:t>, головним напрямками роботи є застосування математичних методів і комп‘ютерної техніки для збереження та аналізу цієї інформації.</a:t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214942" cy="296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3000372"/>
            <a:ext cx="90011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У медицині біотехнологічні прийоми і методи грають головну роль при створенні нових біологічно активних речовин і лікарських препаратів, призначених для ранньої діагностики і лікування різноманітних захворювань. Антибіотики — найбільший клас фармацевтичних сполук, одержання яких здійснюється за допомогою мікробіологічного синтезу. Створено генно-інженерні штами кишкової палички, дріжджів, що культивуються клітин ссавців та комах, використовувані для одержання ростового гормону, </a:t>
            </a:r>
            <a:r>
              <a:rPr lang="uk-UA" sz="2000" dirty="0" smtClean="0">
                <a:hlinkClick r:id="rId3" tooltip="Інсулін"/>
              </a:rPr>
              <a:t>інсуліну</a:t>
            </a:r>
            <a:r>
              <a:rPr lang="uk-UA" sz="2000" dirty="0" smtClean="0"/>
              <a:t> й </a:t>
            </a:r>
            <a:r>
              <a:rPr lang="uk-UA" sz="2000" dirty="0" smtClean="0">
                <a:hlinkClick r:id="rId4" tooltip="Інтерферон"/>
              </a:rPr>
              <a:t>інтерферону</a:t>
            </a:r>
            <a:r>
              <a:rPr lang="uk-UA" sz="2000" dirty="0" smtClean="0"/>
              <a:t> людини, різноманітних ферментів і противірусних вакцин. Змінюючи </a:t>
            </a:r>
            <a:r>
              <a:rPr lang="uk-UA" sz="2000" dirty="0" smtClean="0">
                <a:hlinkClick r:id="rId5" tooltip="Нуклеотид"/>
              </a:rPr>
              <a:t>нуклеотидну</a:t>
            </a:r>
            <a:r>
              <a:rPr lang="uk-UA" sz="2000" dirty="0" smtClean="0"/>
              <a:t> послідовність у генах, що кодують відповідні білки, оптимізують структуру ферментів, гормонів і антигенів (так звана </a:t>
            </a:r>
            <a:r>
              <a:rPr lang="uk-UA" sz="2000" b="1" dirty="0" smtClean="0">
                <a:hlinkClick r:id="rId6" tooltip="Білкова інженерія (ще не написана)"/>
              </a:rPr>
              <a:t>білкова інженерія</a:t>
            </a:r>
            <a:r>
              <a:rPr lang="uk-UA" sz="2000" dirty="0" smtClean="0"/>
              <a:t>). </a:t>
            </a:r>
            <a:endParaRPr lang="uk-UA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Стовбурові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клітини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4857784" cy="5143536"/>
          </a:xfrm>
        </p:spPr>
        <p:txBody>
          <a:bodyPr>
            <a:normAutofit lnSpcReduction="10000"/>
          </a:bodyPr>
          <a:lstStyle/>
          <a:p>
            <a:r>
              <a:rPr lang="uk-UA" b="1" dirty="0" smtClean="0"/>
              <a:t>Стовбурові клітини</a:t>
            </a:r>
            <a:r>
              <a:rPr lang="uk-UA" dirty="0" smtClean="0"/>
              <a:t>, також відомі як </a:t>
            </a:r>
            <a:r>
              <a:rPr lang="uk-UA" b="1" dirty="0" smtClean="0">
                <a:hlinkClick r:id="rId2" tooltip="Штамові клітини"/>
              </a:rPr>
              <a:t>штамові клітини</a:t>
            </a:r>
            <a:r>
              <a:rPr lang="uk-UA" dirty="0" smtClean="0"/>
              <a:t> — це первинні </a:t>
            </a:r>
            <a:r>
              <a:rPr lang="uk-UA" dirty="0" smtClean="0">
                <a:hlinkClick r:id="rId3" tooltip="Клітина"/>
              </a:rPr>
              <a:t>клітини</a:t>
            </a:r>
            <a:r>
              <a:rPr lang="uk-UA" dirty="0" smtClean="0"/>
              <a:t>, що зустрічаються в усіх багатоклітинних організмах. Ці клітини можуть самовідновлюватися шляхом </a:t>
            </a:r>
            <a:r>
              <a:rPr lang="uk-UA" dirty="0" smtClean="0">
                <a:hlinkClick r:id="rId4" tooltip="Поділ клітини"/>
              </a:rPr>
              <a:t>поділу клітини</a:t>
            </a:r>
            <a:r>
              <a:rPr lang="uk-UA" dirty="0" smtClean="0"/>
              <a:t>, а також можуть диференціюватися в досить велику кількість спеціалізованих типів клітин.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lum bright="-10000" contrast="10000"/>
          </a:blip>
          <a:srcRect/>
          <a:stretch>
            <a:fillRect/>
          </a:stretch>
        </p:blipFill>
        <p:spPr bwMode="auto">
          <a:xfrm>
            <a:off x="4936620" y="3286123"/>
            <a:ext cx="3983551" cy="35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214290"/>
            <a:ext cx="3159197" cy="29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0579" y="18364"/>
            <a:ext cx="2005339" cy="305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372444" cy="1357290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Ембріональна інженерія – галузь, що займається штучними змінами організмів у ході зародкового розвитку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7740352" cy="5429264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Ембріональна індукція – взаємовплив частин зародка під час його розвитку. Можна змінювати розвиток певних частин зародка в напрямі, який цікавить дослідників. </a:t>
            </a:r>
          </a:p>
          <a:p>
            <a:r>
              <a:rPr lang="uk-UA" sz="1900" dirty="0" smtClean="0"/>
              <a:t>Г. Шпеман і його співробітниця Х. Мангольд відкрили у зародків амфібій «організатор». Вона вирізала шматочок тканини з дорсальної губи бластопора гаструли гребінчастого тритона (</a:t>
            </a:r>
            <a:r>
              <a:rPr lang="uk-UA" sz="1900" dirty="0" err="1" smtClean="0"/>
              <a:t>Triturus</a:t>
            </a:r>
            <a:r>
              <a:rPr lang="uk-UA" sz="1900" dirty="0" smtClean="0"/>
              <a:t> </a:t>
            </a:r>
            <a:r>
              <a:rPr lang="uk-UA" sz="1900" dirty="0" err="1" smtClean="0"/>
              <a:t>cristatus</a:t>
            </a:r>
            <a:r>
              <a:rPr lang="uk-UA" sz="1900" dirty="0" smtClean="0"/>
              <a:t>) з слабо пігментованим зародком, і пересадила її в вентральній область інший гаструли близького виду, тритона звичайного (T. </a:t>
            </a:r>
            <a:r>
              <a:rPr lang="uk-UA" sz="1900" dirty="0" err="1" smtClean="0"/>
              <a:t>vulgaris</a:t>
            </a:r>
            <a:r>
              <a:rPr lang="uk-UA" sz="1900" dirty="0" smtClean="0"/>
              <a:t>), зародок якого характеризується багатою пігментацією. Ця природна різниця в пігментації дозволила розрізнити в химерному зародку тканини донора та реципієнта. Клітини дорсальної губи при нормальному розвитку утворюють хорду і мезодермальні соміти (міотоми). Після пересадки у гаструли-реципієнта з тканин трансплантата розвивається друга хорда і міотоми. Над ними з ектодерми реципієнта виникала нова додаткова нервова трубка. У підсумку це привело до утворення осьового комплексу органом другий пуголовка на тому ж зародку.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838" y="738188"/>
            <a:ext cx="717232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358114" cy="1142984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Основні поняття та терміни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4071966" cy="4714908"/>
          </a:xfrm>
        </p:spPr>
        <p:txBody>
          <a:bodyPr>
            <a:normAutofit/>
          </a:bodyPr>
          <a:lstStyle/>
          <a:p>
            <a:r>
              <a:rPr lang="uk-UA" dirty="0" smtClean="0"/>
              <a:t>біотехнологія</a:t>
            </a:r>
            <a:r>
              <a:rPr lang="uk-UA" dirty="0" smtClean="0"/>
              <a:t>, </a:t>
            </a:r>
          </a:p>
          <a:p>
            <a:r>
              <a:rPr lang="uk-UA" dirty="0" smtClean="0"/>
              <a:t>синтез </a:t>
            </a:r>
            <a:r>
              <a:rPr lang="uk-UA" dirty="0" smtClean="0"/>
              <a:t>генів, </a:t>
            </a:r>
          </a:p>
          <a:p>
            <a:r>
              <a:rPr lang="uk-UA" dirty="0" err="1" smtClean="0"/>
              <a:t>плазмди</a:t>
            </a:r>
            <a:r>
              <a:rPr lang="uk-UA" dirty="0" smtClean="0"/>
              <a:t>, </a:t>
            </a:r>
          </a:p>
          <a:p>
            <a:r>
              <a:rPr lang="uk-UA" dirty="0" smtClean="0"/>
              <a:t>культура тканин</a:t>
            </a:r>
            <a:r>
              <a:rPr lang="uk-UA" dirty="0" smtClean="0"/>
              <a:t>, </a:t>
            </a:r>
          </a:p>
          <a:p>
            <a:r>
              <a:rPr lang="uk-UA" dirty="0" smtClean="0"/>
              <a:t>клон, </a:t>
            </a:r>
          </a:p>
          <a:p>
            <a:r>
              <a:rPr lang="uk-UA" dirty="0" smtClean="0"/>
              <a:t>ембріональна індукція</a:t>
            </a:r>
            <a:r>
              <a:rPr lang="uk-UA" dirty="0" smtClean="0"/>
              <a:t>, </a:t>
            </a:r>
          </a:p>
          <a:p>
            <a:r>
              <a:rPr lang="uk-UA" dirty="0" smtClean="0"/>
              <a:t>химерні організми</a:t>
            </a:r>
            <a:r>
              <a:rPr lang="uk-UA" dirty="0" smtClean="0"/>
              <a:t>, </a:t>
            </a:r>
          </a:p>
          <a:p>
            <a:r>
              <a:rPr lang="uk-UA" dirty="0" err="1" smtClean="0"/>
              <a:t>трансгенні</a:t>
            </a:r>
            <a:r>
              <a:rPr lang="uk-UA" dirty="0" smtClean="0"/>
              <a:t> організми</a:t>
            </a:r>
            <a:r>
              <a:rPr lang="uk-UA" dirty="0" smtClean="0"/>
              <a:t>, </a:t>
            </a:r>
          </a:p>
          <a:p>
            <a:r>
              <a:rPr lang="uk-UA" dirty="0" err="1" smtClean="0"/>
              <a:t>біоінформатика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64305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572000" y="565767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/>
              <a:t>Плазміда</a:t>
            </a:r>
            <a:r>
              <a:rPr lang="en-US" dirty="0" smtClean="0"/>
              <a:t> — </a:t>
            </a:r>
            <a:r>
              <a:rPr lang="ru-RU" dirty="0" smtClean="0"/>
              <a:t>молекула </a:t>
            </a:r>
            <a:r>
              <a:rPr lang="ru-RU" dirty="0" smtClean="0">
                <a:hlinkClick r:id="rId3" tooltip="ДНК"/>
              </a:rPr>
              <a:t>ДНК</a:t>
            </a:r>
            <a:r>
              <a:rPr lang="ru-RU" dirty="0" smtClean="0"/>
              <a:t>, </a:t>
            </a:r>
            <a:r>
              <a:rPr lang="ru-RU" dirty="0" err="1" smtClean="0"/>
              <a:t>відмінна</a:t>
            </a:r>
            <a:r>
              <a:rPr lang="ru-RU" dirty="0" smtClean="0"/>
              <a:t> </a:t>
            </a:r>
            <a:r>
              <a:rPr lang="uk-UA" dirty="0" smtClean="0"/>
              <a:t>від</a:t>
            </a:r>
            <a:r>
              <a:rPr lang="ru-RU" dirty="0" smtClean="0"/>
              <a:t> </a:t>
            </a:r>
            <a:r>
              <a:rPr lang="uk-UA" dirty="0" smtClean="0">
                <a:hlinkClick r:id="rId4" tooltip="Хромосома"/>
              </a:rPr>
              <a:t>хромосомної</a:t>
            </a:r>
            <a:r>
              <a:rPr lang="ru-RU" dirty="0" smtClean="0">
                <a:hlinkClick r:id="rId4" tooltip="Хромосома"/>
              </a:rPr>
              <a:t> ДНК</a:t>
            </a:r>
            <a:r>
              <a:rPr lang="ru-RU" dirty="0" smtClean="0"/>
              <a:t> та </a:t>
            </a:r>
            <a:r>
              <a:rPr lang="uk-UA" dirty="0" smtClean="0"/>
              <a:t>здатна</a:t>
            </a:r>
            <a:r>
              <a:rPr lang="ru-RU" dirty="0" smtClean="0"/>
              <a:t> до </a:t>
            </a:r>
            <a:r>
              <a:rPr lang="uk-UA" dirty="0" smtClean="0"/>
              <a:t>автономної</a:t>
            </a:r>
            <a:r>
              <a:rPr lang="ru-RU" dirty="0" smtClean="0"/>
              <a:t> </a:t>
            </a:r>
            <a:r>
              <a:rPr lang="uk-UA" dirty="0" smtClean="0"/>
              <a:t>реплікації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1"/>
            <a:ext cx="1285852" cy="152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500958" cy="1500166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    Біотехнологія </a:t>
            </a:r>
            <a:r>
              <a:rPr lang="uk-UA" sz="2400" dirty="0" smtClean="0">
                <a:solidFill>
                  <a:srgbClr val="FF0000"/>
                </a:solidFill>
              </a:rPr>
              <a:t>– сукупність промислових методів, що застосовують для виробництва різних речовин із використанням живих організмів, біологічних процесів чи явищ.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4429124" cy="564357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1. Синтез генів поза організмом(сИнтез генів)</a:t>
            </a:r>
          </a:p>
          <a:p>
            <a:r>
              <a:rPr lang="uk-UA" dirty="0" smtClean="0"/>
              <a:t>2. Виділення з клітини та перебудова окремих генів або їх частин(генна інженерія )</a:t>
            </a:r>
          </a:p>
          <a:p>
            <a:r>
              <a:rPr lang="uk-UA" dirty="0" smtClean="0"/>
              <a:t>3. Копіювання та розмноження виділених та синтезованих генів.</a:t>
            </a:r>
          </a:p>
          <a:p>
            <a:r>
              <a:rPr lang="uk-UA" dirty="0" smtClean="0"/>
              <a:t>4. Введення генів та їхніх груп у геном інших організмів.</a:t>
            </a:r>
          </a:p>
          <a:p>
            <a:r>
              <a:rPr lang="uk-UA" dirty="0" smtClean="0"/>
              <a:t>5. Поєднання різних геномів в одній клітині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/>
            </a:r>
            <a:br>
              <a:rPr lang="uk-UA" sz="3600" dirty="0" smtClean="0">
                <a:solidFill>
                  <a:srgbClr val="FF0000"/>
                </a:solidFill>
              </a:rPr>
            </a:br>
            <a:r>
              <a:rPr lang="uk-UA" sz="3600" dirty="0" smtClean="0">
                <a:solidFill>
                  <a:srgbClr val="FF0000"/>
                </a:solidFill>
              </a:rPr>
              <a:t/>
            </a:r>
            <a:br>
              <a:rPr lang="uk-UA" sz="3600" dirty="0" smtClean="0">
                <a:solidFill>
                  <a:srgbClr val="FF0000"/>
                </a:solidFill>
              </a:rPr>
            </a:br>
            <a:r>
              <a:rPr lang="uk-UA" sz="3600" dirty="0" smtClean="0">
                <a:solidFill>
                  <a:srgbClr val="FF0000"/>
                </a:solidFill>
              </a:rPr>
              <a:t>Методи біотехнології.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5462" y="928670"/>
            <a:ext cx="4656465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Історія </a:t>
            </a:r>
            <a:r>
              <a:rPr lang="uk-UA" dirty="0" smtClean="0">
                <a:solidFill>
                  <a:srgbClr val="C00000"/>
                </a:solidFill>
              </a:rPr>
              <a:t>розвитку біотехнології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6572296" cy="250033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випікання хліба </a:t>
            </a:r>
          </a:p>
          <a:p>
            <a:r>
              <a:rPr lang="uk-UA" dirty="0" smtClean="0"/>
              <a:t>виготовлення сиру, молочних продуктів </a:t>
            </a:r>
          </a:p>
          <a:p>
            <a:r>
              <a:rPr lang="uk-UA" dirty="0" smtClean="0"/>
              <a:t>виноробство</a:t>
            </a:r>
          </a:p>
          <a:p>
            <a:r>
              <a:rPr lang="uk-UA" dirty="0" smtClean="0"/>
              <a:t>пивоваріння </a:t>
            </a:r>
          </a:p>
          <a:p>
            <a:r>
              <a:rPr lang="uk-UA" dirty="0" smtClean="0"/>
              <a:t>силосування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7025" y="100010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0" y="2928934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28934"/>
            <a:ext cx="2857488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848100"/>
            <a:ext cx="15144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4924425"/>
            <a:ext cx="2362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357298"/>
            <a:ext cx="4668166" cy="550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Генна інженерія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4400552" cy="3279470"/>
          </a:xfrm>
        </p:spPr>
        <p:txBody>
          <a:bodyPr>
            <a:normAutofit/>
          </a:bodyPr>
          <a:lstStyle/>
          <a:p>
            <a:r>
              <a:rPr lang="uk-UA" dirty="0" smtClean="0"/>
              <a:t>Генна інженерія – прикладна галузь молекулярної генетики та біохімії. Її завдання – це </a:t>
            </a:r>
            <a:r>
              <a:rPr lang="uk-UA" dirty="0" smtClean="0"/>
              <a:t>розробка </a:t>
            </a:r>
            <a:r>
              <a:rPr lang="uk-UA" dirty="0" smtClean="0"/>
              <a:t>методів перебудови геномів організмів.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714489"/>
            <a:ext cx="5429288" cy="3071833"/>
          </a:xfrm>
        </p:spPr>
        <p:txBody>
          <a:bodyPr>
            <a:normAutofit fontScale="92500"/>
          </a:bodyPr>
          <a:lstStyle/>
          <a:p>
            <a:r>
              <a:rPr lang="uk-UA" sz="2200" dirty="0" smtClean="0"/>
              <a:t> Спочатку вчені під керівництвом доктора </a:t>
            </a:r>
            <a:r>
              <a:rPr lang="uk-UA" sz="2200" dirty="0" err="1" smtClean="0"/>
              <a:t>Еріка</a:t>
            </a:r>
            <a:r>
              <a:rPr lang="uk-UA" sz="2200" dirty="0" smtClean="0"/>
              <a:t> </a:t>
            </a:r>
            <a:r>
              <a:rPr lang="uk-UA" sz="2200" dirty="0" err="1" smtClean="0"/>
              <a:t>Сасакі</a:t>
            </a:r>
            <a:r>
              <a:rPr lang="uk-UA" sz="2200" dirty="0" smtClean="0"/>
              <a:t> за допомогою вірусних векторів ввели у 91 ембріон мавп гени зеленого флуоресцентного білка, після чого 80 із цих ембріонів було введено в утробу сурогатних матерів. У п'яти мавп, що з'явилися на світ, деякі ділянки тіла світилися під впливом ультрафіолетового випромінювання.</a:t>
            </a:r>
            <a:endParaRPr lang="ru-RU" sz="2200" dirty="0" smtClean="0"/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000240"/>
            <a:ext cx="276225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900176"/>
            <a:ext cx="2665973" cy="195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5929322" cy="11430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Клітинна інженерія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8715404" cy="321471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Клітинна інженерія – галузь біотехнології, у якій застосовуються методи виділення клітин з організму і перенесення на штучні поживні середовища, де продовжується їх життєдіяльність. Її завданнями є: отримання соматичних клітин різних видів, створення культурних клітин (тканин) для отримання цінних речовин.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071942"/>
            <a:ext cx="6097078" cy="259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500694" cy="11430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Химерні організми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97317" y="2374971"/>
            <a:ext cx="4546683" cy="448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1928802"/>
            <a:ext cx="414340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 </a:t>
            </a:r>
            <a:r>
              <a:rPr lang="uk-UA" sz="2800" dirty="0" smtClean="0"/>
              <a:t>Химерні тварини - це генетичні мозаїки, що утворяться в результаті об'єднання бластомерів від ембріонів з різними генотипами.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237</TotalTime>
  <Words>449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Основні  напрямки  сучасної  біотехнології. </vt:lpstr>
      <vt:lpstr>Основні поняття та терміни</vt:lpstr>
      <vt:lpstr>    Біотехнологія – сукупність промислових методів, що застосовують для виробництва різних речовин із використанням живих організмів, біологічних процесів чи явищ.</vt:lpstr>
      <vt:lpstr>  Методи біотехнології. </vt:lpstr>
      <vt:lpstr>Історія розвитку біотехнології</vt:lpstr>
      <vt:lpstr>Генна інженерія</vt:lpstr>
      <vt:lpstr>Презентация PowerPoint</vt:lpstr>
      <vt:lpstr>Клітинна інженерія</vt:lpstr>
      <vt:lpstr>Химерні організми</vt:lpstr>
      <vt:lpstr>Трансгенні організми</vt:lpstr>
      <vt:lpstr>Клонування</vt:lpstr>
      <vt:lpstr>Біоінформатика</vt:lpstr>
      <vt:lpstr>Презентация PowerPoint</vt:lpstr>
      <vt:lpstr>Стовбурові клітини</vt:lpstr>
      <vt:lpstr>Ембріональна інженерія – галузь, що займається штучними змінами організмів у ході зародкового розвитку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 напрямки  сучасної  біотехнології.</dc:title>
  <dc:creator>Biologoya</dc:creator>
  <cp:lastModifiedBy>Yulya</cp:lastModifiedBy>
  <cp:revision>28</cp:revision>
  <dcterms:created xsi:type="dcterms:W3CDTF">2012-02-22T11:48:00Z</dcterms:created>
  <dcterms:modified xsi:type="dcterms:W3CDTF">2013-11-11T17:06:43Z</dcterms:modified>
</cp:coreProperties>
</file>