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356" r:id="rId2"/>
    <p:sldId id="314" r:id="rId3"/>
    <p:sldId id="353" r:id="rId4"/>
    <p:sldId id="315" r:id="rId5"/>
    <p:sldId id="298" r:id="rId6"/>
    <p:sldId id="354" r:id="rId7"/>
    <p:sldId id="266" r:id="rId8"/>
    <p:sldId id="317" r:id="rId9"/>
    <p:sldId id="302" r:id="rId10"/>
    <p:sldId id="303" r:id="rId11"/>
    <p:sldId id="304" r:id="rId12"/>
    <p:sldId id="308" r:id="rId13"/>
    <p:sldId id="309" r:id="rId14"/>
    <p:sldId id="318" r:id="rId15"/>
    <p:sldId id="320" r:id="rId16"/>
    <p:sldId id="321" r:id="rId17"/>
    <p:sldId id="322" r:id="rId18"/>
    <p:sldId id="323" r:id="rId19"/>
    <p:sldId id="329" r:id="rId20"/>
    <p:sldId id="279" r:id="rId21"/>
    <p:sldId id="288" r:id="rId22"/>
    <p:sldId id="330" r:id="rId23"/>
    <p:sldId id="35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B2328"/>
    <a:srgbClr val="CC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4AD53-9C12-4FF0-86CC-EC1539E2EA37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18D18-7B2B-47FB-BD92-B3B56A3EE1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4621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18D18-7B2B-47FB-BD92-B3B56A3EE15E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u2005.lu/pictures/savoir_lux/images/economie/presseecrite.jpg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33.jpeg"/><Relationship Id="rId2" Type="http://schemas.openxmlformats.org/officeDocument/2006/relationships/hyperlink" Target="http://news.sky.com/sky-news/content/StaticFile/jpg/2008/Dec/Week1/1517400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ws.sky.com/sky-news/content/StaticFile/jpg/2009/Apr/Week2/15260419.jpg" TargetMode="External"/><Relationship Id="rId11" Type="http://schemas.openxmlformats.org/officeDocument/2006/relationships/image" Target="../media/image35.jpeg"/><Relationship Id="rId5" Type="http://schemas.openxmlformats.org/officeDocument/2006/relationships/image" Target="../media/image32.jpeg"/><Relationship Id="rId10" Type="http://schemas.openxmlformats.org/officeDocument/2006/relationships/hyperlink" Target="http://www.astroleb.com/about_us/alain/vixen/daily.jpg" TargetMode="External"/><Relationship Id="rId4" Type="http://schemas.openxmlformats.org/officeDocument/2006/relationships/hyperlink" Target="http://news.sky.com/sky-news/content/StaticFile/jpg/2009/Aug/Week1/15351789.jpg" TargetMode="External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Nikola_Tesla" TargetMode="External"/><Relationship Id="rId3" Type="http://schemas.openxmlformats.org/officeDocument/2006/relationships/image" Target="../media/image37.jpeg"/><Relationship Id="rId7" Type="http://schemas.openxmlformats.org/officeDocument/2006/relationships/image" Target="../media/image39.jpeg"/><Relationship Id="rId2" Type="http://schemas.openxmlformats.org/officeDocument/2006/relationships/hyperlink" Target="http://en.wikipedia.org/wiki/File:NikolaTeslaLightbulb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Marconi_1909.jpg" TargetMode="External"/><Relationship Id="rId5" Type="http://schemas.openxmlformats.org/officeDocument/2006/relationships/image" Target="../media/image38.jpeg"/><Relationship Id="rId10" Type="http://schemas.openxmlformats.org/officeDocument/2006/relationships/hyperlink" Target="http://en.wikipedia.org/wiki/Guglielmo_Marconi" TargetMode="External"/><Relationship Id="rId4" Type="http://schemas.openxmlformats.org/officeDocument/2006/relationships/hyperlink" Target="http://en.wikipedia.org/wiki/File:A-S-Popov.jpg" TargetMode="External"/><Relationship Id="rId9" Type="http://schemas.openxmlformats.org/officeDocument/2006/relationships/hyperlink" Target="http://en.wikipedia.org/wiki/Alexander_Popov_(physicist)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3.gif"/><Relationship Id="rId2" Type="http://schemas.openxmlformats.org/officeDocument/2006/relationships/hyperlink" Target="http://en.wikipedia.org/wiki/File:Bbc_broadcasting_house_fron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hyperlink" Target="http://en.wikipedia.org/wiki/BBC" TargetMode="External"/><Relationship Id="rId4" Type="http://schemas.openxmlformats.org/officeDocument/2006/relationships/image" Target="../media/image4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72;&#1085;&#1075;&#1083;&#1080;&#1081;&#1089;&#1082;&#1080;&#1081;%20&#1103;&#1079;&#1099;&#1082;\&#1084;&#1077;&#1088;&#1086;&#1087;&#1088;&#1080;&#1103;&#1090;&#1080;&#1103;%20&#1087;&#1086;%20&#1072;&#1085;&#1075;&#1083;.&#1103;&#1079;\&#1082;&#1086;&#1085;&#1082;&#1091;&#1088;&#1089;\Coca%20Cola%20Commercial%20-%20Christmas%20Video%20%231.avi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img12.nnm.ru/2/6/6/d/a/266da1323a0117f436562d270b42db44_full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hyperlink" Target="http://a.foto.radikal.ru/0604/dd016cef693c.jp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72;&#1085;&#1075;&#1083;&#1080;&#1081;&#1089;&#1082;&#1080;&#1081;%20&#1103;&#1079;&#1099;&#1082;\&#1084;&#1077;&#1088;&#1086;&#1087;&#1088;&#1080;&#1103;&#1090;&#1080;&#1103;%20&#1087;&#1086;%20&#1072;&#1085;&#1075;&#1083;.&#1103;&#1079;\&#1082;&#1086;&#1085;&#1082;&#1091;&#1088;&#1089;\Madeleine%20Mccann%20on&#1082;&#1086;&#1088;&#1086;&#1090;&#1082;&#1086;.avi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60.jpeg"/><Relationship Id="rId7" Type="http://schemas.openxmlformats.org/officeDocument/2006/relationships/hyperlink" Target="http://images.google.co.uk/imgres?imgurl=http://www.northstarchurch.org/wallpaper/youtube_logo.jpg&amp;imgrefurl=http://profile.myspace.com/index.cfm?fuseaction=user.viewprofile&amp;friendID=122010515&amp;h=600&amp;w=800&amp;sz=129&amp;hl=en&amp;start=10&amp;tbnid=xGwSLR1kNOX8wM:&amp;tbnh=107&amp;tbnw=143&amp;prev=/images?q=youtube&amp;gbv=2&amp;svnum=10&amp;hl=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hyperlink" Target="http://www.jackbook.com/wp-content/uploads/2008/11/cyber-monday-2008-deals.jpg" TargetMode="External"/><Relationship Id="rId7" Type="http://schemas.openxmlformats.org/officeDocument/2006/relationships/hyperlink" Target="http://soft.mydiv.net/images/win/screens/Internet-Research-Scout/Internet-Research-Scout_S14768.jpg" TargetMode="Externa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hyperlink" Target="http://img.labnol.org/di/internet_TV.jpg" TargetMode="External"/><Relationship Id="rId4" Type="http://schemas.openxmlformats.org/officeDocument/2006/relationships/image" Target="../media/image66.jpeg"/><Relationship Id="rId9" Type="http://schemas.openxmlformats.org/officeDocument/2006/relationships/image" Target="../media/image6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0/Chemin_de_ronde_muraille_long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hyperlink" Target="http://upload.wikimedia.org/wikipedia/commons/8/88/SelectedTeachingsofBuddhistSagesandSonMasters1377.jpg" TargetMode="Externa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5/58/John_walter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hyperlink" Target="http://en.wikipedia.org/wiki/The_Times" TargetMode="Externa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836712"/>
            <a:ext cx="7776864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6000" b="1" i="1" dirty="0" smtClean="0">
                <a:solidFill>
                  <a:schemeClr val="accent6">
                    <a:lumMod val="75000"/>
                  </a:schemeClr>
                </a:solidFill>
                <a:latin typeface="Garamond Premr Pro Smbd" pitchFamily="18" charset="0"/>
              </a:rPr>
              <a:t>The  mass media</a:t>
            </a:r>
            <a:endParaRPr lang="ru-RU" sz="6000" dirty="0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14282" y="2500306"/>
            <a:ext cx="3214710" cy="15716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857620" y="3857628"/>
            <a:ext cx="1857388" cy="92869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786182" y="1857364"/>
            <a:ext cx="1857388" cy="1143008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643182"/>
            <a:ext cx="3143272" cy="1571636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There are two kinds of newspapers in Britain</a:t>
            </a:r>
            <a:endParaRPr lang="en-US" sz="36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000496" y="1928802"/>
            <a:ext cx="192882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Quality papers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4071942"/>
            <a:ext cx="1776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Tabloids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72198" y="642918"/>
            <a:ext cx="2579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0525" indent="-273050">
              <a:spcBef>
                <a:spcPts val="7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  <a:tabLst>
                <a:tab pos="938213" algn="l"/>
                <a:tab pos="1852613" algn="l"/>
                <a:tab pos="2767013" algn="l"/>
                <a:tab pos="3681413" algn="l"/>
                <a:tab pos="4595813" algn="l"/>
                <a:tab pos="5510213" algn="l"/>
                <a:tab pos="6424613" algn="l"/>
                <a:tab pos="7339013" algn="l"/>
                <a:tab pos="8253413" algn="l"/>
                <a:tab pos="9167813" algn="l"/>
                <a:tab pos="10082213" algn="l"/>
              </a:tabLst>
            </a:pPr>
            <a:r>
              <a:rPr lang="en-GB" sz="2400" b="1" i="1" dirty="0" smtClean="0">
                <a:solidFill>
                  <a:srgbClr val="002060"/>
                </a:solidFill>
              </a:rPr>
              <a:t>More credible</a:t>
            </a:r>
            <a:endParaRPr lang="en-GB" sz="2400" b="1" i="1" dirty="0">
              <a:solidFill>
                <a:srgbClr val="002060"/>
              </a:solidFill>
            </a:endParaRPr>
          </a:p>
        </p:txBody>
      </p:sp>
      <p:pic>
        <p:nvPicPr>
          <p:cNvPr id="15" name="Picture 5" descr="C:\Documents and Settings\Admin\Мои документы\My Downloads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428604"/>
            <a:ext cx="2286005" cy="171450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5786446" y="1285860"/>
            <a:ext cx="3714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0525" indent="-273050">
              <a:spcBef>
                <a:spcPts val="700"/>
              </a:spcBef>
              <a:buClr>
                <a:srgbClr val="3891A7"/>
              </a:buClr>
              <a:buSzPct val="80000"/>
              <a:tabLst>
                <a:tab pos="938213" algn="l"/>
                <a:tab pos="1852613" algn="l"/>
                <a:tab pos="2767013" algn="l"/>
                <a:tab pos="3681413" algn="l"/>
                <a:tab pos="4595813" algn="l"/>
                <a:tab pos="5510213" algn="l"/>
                <a:tab pos="6424613" algn="l"/>
                <a:tab pos="7339013" algn="l"/>
                <a:tab pos="8253413" algn="l"/>
                <a:tab pos="9167813" algn="l"/>
                <a:tab pos="10082213" algn="l"/>
              </a:tabLst>
            </a:pPr>
            <a:r>
              <a:rPr lang="en-GB" sz="2800" b="1" i="1" dirty="0" smtClean="0">
                <a:solidFill>
                  <a:srgbClr val="0070C0"/>
                </a:solidFill>
              </a:rPr>
              <a:t>  </a:t>
            </a:r>
            <a:r>
              <a:rPr lang="en-GB" sz="2800" b="1" i="1" dirty="0" smtClean="0">
                <a:solidFill>
                  <a:srgbClr val="002060"/>
                </a:solidFill>
              </a:rPr>
              <a:t>Contain political, industrial, financial and cultural news</a:t>
            </a:r>
            <a:endParaRPr lang="en-GB" sz="2800" b="1" i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00760" y="4286256"/>
            <a:ext cx="28777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0525" indent="-273050">
              <a:spcBef>
                <a:spcPts val="7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  <a:tabLst>
                <a:tab pos="938213" algn="l"/>
                <a:tab pos="1852613" algn="l"/>
                <a:tab pos="2767013" algn="l"/>
                <a:tab pos="3681413" algn="l"/>
                <a:tab pos="4595813" algn="l"/>
                <a:tab pos="5510213" algn="l"/>
                <a:tab pos="6424613" algn="l"/>
                <a:tab pos="7339013" algn="l"/>
                <a:tab pos="8253413" algn="l"/>
                <a:tab pos="9167813" algn="l"/>
                <a:tab pos="10082213" algn="l"/>
              </a:tabLst>
            </a:pPr>
            <a:r>
              <a:rPr lang="en-GB" sz="2800" b="1" i="1" dirty="0" smtClean="0">
                <a:solidFill>
                  <a:srgbClr val="002060"/>
                </a:solidFill>
              </a:rPr>
              <a:t>Less credible</a:t>
            </a:r>
            <a:endParaRPr lang="en-GB" sz="2800" b="1" i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28055" y="5143512"/>
            <a:ext cx="3215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0525" indent="-273050">
              <a:spcBef>
                <a:spcPts val="7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  <a:tabLst>
                <a:tab pos="938213" algn="l"/>
                <a:tab pos="1852613" algn="l"/>
                <a:tab pos="2767013" algn="l"/>
                <a:tab pos="3681413" algn="l"/>
                <a:tab pos="4595813" algn="l"/>
                <a:tab pos="5510213" algn="l"/>
                <a:tab pos="6424613" algn="l"/>
                <a:tab pos="7339013" algn="l"/>
                <a:tab pos="8253413" algn="l"/>
                <a:tab pos="9167813" algn="l"/>
                <a:tab pos="10082213" algn="l"/>
              </a:tabLst>
            </a:pPr>
            <a:r>
              <a:rPr lang="en-GB" sz="2800" b="1" dirty="0" smtClean="0">
                <a:solidFill>
                  <a:srgbClr val="002060"/>
                </a:solidFill>
              </a:rPr>
              <a:t>Sensationalism</a:t>
            </a:r>
            <a:endParaRPr lang="en-GB" sz="2800" b="1" dirty="0">
              <a:solidFill>
                <a:srgbClr val="002060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rot="5400000" flipH="1" flipV="1">
            <a:off x="3464711" y="2750339"/>
            <a:ext cx="428628" cy="3571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H="1">
            <a:off x="3393273" y="3464719"/>
            <a:ext cx="642942" cy="4286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 flipH="1" flipV="1">
            <a:off x="5322099" y="964389"/>
            <a:ext cx="1071570" cy="10001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5500694" y="1571612"/>
            <a:ext cx="642942" cy="5000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786446" y="4357694"/>
            <a:ext cx="500066" cy="2143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5429256" y="4786322"/>
            <a:ext cx="785818" cy="64294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7" descr="0221newspap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357694"/>
            <a:ext cx="2857520" cy="20688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6" name="Picture 2" descr="C:\Documents and Settings\Admin\Мои документы\My Downloads\guardian p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28604"/>
            <a:ext cx="2073346" cy="194468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5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5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0"/>
                            </p:stCondLst>
                            <p:childTnLst>
                              <p:par>
                                <p:cTn id="6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500"/>
                            </p:stCondLst>
                            <p:childTnLst>
                              <p:par>
                                <p:cTn id="6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500"/>
                            </p:stCondLst>
                            <p:childTnLst>
                              <p:par>
                                <p:cTn id="7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8000"/>
                            </p:stCondLst>
                            <p:childTnLst>
                              <p:par>
                                <p:cTn id="7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6" grpId="0" animBg="1"/>
      <p:bldP spid="3" grpId="0" build="p"/>
      <p:bldP spid="5" grpId="0"/>
      <p:bldP spid="7" grpId="0"/>
      <p:bldP spid="12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Comic Sans MS" pitchFamily="66" charset="0"/>
              </a:rPr>
              <a:t>Newspapers are divided </a:t>
            </a:r>
            <a:r>
              <a:rPr lang="ru-RU" sz="4400" dirty="0" smtClean="0">
                <a:solidFill>
                  <a:srgbClr val="0070C0"/>
                </a:solidFill>
              </a:rPr>
              <a:t/>
            </a:r>
            <a:br>
              <a:rPr lang="ru-RU" sz="4400" dirty="0" smtClean="0">
                <a:solidFill>
                  <a:srgbClr val="0070C0"/>
                </a:solidFill>
              </a:rPr>
            </a:b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8991600" y="4572008"/>
            <a:ext cx="152400" cy="150811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1428736"/>
            <a:ext cx="1043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</a:rPr>
              <a:t>Daily</a:t>
            </a:r>
            <a:endParaRPr lang="ru-RU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1428736"/>
            <a:ext cx="1415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</a:rPr>
              <a:t>Sunday</a:t>
            </a:r>
            <a:endParaRPr lang="ru-RU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428868"/>
            <a:ext cx="4357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Published on every day of the week except Sunday</a:t>
            </a:r>
            <a:endParaRPr lang="en-US" sz="2800" b="1" dirty="0" smtClean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2428868"/>
            <a:ext cx="45005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They are larger then daily ones</a:t>
            </a:r>
            <a:endParaRPr lang="en-US" sz="2800" b="1" dirty="0" smtClean="0">
              <a:solidFill>
                <a:srgbClr val="002060"/>
              </a:solidFill>
              <a:latin typeface="Arial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2857488" y="928670"/>
            <a:ext cx="642942" cy="3571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4643438" y="928670"/>
            <a:ext cx="642942" cy="3571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2464579" y="2107397"/>
            <a:ext cx="571504" cy="2143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2"/>
          </p:cNvCxnSpPr>
          <p:nvPr/>
        </p:nvCxnSpPr>
        <p:spPr>
          <a:xfrm rot="16200000" flipH="1">
            <a:off x="5116115" y="2044289"/>
            <a:ext cx="405476" cy="22081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1" descr="Картинка 5 из 149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143248"/>
            <a:ext cx="2571768" cy="2571768"/>
          </a:xfrm>
          <a:prstGeom prst="rect">
            <a:avLst/>
          </a:prstGeom>
          <a:noFill/>
        </p:spPr>
      </p:pic>
      <p:pic>
        <p:nvPicPr>
          <p:cNvPr id="17" name="Picture 5" descr="Картинка 5 из 149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5" y="3500438"/>
            <a:ext cx="1885963" cy="2357454"/>
          </a:xfrm>
          <a:prstGeom prst="rect">
            <a:avLst/>
          </a:prstGeom>
          <a:noFill/>
        </p:spPr>
      </p:pic>
      <p:pic>
        <p:nvPicPr>
          <p:cNvPr id="18" name="Picture 9" descr="Картинка 5 из 149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4000504"/>
            <a:ext cx="2428892" cy="2428892"/>
          </a:xfrm>
          <a:prstGeom prst="rect">
            <a:avLst/>
          </a:prstGeom>
          <a:noFill/>
        </p:spPr>
      </p:pic>
      <p:pic>
        <p:nvPicPr>
          <p:cNvPr id="19" name="Picture 13" descr="Картинка 15 из 4504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241876">
            <a:off x="211472" y="3517565"/>
            <a:ext cx="3072451" cy="2000264"/>
          </a:xfrm>
          <a:prstGeom prst="rect">
            <a:avLst/>
          </a:prstGeom>
          <a:noFill/>
        </p:spPr>
      </p:pic>
      <p:pic>
        <p:nvPicPr>
          <p:cNvPr id="20" name="Picture 15" descr="Картинка 38 из 4504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728" y="4214818"/>
            <a:ext cx="3000396" cy="2459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Documents and Settings\Admin\Мои документы\Мои рисунки\58544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3522781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вальная выноска 7"/>
          <p:cNvSpPr/>
          <p:nvPr/>
        </p:nvSpPr>
        <p:spPr>
          <a:xfrm>
            <a:off x="4357686" y="214290"/>
            <a:ext cx="4214842" cy="1000132"/>
          </a:xfrm>
          <a:prstGeom prst="wedgeEllipseCallout">
            <a:avLst>
              <a:gd name="adj1" fmla="val -73778"/>
              <a:gd name="adj2" fmla="val 112871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What is a radio?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2714620"/>
            <a:ext cx="8572560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 process of sending and receiving messages through the air , broadcasting </a:t>
            </a:r>
            <a:r>
              <a:rPr lang="en-US" sz="2800" b="1" i="1" dirty="0" err="1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programmes</a:t>
            </a:r>
            <a:r>
              <a:rPr lang="en-US" sz="2800" b="1" i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for people to listen to</a:t>
            </a:r>
            <a:endParaRPr lang="en-US" sz="2800" b="1" i="1" dirty="0" smtClean="0">
              <a:solidFill>
                <a:srgbClr val="7030A0"/>
              </a:solidFill>
              <a:latin typeface="Arial" pitchFamily="34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643306" y="4214818"/>
            <a:ext cx="214314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People can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667827" y="5533738"/>
            <a:ext cx="164307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get news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40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4282" y="5573269"/>
            <a:ext cx="314327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listen to  music</a:t>
            </a:r>
            <a:endParaRPr kumimoji="0" lang="en-US" sz="280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500694" y="5502961"/>
            <a:ext cx="364330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take part in talk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shows</a:t>
            </a:r>
            <a:endParaRPr kumimoji="0" lang="en-US" sz="280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cxnSp>
        <p:nvCxnSpPr>
          <p:cNvPr id="19" name="Прямая со стрелкой 18"/>
          <p:cNvCxnSpPr>
            <a:stCxn id="8" idx="4"/>
          </p:cNvCxnSpPr>
          <p:nvPr/>
        </p:nvCxnSpPr>
        <p:spPr>
          <a:xfrm rot="5400000">
            <a:off x="5518553" y="1625192"/>
            <a:ext cx="1357324" cy="535785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 flipV="1">
            <a:off x="2000232" y="4572008"/>
            <a:ext cx="1428760" cy="500066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4464843" y="4964917"/>
            <a:ext cx="357984" cy="794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857884" y="4572008"/>
            <a:ext cx="1143008" cy="35719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3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upload.wikimedia.org/wikipedia/en/thumb/c/c2/NikolaTeslaLightbulb.jpg/180px-NikolaTeslaLightbulb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857232"/>
            <a:ext cx="2000264" cy="2500330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http://upload.wikimedia.org/wikipedia/commons/e/e5/A-S-Popov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1428736"/>
            <a:ext cx="1764030" cy="1958340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http://upload.wikimedia.org/wikipedia/commons/d/da/Marconi_1909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1142984"/>
            <a:ext cx="1688466" cy="2143140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Вертикальный свиток 13"/>
          <p:cNvSpPr/>
          <p:nvPr/>
        </p:nvSpPr>
        <p:spPr>
          <a:xfrm>
            <a:off x="5857852" y="3357562"/>
            <a:ext cx="3286148" cy="2928958"/>
          </a:xfrm>
          <a:prstGeom prst="verticalScroll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2643174" y="3571876"/>
            <a:ext cx="3857652" cy="2857520"/>
          </a:xfrm>
          <a:prstGeom prst="verticalScroll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0" y="3643314"/>
            <a:ext cx="3143240" cy="2714644"/>
          </a:xfrm>
          <a:prstGeom prst="verticalScroll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2643174" y="214290"/>
            <a:ext cx="4643470" cy="1071570"/>
          </a:xfrm>
          <a:prstGeom prst="wedgeEllipseCallout">
            <a:avLst>
              <a:gd name="adj1" fmla="val -100145"/>
              <a:gd name="adj2" fmla="val -3336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7030A0"/>
                </a:solidFill>
                <a:latin typeface="Comic Sans MS" pitchFamily="66" charset="0"/>
              </a:rPr>
              <a:t>Who invented </a:t>
            </a:r>
          </a:p>
          <a:p>
            <a:r>
              <a:rPr lang="en-US" sz="3200" b="1" dirty="0" smtClean="0">
                <a:solidFill>
                  <a:srgbClr val="7030A0"/>
                </a:solidFill>
                <a:latin typeface="Comic Sans MS" pitchFamily="66" charset="0"/>
              </a:rPr>
              <a:t>a radio ?</a:t>
            </a:r>
            <a:endParaRPr lang="ru-RU" sz="3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000504"/>
            <a:ext cx="26432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u="sng" dirty="0" smtClean="0">
                <a:hlinkClick r:id="rId8" tooltip="Nikola Tesla"/>
              </a:rPr>
              <a:t>Nikola Tesla</a:t>
            </a:r>
            <a:r>
              <a:rPr lang="en-US" i="1" dirty="0" smtClean="0"/>
              <a:t> developed means to reliably produce radio frequencies, publicly demonstrated the principles of radio, and transmitted long distant signals.</a:t>
            </a:r>
            <a:endParaRPr lang="ru-RU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3857628"/>
            <a:ext cx="31432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On May 7, 1895 the Russian physicist </a:t>
            </a:r>
            <a:r>
              <a:rPr lang="en-US" i="1" u="sng" dirty="0" smtClean="0">
                <a:hlinkClick r:id="rId9" tooltip="Alexander Popov (physicist)"/>
              </a:rPr>
              <a:t>Alexander Popov </a:t>
            </a:r>
            <a:r>
              <a:rPr lang="en-US" i="1" dirty="0" smtClean="0"/>
              <a:t>performed a public demonstration of transmission and reception of radio waves used for communication .This day has since been celebrated in Russia as “Radio Day</a:t>
            </a:r>
            <a:r>
              <a:rPr lang="en-US" i="1" u="sng" dirty="0" smtClean="0"/>
              <a:t>”</a:t>
            </a:r>
            <a:endParaRPr lang="ru-RU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86480" y="3643314"/>
            <a:ext cx="26432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  <a:hlinkClick r:id="rId10" tooltip="Guglielmo Marconi"/>
              </a:rPr>
              <a:t>Guglielmo</a:t>
            </a:r>
            <a:r>
              <a:rPr lang="en-US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  <a:hlinkClick r:id="rId10" tooltip="Guglielmo Marconi"/>
              </a:rPr>
              <a:t> Marconi</a:t>
            </a:r>
            <a:r>
              <a:rPr lang="en-US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was an electrical engineer and Nobel laureate known for the development of a practical wireless telegraphy system.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 1896, he was awarded a patent for radio with British Patent .</a:t>
            </a:r>
            <a:endParaRPr lang="ru-RU" i="1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2" grpId="0" animBg="1"/>
      <p:bldP spid="4" grpId="0" animBg="1"/>
      <p:bldP spid="6" grpId="0"/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0"/>
            <a:ext cx="757239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A Radio in the  UK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" name="Содержимое 3" descr="http://upload.wikimedia.org/wikipedia/commons/thumb/a/a1/Bbc_broadcasting_house_front.jpg/180px-Bbc_broadcasting_house_front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08"/>
            <a:ext cx="2000264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Admin\Мои документы\Мои рисунки\BBC_Radi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4000" y="1000108"/>
            <a:ext cx="1350000" cy="1080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29058" y="928670"/>
            <a:ext cx="204094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dirty="0" smtClean="0"/>
              <a:t>BBC radio 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4572008"/>
            <a:ext cx="355898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Commercial Radio: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57356" y="1428736"/>
            <a:ext cx="6215106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ea typeface="Times New Roman" pitchFamily="18" charset="0"/>
              </a:rPr>
              <a:t>    A service of the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hlinkClick r:id="rId5" tooltip="BBC"/>
              </a:rPr>
              <a:t>British Broadcasting Corporation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2400" b="1" dirty="0" smtClean="0">
                <a:latin typeface="Arial" pitchFamily="34" charset="0"/>
                <a:ea typeface="Times New Roman" pitchFamily="18" charset="0"/>
              </a:rPr>
              <a:t>which has operated in the United Kingdom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57356" y="3714752"/>
            <a:ext cx="621510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/>
              <a:t>The BBC radio services began in 1922. 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57356" y="2571744"/>
            <a:ext cx="6215106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/>
              <a:t>   BBC operates more than 40 stations that comprise 50% of all radio listening in the UK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85918" y="5072074"/>
            <a:ext cx="6215106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/>
              <a:t>Started in 1970s, now includes over 300 private stations.</a:t>
            </a:r>
          </a:p>
        </p:txBody>
      </p:sp>
      <p:pic>
        <p:nvPicPr>
          <p:cNvPr id="13" name="Picture 6" descr="image.ax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93622" y="5500702"/>
            <a:ext cx="1698085" cy="10001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Picture 5" descr="Logo_Virgin_Radio-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4857760"/>
            <a:ext cx="1471411" cy="16430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cxnSp>
        <p:nvCxnSpPr>
          <p:cNvPr id="17" name="Прямая соединительная линия 16"/>
          <p:cNvCxnSpPr/>
          <p:nvPr/>
        </p:nvCxnSpPr>
        <p:spPr>
          <a:xfrm rot="5400000">
            <a:off x="7286644" y="2071678"/>
            <a:ext cx="285752" cy="1588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43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43174" y="214290"/>
            <a:ext cx="50006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 </a:t>
            </a:r>
            <a:r>
              <a:rPr kumimoji="0" lang="en-US" sz="44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advertisment</a:t>
            </a:r>
            <a:endParaRPr kumimoji="0" lang="en-US" sz="44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000108"/>
            <a:ext cx="8143932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tt-RU" sz="2400" dirty="0" smtClean="0">
                <a:solidFill>
                  <a:srgbClr val="00B050"/>
                </a:solidFill>
              </a:rPr>
              <a:t>    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a commercial interruption, where a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tt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thing, a product or a service are advertised . It helps people to choose best things.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Coca Cola Commercial - Christmas Video #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71736" y="2214554"/>
            <a:ext cx="4214842" cy="3161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96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/>
      <p:bldP spid="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>
            <a:noAutofit/>
          </a:bodyPr>
          <a:lstStyle/>
          <a:p>
            <a:pPr lvl="0" algn="ctr"/>
            <a:r>
              <a:rPr lang="en-US" sz="4400" b="1" i="1" cap="none" dirty="0" smtClean="0"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 documentary</a:t>
            </a:r>
            <a:r>
              <a:rPr lang="en-US" sz="4400" b="1" i="1" cap="none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</a:rPr>
              <a:t/>
            </a:r>
            <a:br>
              <a:rPr lang="en-US" sz="4400" b="1" i="1" cap="none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</a:rPr>
            </a:br>
            <a:endParaRPr lang="ru-RU" sz="4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71472" y="714356"/>
            <a:ext cx="8277284" cy="130333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en-US" dirty="0" smtClean="0"/>
              <a:t>A </a:t>
            </a:r>
            <a:r>
              <a:rPr lang="en-US" dirty="0" err="1" smtClean="0"/>
              <a:t>programm</a:t>
            </a:r>
            <a:r>
              <a:rPr lang="en-US" dirty="0" smtClean="0"/>
              <a:t> which gives facts and information about a particular subject</a:t>
            </a:r>
            <a:endParaRPr lang="ru-RU" dirty="0"/>
          </a:p>
        </p:txBody>
      </p:sp>
      <p:pic>
        <p:nvPicPr>
          <p:cNvPr id="7" name="Picture 17" descr="Картинка 53 из 366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357430"/>
            <a:ext cx="2143140" cy="30836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15" descr="Картинка 50 из 366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2428868"/>
            <a:ext cx="3167084" cy="23753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143932" cy="94614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programm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,where the announcer says what the  weather will be like the next day.</a:t>
            </a:r>
            <a:endParaRPr lang="en-US" sz="4800" dirty="0" smtClean="0">
              <a:solidFill>
                <a:schemeClr val="tx1"/>
              </a:solidFill>
              <a:latin typeface="Arial" pitchFamily="34" charset="0"/>
            </a:endParaRPr>
          </a:p>
          <a:p>
            <a:endParaRPr lang="ru-RU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214546" y="457200"/>
            <a:ext cx="44291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 Weather  forecast</a:t>
            </a:r>
            <a:endParaRPr kumimoji="0" lang="en-US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 descr="D:\Users\Александр\Desktop\Mete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8669" y="2400987"/>
            <a:ext cx="5495776" cy="412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457200"/>
            <a:ext cx="3357586" cy="838200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Talk show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186766" cy="151764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It is a discussion, where different problems are discussed by participants . They express their opinions, ask and answer questions.</a:t>
            </a:r>
            <a:endParaRPr lang="en-US" sz="48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4" name="Madeleine Mccann onкоротко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85918" y="2928934"/>
            <a:ext cx="5310435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17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ritish_tv_385x2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214422"/>
            <a:ext cx="8021676" cy="54380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28860" y="214290"/>
            <a:ext cx="5572164" cy="838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The British Television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2928934"/>
            <a:ext cx="6000792" cy="95410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     Major British TV Channel is </a:t>
            </a:r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BBC.</a:t>
            </a:r>
            <a:endParaRPr lang="ru-RU" sz="28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00232" y="1142984"/>
            <a:ext cx="6000792" cy="181588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640080" lvl="1" indent="-27432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      There are 940 television broadcasts stations; 400 different TV channels in The UK.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00232" y="3929066"/>
            <a:ext cx="6000792" cy="95410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BBC operates 14 different television channels </a:t>
            </a:r>
            <a:endParaRPr lang="ru-RU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2" name="Picture 6" descr="portfolio_itv_1.ash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4786322"/>
            <a:ext cx="2306220" cy="1714512"/>
          </a:xfrm>
          <a:prstGeom prst="rect">
            <a:avLst/>
          </a:prstGeom>
        </p:spPr>
      </p:pic>
      <p:pic>
        <p:nvPicPr>
          <p:cNvPr id="13" name="Picture 4" descr="channel-3-logo-for-afternoon-te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4429132"/>
            <a:ext cx="1428760" cy="1428760"/>
          </a:xfrm>
          <a:prstGeom prst="rect">
            <a:avLst/>
          </a:prstGeom>
        </p:spPr>
      </p:pic>
      <p:pic>
        <p:nvPicPr>
          <p:cNvPr id="14" name="Picture 5" descr="fiv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7290" y="4500570"/>
            <a:ext cx="1285884" cy="1258231"/>
          </a:xfrm>
          <a:prstGeom prst="rect">
            <a:avLst/>
          </a:prstGeom>
        </p:spPr>
      </p:pic>
      <p:pic>
        <p:nvPicPr>
          <p:cNvPr id="6" name="Picture 5" descr="british_tv_385x2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2428892" cy="16466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 descr="logo-bb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1934" y="3357562"/>
            <a:ext cx="2197302" cy="626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5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5400" b="1" i="1" dirty="0" smtClean="0">
                <a:solidFill>
                  <a:srgbClr val="FF0000"/>
                </a:solidFill>
              </a:rPr>
              <a:t>What is the media?</a:t>
            </a:r>
            <a:r>
              <a:rPr lang="ru-RU" sz="5400" b="1" i="1" dirty="0" smtClean="0">
                <a:solidFill>
                  <a:srgbClr val="FF0000"/>
                </a:solidFill>
              </a:rPr>
              <a:t/>
            </a:r>
            <a:br>
              <a:rPr lang="ru-RU" sz="5400" b="1" i="1" dirty="0" smtClean="0">
                <a:solidFill>
                  <a:srgbClr val="FF0000"/>
                </a:solidFill>
              </a:rPr>
            </a:br>
            <a:endParaRPr lang="ru-RU" sz="54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Users\Александр\Desktop\Med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5182"/>
            <a:ext cx="7550424" cy="566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85728"/>
            <a:ext cx="5643602" cy="928694"/>
          </a:xfr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Reality TV in Britain</a:t>
            </a:r>
            <a:b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41080" y="5143512"/>
            <a:ext cx="45719" cy="98265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6" descr="bigbroth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572008"/>
            <a:ext cx="1981200" cy="1295400"/>
          </a:xfrm>
          <a:prstGeom prst="rect">
            <a:avLst/>
          </a:prstGeom>
        </p:spPr>
      </p:pic>
      <p:pic>
        <p:nvPicPr>
          <p:cNvPr id="5" name="Picture 4" descr="Big_brother_montage_129568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071810"/>
            <a:ext cx="1981200" cy="1524000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7" descr="X-Factor-2009-John-and-Ed-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3071810"/>
            <a:ext cx="2387600" cy="1524000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0" descr="x_factor_logo-357-x-5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4572008"/>
            <a:ext cx="2438400" cy="1049350"/>
          </a:xfrm>
          <a:prstGeom prst="rect">
            <a:avLst/>
          </a:prstGeom>
        </p:spPr>
      </p:pic>
      <p:pic>
        <p:nvPicPr>
          <p:cNvPr id="8" name="Picture 8" descr="antonMS2810_800x107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2264" y="2928934"/>
            <a:ext cx="1600200" cy="1998154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9" descr="strictly-come-dancin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72264" y="4929198"/>
            <a:ext cx="1600200" cy="88058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71472" y="1357298"/>
            <a:ext cx="757242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en-US" b="1" i="1" dirty="0" err="1" smtClean="0">
                <a:solidFill>
                  <a:schemeClr val="accent6">
                    <a:lumMod val="50000"/>
                  </a:schemeClr>
                </a:solidFill>
              </a:rPr>
              <a:t>Programmes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 which ordinary people into the public eye are enjoying a wave of popularity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5984" y="2285992"/>
            <a:ext cx="5052217" cy="46166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Popular reality TV shows  in the UK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28662" y="6143644"/>
            <a:ext cx="1338828" cy="369332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Big Brother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86512" y="5929330"/>
            <a:ext cx="2467342" cy="369332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Strictly Come Dancing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43372" y="5929330"/>
            <a:ext cx="1056700" cy="369332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buNone/>
            </a:pPr>
            <a:r>
              <a:rPr lang="en-US" i="1" dirty="0" smtClean="0">
                <a:solidFill>
                  <a:srgbClr val="7030A0"/>
                </a:solidFill>
              </a:rPr>
              <a:t>X Factor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7" name="Picture 3" descr="C:\Documents and Settings\Admin\Мои документы\Мои рисунки\1215_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-785842"/>
            <a:ext cx="7929586" cy="7643842"/>
          </a:xfrm>
          <a:prstGeom prst="rect">
            <a:avLst/>
          </a:prstGeom>
          <a:noFill/>
        </p:spPr>
      </p:pic>
      <p:pic>
        <p:nvPicPr>
          <p:cNvPr id="7" name="Picture 4" descr="MCj01993420000[1]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214422"/>
            <a:ext cx="2104931" cy="138367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15008" y="4214818"/>
            <a:ext cx="27146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A worldwide system of interconnected networks and computers.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 cstate="print"/>
          <a:srcRect t="17513" r="83757" b="74609"/>
          <a:stretch>
            <a:fillRect/>
          </a:stretch>
        </p:blipFill>
        <p:spPr bwMode="auto">
          <a:xfrm>
            <a:off x="928662" y="357166"/>
            <a:ext cx="1876422" cy="683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 descr="hotmai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285728"/>
            <a:ext cx="1999677" cy="602107"/>
          </a:xfrm>
          <a:prstGeom prst="rect">
            <a:avLst/>
          </a:prstGeom>
          <a:noFill/>
        </p:spPr>
      </p:pic>
      <p:pic>
        <p:nvPicPr>
          <p:cNvPr id="11" name="Picture 12" descr="youtube_logo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8662" y="4929198"/>
            <a:ext cx="1714480" cy="1071569"/>
          </a:xfrm>
          <a:prstGeom prst="rect">
            <a:avLst/>
          </a:prstGeom>
          <a:noFill/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428992" y="1071546"/>
            <a:ext cx="150019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It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was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invented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USA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19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65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Content Placeholder 4" descr="C:\Documents and Settings\Admin\Мои документы\Мои рисунки\b_2843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714488"/>
            <a:ext cx="2786082" cy="2092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000364" y="3714752"/>
            <a:ext cx="2714644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Franklin Gothic Demi Cond" pitchFamily="34" charset="0"/>
              </a:rPr>
              <a:t>What can you do</a:t>
            </a:r>
          </a:p>
          <a:p>
            <a:r>
              <a:rPr lang="en-GB" sz="2400" b="1" dirty="0" smtClean="0">
                <a:solidFill>
                  <a:srgbClr val="FF0000"/>
                </a:solidFill>
                <a:latin typeface="Franklin Gothic Demi Cond" pitchFamily="34" charset="0"/>
              </a:rPr>
              <a:t> in internet?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214554"/>
            <a:ext cx="1974269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Franklin Gothic Demi Cond" pitchFamily="34" charset="0"/>
              </a:rPr>
              <a:t>Talking to friends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857232"/>
            <a:ext cx="260680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GB" sz="2400" b="1" dirty="0" smtClean="0">
                <a:latin typeface="Franklin Gothic Demi Cond" pitchFamily="34" charset="0"/>
              </a:rPr>
              <a:t>Online shopping</a:t>
            </a:r>
            <a:endParaRPr lang="ru-RU" sz="2400" dirty="0"/>
          </a:p>
        </p:txBody>
      </p:sp>
      <p:pic>
        <p:nvPicPr>
          <p:cNvPr id="9" name="Picture 4" descr="Картинка 11 из 616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214290"/>
            <a:ext cx="1560598" cy="149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85720" y="5429264"/>
            <a:ext cx="2714644" cy="3877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GB" sz="2400" b="1" dirty="0" smtClean="0">
                <a:latin typeface="Franklin Gothic Demi Cond" pitchFamily="34" charset="0"/>
              </a:rPr>
              <a:t>Watching Videos</a:t>
            </a:r>
            <a:endParaRPr lang="en-GB" sz="2400" dirty="0">
              <a:latin typeface="Franklin Gothic Demi Cond" pitchFamily="34" charset="0"/>
            </a:endParaRPr>
          </a:p>
        </p:txBody>
      </p:sp>
      <p:pic>
        <p:nvPicPr>
          <p:cNvPr id="11" name="Picture 6" descr="Картинка 12 из 354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000504"/>
            <a:ext cx="2939725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072198" y="500042"/>
            <a:ext cx="285752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Franklin Gothic Demi Cond" pitchFamily="34" charset="0"/>
              </a:rPr>
              <a:t>Research ,getting necessary information</a:t>
            </a:r>
            <a:endParaRPr lang="ru-RU" sz="2400" dirty="0"/>
          </a:p>
        </p:txBody>
      </p:sp>
      <p:pic>
        <p:nvPicPr>
          <p:cNvPr id="13" name="Picture 12" descr="Картинка 10 из 79753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64" y="1643050"/>
            <a:ext cx="2352675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4500562" y="5072074"/>
            <a:ext cx="2286016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Franklin Gothic Demi Cond" pitchFamily="34" charset="0"/>
              </a:rPr>
              <a:t>Downloading/</a:t>
            </a:r>
          </a:p>
          <a:p>
            <a:r>
              <a:rPr lang="en-GB" sz="2400" b="1" dirty="0" smtClean="0">
                <a:latin typeface="Franklin Gothic Demi Cond" pitchFamily="34" charset="0"/>
              </a:rPr>
              <a:t>listening to music</a:t>
            </a:r>
            <a:r>
              <a:rPr lang="en-GB" sz="2400" dirty="0" smtClean="0">
                <a:latin typeface="Franklin Gothic Demi Cond" pitchFamily="34" charset="0"/>
              </a:rPr>
              <a:t> </a:t>
            </a:r>
            <a:endParaRPr lang="ru-RU" sz="2400" dirty="0"/>
          </a:p>
        </p:txBody>
      </p:sp>
      <p:pic>
        <p:nvPicPr>
          <p:cNvPr id="2050" name="Picture 2" descr="C:\Documents and Settings\Admin\Мои документы\Мои рисунки\141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15140" y="4357694"/>
            <a:ext cx="2214578" cy="1661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7572396" y="4643446"/>
            <a:ext cx="1285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  <a:latin typeface="Franklin Gothic Demi Cond" pitchFamily="34" charset="0"/>
              </a:rPr>
              <a:t>Download music</a:t>
            </a:r>
            <a:endParaRPr lang="ru-RU" dirty="0">
              <a:solidFill>
                <a:srgbClr val="FFFF00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16200000" flipV="1">
            <a:off x="1785918" y="2285992"/>
            <a:ext cx="2286016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V="1">
            <a:off x="2178827" y="3107529"/>
            <a:ext cx="857256" cy="6429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 flipH="1" flipV="1">
            <a:off x="5072066" y="2428868"/>
            <a:ext cx="2000264" cy="428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2750331" y="4893479"/>
            <a:ext cx="857256" cy="357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6200000" flipH="1">
            <a:off x="4393405" y="4750603"/>
            <a:ext cx="500066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500"/>
                            </p:stCondLst>
                            <p:childTnLst>
                              <p:par>
                                <p:cTn id="4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0"/>
                            </p:stCondLst>
                            <p:childTnLst>
                              <p:par>
                                <p:cTn id="4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500"/>
                            </p:stCondLst>
                            <p:childTnLst>
                              <p:par>
                                <p:cTn id="5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150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000"/>
                            </p:stCondLst>
                            <p:childTnLst>
                              <p:par>
                                <p:cTn id="6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000"/>
                            </p:stCondLst>
                            <p:childTnLst>
                              <p:par>
                                <p:cTn id="6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924944"/>
            <a:ext cx="6984776" cy="838200"/>
          </a:xfrm>
        </p:spPr>
        <p:txBody>
          <a:bodyPr>
            <a:noAutofit/>
          </a:bodyPr>
          <a:lstStyle/>
          <a:p>
            <a:r>
              <a:rPr lang="en-US" sz="7200" dirty="0"/>
              <a:t>Thank you for your attention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xmlns="" val="14340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Овал 31"/>
          <p:cNvSpPr/>
          <p:nvPr/>
        </p:nvSpPr>
        <p:spPr>
          <a:xfrm>
            <a:off x="3643306" y="4500570"/>
            <a:ext cx="2000264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714876" y="1428736"/>
            <a:ext cx="2214578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14282" y="2571744"/>
            <a:ext cx="1714512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Documents and Settings\Admin\Мои документы\Мои рисунки\100592_gallery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143380"/>
            <a:ext cx="250033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2857496"/>
            <a:ext cx="4143404" cy="92869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b="1" i="1" dirty="0" smtClean="0">
                <a:solidFill>
                  <a:srgbClr val="FF0000"/>
                </a:solidFill>
              </a:rPr>
              <a:t>The role of the Media  in our life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10" name="Picture 5" descr="hello-kylie-jan-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076473">
            <a:off x="840298" y="3932754"/>
            <a:ext cx="1467583" cy="2000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1183_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40531">
            <a:off x="1874984" y="3775204"/>
            <a:ext cx="1390650" cy="1977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channel-3-logo-for-afternoon-te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43900" y="4714884"/>
            <a:ext cx="533392" cy="533392"/>
          </a:xfrm>
          <a:prstGeom prst="rect">
            <a:avLst/>
          </a:prstGeom>
        </p:spPr>
      </p:pic>
      <p:pic>
        <p:nvPicPr>
          <p:cNvPr id="13" name="Picture 6" descr="portfolio_itv_1.ashx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86644" y="5214950"/>
            <a:ext cx="768740" cy="571504"/>
          </a:xfrm>
          <a:prstGeom prst="rect">
            <a:avLst/>
          </a:prstGeom>
        </p:spPr>
      </p:pic>
      <p:pic>
        <p:nvPicPr>
          <p:cNvPr id="14" name="Picture 5" descr="fiv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16" y="4572008"/>
            <a:ext cx="584040" cy="571480"/>
          </a:xfrm>
          <a:prstGeom prst="rect">
            <a:avLst/>
          </a:prstGeom>
        </p:spPr>
      </p:pic>
      <p:pic>
        <p:nvPicPr>
          <p:cNvPr id="17" name="Picture 7" descr="500_1187143812_606083_228642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43768" y="571480"/>
            <a:ext cx="18288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357158" y="2786058"/>
            <a:ext cx="1470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inform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57752" y="1500174"/>
            <a:ext cx="17157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educate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43306" y="4643446"/>
            <a:ext cx="20617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entertain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5" name="Picture 3" descr="British_newspapers_influenced_by_media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00166" y="4500570"/>
            <a:ext cx="1674694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Admin\Мои документы\Мои рисунки\1215_5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42976" y="214290"/>
            <a:ext cx="221457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5" name="Прямая со стрелкой 24"/>
          <p:cNvCxnSpPr/>
          <p:nvPr/>
        </p:nvCxnSpPr>
        <p:spPr>
          <a:xfrm rot="5400000" flipH="1" flipV="1">
            <a:off x="4393405" y="2393149"/>
            <a:ext cx="428628" cy="357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>
            <a:off x="2071670" y="3143248"/>
            <a:ext cx="857256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6200000" flipH="1">
            <a:off x="4000496" y="4000504"/>
            <a:ext cx="714380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3" name="Picture 7" descr="C:\Documents and Settings\Admin\Мои документы\Мои рисунки\bbc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58082" y="500042"/>
            <a:ext cx="763596" cy="5715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500"/>
                            </p:stCondLst>
                            <p:childTnLst>
                              <p:par>
                                <p:cTn id="6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 animBg="1"/>
      <p:bldP spid="30" grpId="0" animBg="1"/>
      <p:bldP spid="3" grpId="0" build="p" animBg="1"/>
      <p:bldP spid="18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Comic Sans MS" pitchFamily="66" charset="0"/>
              </a:rPr>
              <a:t>How do people use  the media?</a:t>
            </a:r>
            <a:endParaRPr lang="ru-RU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86710" y="4500570"/>
            <a:ext cx="900090" cy="162559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1700808"/>
            <a:ext cx="350046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0" dirty="0" smtClean="0">
                <a:solidFill>
                  <a:srgbClr val="0070C0"/>
                </a:solidFill>
              </a:rPr>
              <a:t>?</a:t>
            </a:r>
            <a:endParaRPr lang="ru-RU" sz="300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000240"/>
            <a:ext cx="4857784" cy="1714504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0070C0"/>
                </a:solidFill>
                <a:latin typeface="Comic Sans MS" pitchFamily="66" charset="0"/>
              </a:rPr>
              <a:t>The media  help people</a:t>
            </a:r>
            <a:endParaRPr lang="ru-RU" sz="5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86710" y="4500570"/>
            <a:ext cx="900090" cy="162559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3643315"/>
            <a:ext cx="117121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 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relax</a:t>
            </a:r>
            <a:endParaRPr lang="en-US" sz="2400" b="1" i="1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en-US" sz="2400" b="1" i="1" dirty="0" smtClean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28992" y="357166"/>
            <a:ext cx="307183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 receive information</a:t>
            </a:r>
            <a:endParaRPr lang="ru-RU" sz="2400" b="1" i="1" dirty="0" smtClean="0">
              <a:solidFill>
                <a:srgbClr val="00206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72100" y="4572008"/>
            <a:ext cx="35719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 travel  around the world without wasting money</a:t>
            </a:r>
            <a:endParaRPr lang="en-US" sz="2400" b="1" i="1" dirty="0" smtClean="0">
              <a:solidFill>
                <a:srgbClr val="002060"/>
              </a:solidFill>
              <a:latin typeface="Arial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1643042" y="2571744"/>
            <a:ext cx="1285884" cy="78581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4858546" y="1785132"/>
            <a:ext cx="499272" cy="722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6000760" y="3929066"/>
            <a:ext cx="714380" cy="2857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Documents and Settings\Admin\Мои документы\Мои рисунки\1248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429132"/>
            <a:ext cx="2143140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610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28604"/>
            <a:ext cx="2214546" cy="15097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3" descr="C:\Documents and Settings\Admin\Мои документы\Мои рисунки\120909Espa%F1olesConctanIntern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285728"/>
            <a:ext cx="1928826" cy="1795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2" descr="C:\Documents and Settings\Admin\Мои документы\Мои рисунки\tvusa12jun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500570"/>
            <a:ext cx="2143140" cy="16063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571604" y="214290"/>
            <a:ext cx="5981712" cy="1143008"/>
          </a:xfrm>
          <a:prstGeom prst="wedgeEllipseCallout">
            <a:avLst>
              <a:gd name="adj1" fmla="val -64947"/>
              <a:gd name="adj2" fmla="val -566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</a:rPr>
              <a:t>What  is a Newspaper ?</a:t>
            </a:r>
            <a:endParaRPr lang="ru-RU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" name="Picture 2" descr="C:\Documents and Settings\Admin\Мои документы\My Downloads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00174"/>
            <a:ext cx="6834235" cy="5125677"/>
          </a:xfrm>
          <a:prstGeom prst="rect">
            <a:avLst/>
          </a:prstGeom>
          <a:noFill/>
        </p:spPr>
      </p:pic>
      <p:pic>
        <p:nvPicPr>
          <p:cNvPr id="6" name="Picture 3" descr="C:\Documents and Settings\Admin\Мои документы\My Downloads\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500174"/>
            <a:ext cx="5000660" cy="504441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857224" y="1643050"/>
            <a:ext cx="3786214" cy="36433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It is a paper printed and  sold daily or weekly  with 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news , advertisements , articles </a:t>
            </a:r>
            <a:r>
              <a:rPr lang="en-US" sz="2800" b="1" i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about political, crime, business , art, entertainment , sport events.</a:t>
            </a:r>
            <a:endParaRPr lang="en-US" sz="2800" b="1" i="1" dirty="0" smtClean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16" name="Picture 3" descr="C:\Documents and Settings\Admin\Мои документы\Мои рисунки\15174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714488"/>
            <a:ext cx="3733412" cy="39031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cxnSp>
        <p:nvCxnSpPr>
          <p:cNvPr id="17" name="Прямая со стрелкой 16"/>
          <p:cNvCxnSpPr/>
          <p:nvPr/>
        </p:nvCxnSpPr>
        <p:spPr>
          <a:xfrm flipV="1">
            <a:off x="4714876" y="3143248"/>
            <a:ext cx="571504" cy="7143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8" presetClass="exit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Вертикальный свиток 12"/>
          <p:cNvSpPr/>
          <p:nvPr/>
        </p:nvSpPr>
        <p:spPr>
          <a:xfrm>
            <a:off x="0" y="3357562"/>
            <a:ext cx="6000792" cy="3143272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214282" y="642918"/>
            <a:ext cx="5357818" cy="264320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20" y="0"/>
            <a:ext cx="8401080" cy="1296974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00B050"/>
                </a:solidFill>
              </a:rPr>
              <a:t>From history of newspaper…</a:t>
            </a:r>
            <a:r>
              <a:rPr lang="ru-RU" b="1" i="1" dirty="0" smtClean="0">
                <a:solidFill>
                  <a:srgbClr val="00B050"/>
                </a:solidFill>
              </a:rPr>
              <a:t/>
            </a:r>
            <a:br>
              <a:rPr lang="ru-RU" b="1" i="1" dirty="0" smtClean="0">
                <a:solidFill>
                  <a:srgbClr val="00B050"/>
                </a:solidFill>
              </a:rPr>
            </a:b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4" name="Picture 11" descr="PLATE6DX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571480"/>
            <a:ext cx="2214578" cy="2780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42910" y="928670"/>
            <a:ext cx="4572000" cy="24191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i="1" dirty="0" smtClean="0"/>
              <a:t>In ancient Rome, announcement bulletins of the</a:t>
            </a:r>
            <a:r>
              <a:rPr lang="th-TH" sz="2400" b="1" i="1" dirty="0" smtClean="0"/>
              <a:t> Acta Diurna</a:t>
            </a:r>
            <a:r>
              <a:rPr lang="en-US" sz="2400" i="1" dirty="0" smtClean="0"/>
              <a:t> government were made public by </a:t>
            </a:r>
            <a:r>
              <a:rPr lang="th-TH" sz="2400" b="1" i="1" dirty="0" smtClean="0"/>
              <a:t>Julius Caesar</a:t>
            </a:r>
            <a:r>
              <a:rPr lang="th-TH" sz="2400" i="1" dirty="0" smtClean="0"/>
              <a:t>. </a:t>
            </a:r>
            <a:r>
              <a:rPr lang="en-US" sz="2400" i="1" dirty="0" smtClean="0"/>
              <a:t>They were carved on stone or metal and posted in public places</a:t>
            </a:r>
            <a:r>
              <a:rPr lang="th-TH" sz="2400" i="1" dirty="0" smtClean="0"/>
              <a:t>. </a:t>
            </a:r>
          </a:p>
        </p:txBody>
      </p:sp>
      <p:pic>
        <p:nvPicPr>
          <p:cNvPr id="6" name="Picture 11" descr="Image:Chemin de ronde muraille lon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7150" y="3214686"/>
            <a:ext cx="2736850" cy="2052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9" descr="Image:SelectedTeachingsofBuddhistSagesandSonMasters1377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4929198"/>
            <a:ext cx="2217234" cy="1773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57158" y="3786190"/>
            <a:ext cx="5286412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th-TH" sz="2400" dirty="0" smtClean="0"/>
              <a:t> </a:t>
            </a:r>
            <a:r>
              <a:rPr lang="th-TH" sz="2400" i="1" dirty="0" smtClean="0"/>
              <a:t>In China, early government-produced news sheets, during the late </a:t>
            </a:r>
            <a:r>
              <a:rPr lang="en-US" sz="2400" b="1" i="1" dirty="0" smtClean="0"/>
              <a:t>Han dynasty</a:t>
            </a:r>
            <a:r>
              <a:rPr lang="th-TH" sz="2400" i="1" dirty="0" smtClean="0"/>
              <a:t> (second and third centuries AD). </a:t>
            </a:r>
          </a:p>
          <a:p>
            <a:pPr>
              <a:lnSpc>
                <a:spcPct val="80000"/>
              </a:lnSpc>
              <a:defRPr/>
            </a:pPr>
            <a:r>
              <a:rPr lang="th-TH" sz="2400" i="1" dirty="0" smtClean="0"/>
              <a:t>    Between </a:t>
            </a:r>
            <a:r>
              <a:rPr lang="th-TH" sz="24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713 and 734</a:t>
            </a:r>
            <a:r>
              <a:rPr lang="th-TH" sz="2400" i="1" dirty="0" smtClean="0"/>
              <a:t>, the Chinese </a:t>
            </a:r>
            <a:r>
              <a:rPr lang="en-US" sz="2400" b="1" i="1" dirty="0" smtClean="0"/>
              <a:t>Tang Dynasty</a:t>
            </a:r>
            <a:r>
              <a:rPr lang="th-TH" sz="2400" i="1" dirty="0" smtClean="0"/>
              <a:t> published government news; it was handwritten on silk and read by government officials.</a:t>
            </a:r>
            <a:endParaRPr lang="ru-RU" sz="2400" i="1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5429256" y="1964521"/>
            <a:ext cx="1044813" cy="35719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 flipH="1">
            <a:off x="5643570" y="4000504"/>
            <a:ext cx="607222" cy="71437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643570" y="5000636"/>
            <a:ext cx="1000132" cy="92869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0"/>
                            </p:stCondLst>
                            <p:childTnLst>
                              <p:par>
                                <p:cTn id="4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2" grpId="0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Мои документы\Мои рисунки\national_newspapers_mont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9144000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/>
          <p:cNvSpPr/>
          <p:nvPr/>
        </p:nvSpPr>
        <p:spPr>
          <a:xfrm>
            <a:off x="1785918" y="214290"/>
            <a:ext cx="5429288" cy="12858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Newspapers in Britain</a:t>
            </a:r>
            <a:endParaRPr lang="ru-RU" sz="4000" cap="all" dirty="0"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00414" y="2071678"/>
            <a:ext cx="50006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282575">
              <a:spcBef>
                <a:spcPts val="600"/>
              </a:spcBef>
              <a:buClr>
                <a:srgbClr val="3891A7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</a:rPr>
              <a:t>Printing press  was invented in the15</a:t>
            </a:r>
            <a:r>
              <a:rPr lang="en-GB" sz="28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</a:rPr>
              <a:t> century in Germany</a:t>
            </a:r>
            <a:endParaRPr lang="en-GB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571612"/>
            <a:ext cx="2378363" cy="2500330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714480" y="4572008"/>
            <a:ext cx="55007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282575">
              <a:spcBef>
                <a:spcPts val="600"/>
              </a:spcBef>
              <a:buClr>
                <a:srgbClr val="3891A7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</a:rPr>
              <a:t>The first newspaper in Britain appeared in 1513.</a:t>
            </a:r>
            <a:endParaRPr lang="en-GB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>
            <a:off x="3357554" y="2214554"/>
            <a:ext cx="500066" cy="2143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429388" y="3143248"/>
            <a:ext cx="127932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0000" b="1" cap="none" spc="0" dirty="0" smtClean="0">
                <a:ln/>
                <a:solidFill>
                  <a:srgbClr val="7030A0"/>
                </a:solidFill>
                <a:effectLst/>
              </a:rPr>
              <a:t>!</a:t>
            </a:r>
            <a:endParaRPr lang="ru-RU" sz="20000" b="1" cap="none" spc="0" dirty="0">
              <a:ln/>
              <a:solidFill>
                <a:srgbClr val="7030A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xit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85786" y="1571612"/>
            <a:ext cx="7715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282575">
              <a:spcBef>
                <a:spcPts val="600"/>
              </a:spcBef>
              <a:buClr>
                <a:srgbClr val="3891A7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b="1" dirty="0" smtClean="0">
                <a:solidFill>
                  <a:srgbClr val="002060"/>
                </a:solidFill>
              </a:rPr>
              <a:t>   </a:t>
            </a:r>
            <a:r>
              <a:rPr lang="ru-RU" sz="2800" b="1" dirty="0" smtClean="0">
                <a:solidFill>
                  <a:srgbClr val="002060"/>
                </a:solidFill>
              </a:rPr>
              <a:t>    </a:t>
            </a:r>
            <a:r>
              <a:rPr lang="en-GB" sz="2800" b="1" dirty="0" smtClean="0">
                <a:solidFill>
                  <a:schemeClr val="accent6">
                    <a:lumMod val="50000"/>
                  </a:schemeClr>
                </a:solidFill>
              </a:rPr>
              <a:t>The longest running British newspaper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      </a:t>
            </a:r>
            <a:r>
              <a:rPr lang="en-GB" sz="2800" b="1" dirty="0" smtClean="0">
                <a:solidFill>
                  <a:schemeClr val="accent6">
                    <a:lumMod val="50000"/>
                  </a:schemeClr>
                </a:solidFill>
              </a:rPr>
              <a:t>is </a:t>
            </a:r>
            <a:r>
              <a:rPr lang="en-GB" sz="2800" b="1" i="1" dirty="0" smtClean="0">
                <a:solidFill>
                  <a:schemeClr val="accent6">
                    <a:lumMod val="50000"/>
                  </a:schemeClr>
                </a:solidFill>
              </a:rPr>
              <a:t>The Times   </a:t>
            </a:r>
            <a:r>
              <a:rPr lang="en-GB" sz="2800" b="1" dirty="0" smtClean="0">
                <a:solidFill>
                  <a:schemeClr val="accent6">
                    <a:lumMod val="50000"/>
                  </a:schemeClr>
                </a:solidFill>
              </a:rPr>
              <a:t>began in 1785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GB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" name="Picture 2" descr="C:\Documents and Settings\Admin\Мои документы\Мои рисунки\generi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38878">
            <a:off x="6160210" y="2840548"/>
            <a:ext cx="2279656" cy="30281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4" name="Picture 5" descr="Image:John walt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000372"/>
            <a:ext cx="1571636" cy="2091670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285720" y="5214950"/>
            <a:ext cx="357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John Walter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was a </a:t>
            </a:r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</a:rPr>
              <a:t> founder of 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hlinkClick r:id="rId5" tooltip="The Times"/>
              </a:rPr>
              <a:t>The Times</a:t>
            </a:r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</a:rPr>
              <a:t> newspaper, London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th-TH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8786842" y="1554163"/>
            <a:ext cx="204758" cy="16032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1785918" y="214290"/>
            <a:ext cx="5429288" cy="12858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Newspapers in Britain</a:t>
            </a:r>
            <a:endParaRPr lang="ru-RU" sz="4000" cap="all" dirty="0"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latin typeface="Comic Sans MS" pitchFamily="66" charset="0"/>
            </a:endParaRPr>
          </a:p>
        </p:txBody>
      </p:sp>
      <p:pic>
        <p:nvPicPr>
          <p:cNvPr id="10" name="Picture 6" descr="Thetimes-oct17-20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88501">
            <a:off x="3824227" y="2887636"/>
            <a:ext cx="2278214" cy="2878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8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8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2831</TotalTime>
  <Words>667</Words>
  <Application>Microsoft Office PowerPoint</Application>
  <PresentationFormat>Экран (4:3)</PresentationFormat>
  <Paragraphs>89</Paragraphs>
  <Slides>23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Слайд 1</vt:lpstr>
      <vt:lpstr>What is the media? </vt:lpstr>
      <vt:lpstr>Слайд 3</vt:lpstr>
      <vt:lpstr>How do people use  the media?</vt:lpstr>
      <vt:lpstr>The media  help people</vt:lpstr>
      <vt:lpstr>Слайд 6</vt:lpstr>
      <vt:lpstr>From history of newspaper… </vt:lpstr>
      <vt:lpstr>Слайд 8</vt:lpstr>
      <vt:lpstr>Слайд 9</vt:lpstr>
      <vt:lpstr>Слайд 10</vt:lpstr>
      <vt:lpstr>Newspapers are divided  </vt:lpstr>
      <vt:lpstr>Слайд 12</vt:lpstr>
      <vt:lpstr>Слайд 13</vt:lpstr>
      <vt:lpstr>    A Radio in the  UK</vt:lpstr>
      <vt:lpstr>Слайд 15</vt:lpstr>
      <vt:lpstr>A documentary </vt:lpstr>
      <vt:lpstr>A Weather  forecast</vt:lpstr>
      <vt:lpstr>Talk show</vt:lpstr>
      <vt:lpstr>The British Television</vt:lpstr>
      <vt:lpstr>Reality TV in Britain </vt:lpstr>
      <vt:lpstr> </vt:lpstr>
      <vt:lpstr>Слайд 22</vt:lpstr>
      <vt:lpstr>Thank you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sanya</dc:creator>
  <cp:lastModifiedBy>207</cp:lastModifiedBy>
  <cp:revision>417</cp:revision>
  <dcterms:modified xsi:type="dcterms:W3CDTF">2014-05-06T09:40:40Z</dcterms:modified>
</cp:coreProperties>
</file>