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520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428604"/>
            <a:ext cx="8305800" cy="1409696"/>
          </a:xfrm>
        </p:spPr>
        <p:txBody>
          <a:bodyPr/>
          <a:lstStyle/>
          <a:p>
            <a:r>
              <a:rPr lang="uk-U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Абіогенез</a:t>
            </a:r>
            <a:endParaRPr lang="uk-UA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biosph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357430"/>
            <a:ext cx="3429024" cy="429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Світ </a:t>
            </a:r>
            <a:r>
              <a:rPr lang="uk-UA" b="1" i="1" dirty="0" err="1" smtClean="0">
                <a:solidFill>
                  <a:srgbClr val="002060"/>
                </a:solidFill>
              </a:rPr>
              <a:t>поліароматичних</a:t>
            </a:r>
            <a:r>
              <a:rPr lang="uk-UA" b="1" i="1" dirty="0" smtClean="0">
                <a:solidFill>
                  <a:srgbClr val="002060"/>
                </a:solidFill>
              </a:rPr>
              <a:t> вуглеводнів як попередник світу РНК </a:t>
            </a:r>
          </a:p>
          <a:p>
            <a:endParaRPr lang="uk-UA" b="1" i="1" dirty="0" smtClean="0">
              <a:solidFill>
                <a:srgbClr val="002060"/>
              </a:solidFill>
            </a:endParaRPr>
          </a:p>
          <a:p>
            <a:r>
              <a:rPr lang="uk-UA" b="1" i="1" dirty="0" smtClean="0">
                <a:solidFill>
                  <a:srgbClr val="002060"/>
                </a:solidFill>
              </a:rPr>
              <a:t>Гіпотеза світу </a:t>
            </a:r>
            <a:r>
              <a:rPr lang="uk-UA" b="1" i="1" dirty="0" err="1" smtClean="0">
                <a:solidFill>
                  <a:srgbClr val="002060"/>
                </a:solidFill>
              </a:rPr>
              <a:t>поліароматичних</a:t>
            </a:r>
            <a:r>
              <a:rPr lang="uk-UA" b="1" i="1" dirty="0" smtClean="0">
                <a:solidFill>
                  <a:srgbClr val="002060"/>
                </a:solidFill>
              </a:rPr>
              <a:t> вуглеводнів намагається відповісти на питання, як виникли перші РНК, пропонуючи варіант хімічної еволюції від </a:t>
            </a:r>
            <a:r>
              <a:rPr lang="uk-UA" b="1" i="1" dirty="0" err="1" smtClean="0">
                <a:solidFill>
                  <a:srgbClr val="002060"/>
                </a:solidFill>
              </a:rPr>
              <a:t>поліциклічних</a:t>
            </a:r>
            <a:r>
              <a:rPr lang="uk-UA" b="1" i="1" dirty="0" smtClean="0">
                <a:solidFill>
                  <a:srgbClr val="002060"/>
                </a:solidFill>
              </a:rPr>
              <a:t> ароматичних вуглеводнів до </a:t>
            </a:r>
            <a:r>
              <a:rPr lang="uk-UA" b="1" i="1" dirty="0" err="1" smtClean="0">
                <a:solidFill>
                  <a:srgbClr val="002060"/>
                </a:solidFill>
              </a:rPr>
              <a:t>РНК-подібних</a:t>
            </a:r>
            <a:r>
              <a:rPr lang="uk-UA" b="1" i="1" dirty="0" smtClean="0">
                <a:solidFill>
                  <a:srgbClr val="002060"/>
                </a:solidFill>
              </a:rPr>
              <a:t> ланцюжків.</a:t>
            </a:r>
          </a:p>
        </p:txBody>
      </p:sp>
      <p:pic>
        <p:nvPicPr>
          <p:cNvPr id="6" name="Рисунок 5" descr="antrac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-p2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25" y="2143116"/>
            <a:ext cx="5652175" cy="3286148"/>
          </a:xfrm>
          <a:prstGeom prst="rect">
            <a:avLst/>
          </a:prstGeom>
        </p:spPr>
      </p:pic>
      <p:pic>
        <p:nvPicPr>
          <p:cNvPr id="8" name="Рисунок 7" descr="image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924296"/>
            <a:ext cx="2214578" cy="293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72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002060"/>
                </a:solidFill>
              </a:rPr>
              <a:t>Абіогене́з</a:t>
            </a:r>
            <a:r>
              <a:rPr lang="vi-VN" sz="2000" b="1" i="1" dirty="0" smtClean="0">
                <a:solidFill>
                  <a:srgbClr val="002060"/>
                </a:solidFill>
              </a:rPr>
              <a:t> (грец. а — від'ємна частина + біос — життя + генезис — народження, походження) — виникнення живого з неживого в процесі еволюції. У наш час</a:t>
            </a:r>
            <a:r>
              <a:rPr lang="uk-UA" sz="2000" b="1" i="1" baseline="30000" dirty="0" smtClean="0">
                <a:solidFill>
                  <a:srgbClr val="002060"/>
                </a:solidFill>
              </a:rPr>
              <a:t> </a:t>
            </a:r>
            <a:r>
              <a:rPr lang="vi-VN" sz="2000" b="1" i="1" dirty="0" smtClean="0">
                <a:solidFill>
                  <a:srgbClr val="002060"/>
                </a:solidFill>
              </a:rPr>
              <a:t>абіогенез неможливий через відсутність фізико-хімічних його передумов та неминучого знищення виникаючих форм сучасних живих організмів.</a:t>
            </a:r>
            <a:endParaRPr lang="uk-UA" sz="2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abiogene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968450"/>
            <a:ext cx="7215238" cy="443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734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</a:rPr>
              <a:t>Ця теорія була поширена в Стародавньому Китаї 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Вавілоні</a:t>
            </a:r>
            <a:r>
              <a:rPr lang="uk-UA" sz="2000" b="1" i="1" dirty="0" smtClean="0">
                <a:solidFill>
                  <a:srgbClr val="002060"/>
                </a:solidFill>
              </a:rPr>
              <a:t> і Давньому Єгипті як альтернатива креаціонізму, з яким вона співіснувала .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Арістотель</a:t>
            </a:r>
            <a:r>
              <a:rPr lang="uk-UA" sz="2000" b="1" i="1" dirty="0" smtClean="0">
                <a:solidFill>
                  <a:srgbClr val="002060"/>
                </a:solidFill>
              </a:rPr>
              <a:t> ( 384-322 рр. . До н. Е. . ), якого часто проголошують засновником біології , дотримувався теорії спонтанного зародження життя. Відповідно до цієї гіпотези , певні « частки» речовини містять деякий «активний початок» , який при відповідних умовах може створити живий організм. Аристотель був прав , вважаючи , що це активний початок міститься в заплідненому яйці , але помилково вважав , що воно присутнє також у сонячному світлі , гниючому м'ясі.</a:t>
            </a:r>
          </a:p>
          <a:p>
            <a:endParaRPr lang="uk-UA" sz="2000" b="1" i="1" dirty="0" smtClean="0">
              <a:solidFill>
                <a:srgbClr val="002060"/>
              </a:solidFill>
            </a:endParaRPr>
          </a:p>
          <a:p>
            <a:r>
              <a:rPr lang="uk-UA" sz="2000" b="1" i="1" dirty="0" smtClean="0">
                <a:solidFill>
                  <a:srgbClr val="002060"/>
                </a:solidFill>
              </a:rPr>
              <a:t>З поширенням християнства теорія спонтанного зародження життя виявилася не в честі , але ця ідея все продовжувала існувати десь на задньому плані протягом ще багатьох століть.</a:t>
            </a:r>
          </a:p>
        </p:txBody>
      </p:sp>
      <p:pic>
        <p:nvPicPr>
          <p:cNvPr id="5" name="Рисунок 4" descr="abioginez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714884"/>
            <a:ext cx="2428892" cy="18127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</a:rPr>
              <a:t>До середини 19 в . під Абіогенез розумілося мимовільне зародження , тобто раптове виникнення з неживих матеріалів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складноорганізованих</a:t>
            </a:r>
            <a:r>
              <a:rPr lang="uk-UA" sz="2000" b="1" i="1" dirty="0" smtClean="0">
                <a:solidFill>
                  <a:srgbClr val="002060"/>
                </a:solidFill>
              </a:rPr>
              <a:t> живих істот. Так , ще в 17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</a:t>
            </a:r>
            <a:r>
              <a:rPr lang="uk-UA" sz="2000" b="1" i="1" dirty="0" smtClean="0">
                <a:solidFill>
                  <a:srgbClr val="002060"/>
                </a:solidFill>
              </a:rPr>
              <a:t> . вірили в самозародження черв'яків , риб , жаб і навіть мишей з роси, мулу , бруду. Однак італійський вчений Ф.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Реді</a:t>
            </a:r>
            <a:r>
              <a:rPr lang="uk-UA" sz="2000" b="1" i="1" dirty="0" smtClean="0">
                <a:solidFill>
                  <a:srgbClr val="002060"/>
                </a:solidFill>
              </a:rPr>
              <a:t> в 1668 показав , що личинки мух в гниючому м'ясі з'являються тільки з відкладених мухами яєць. У 18 в . італійський учений Л.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Спалланцани</a:t>
            </a:r>
            <a:r>
              <a:rPr lang="uk-UA" sz="2000" b="1" i="1" dirty="0" smtClean="0">
                <a:solidFill>
                  <a:srgbClr val="002060"/>
                </a:solidFill>
              </a:rPr>
              <a:t> встановив , що в прокип'ячених бульйонах мікроорганізми не розвиваються. Остаточно це довів в 1861 французький учений Л. Пастер , досліди якого не заперечують , однак, можливості А. в колишні геологічні епохи.</a:t>
            </a:r>
          </a:p>
        </p:txBody>
      </p:sp>
      <p:pic>
        <p:nvPicPr>
          <p:cNvPr id="5" name="Рисунок 4" descr="im.2012.03.07-12.00.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714752"/>
            <a:ext cx="5286412" cy="297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</a:rPr>
              <a:t>Проти біогенезу , тобто теорії « вічності життя » , виступив Ф. Енгельс , який вважав , що життя - це особлива форма руху матерії, що виникає на певних етапах її розвитку. В даний час більшість вчених вважає , що виникнення життя - тривалий процес, що відбувався на Землі у віддалені геологічні епохи , коли умови (температура , хімічний склад газової , рідкої і твердої оболонок Землі , режим випромінювання та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ін</a:t>
            </a:r>
            <a:r>
              <a:rPr lang="uk-UA" sz="2000" b="1" i="1" dirty="0" smtClean="0">
                <a:solidFill>
                  <a:srgbClr val="002060"/>
                </a:solidFill>
              </a:rPr>
              <a:t> ) сильно відрізнялися від сучасних. Одна з поширених теорій А. належить радянському вченому А. І. Опаріну </a:t>
            </a:r>
          </a:p>
        </p:txBody>
      </p:sp>
      <p:pic>
        <p:nvPicPr>
          <p:cNvPr id="5" name="Рисунок 4" descr="image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143248"/>
            <a:ext cx="3742857" cy="35047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4643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У 1924 році майбутній академік Опарін опублікував статтю «Походження життя » , яка в 1938 році була переведена на англійську та відродила інтерес до теорії самозародження. Опарін припустив , що в розчинах високомолекулярних сполук можуть мимовільно утворюватися зони підвищеної концентрації , які відносно відокремлені від зовнішнього середовища і можуть підтримувати обмін з нею. Він назвав їх </a:t>
            </a:r>
            <a:r>
              <a:rPr lang="uk-UA" b="1" i="1" dirty="0" err="1" smtClean="0">
                <a:solidFill>
                  <a:srgbClr val="002060"/>
                </a:solidFill>
              </a:rPr>
              <a:t>Коацерватние</a:t>
            </a:r>
            <a:r>
              <a:rPr lang="uk-UA" b="1" i="1" dirty="0" smtClean="0">
                <a:solidFill>
                  <a:srgbClr val="002060"/>
                </a:solidFill>
              </a:rPr>
              <a:t> краплі , або просто </a:t>
            </a:r>
            <a:r>
              <a:rPr lang="uk-UA" b="1" i="1" dirty="0" err="1" smtClean="0">
                <a:solidFill>
                  <a:srgbClr val="002060"/>
                </a:solidFill>
              </a:rPr>
              <a:t>коацервати</a:t>
            </a:r>
            <a:r>
              <a:rPr lang="uk-UA" b="1" i="1" dirty="0" smtClean="0">
                <a:solidFill>
                  <a:srgbClr val="002060"/>
                </a:solidFill>
              </a:rPr>
              <a:t>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72677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Відповідно до його теорії процес , призвів до виникнення життя на Землі , може бути розділений на три етапи: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solidFill>
                  <a:srgbClr val="002060"/>
                </a:solidFill>
              </a:rPr>
              <a:t>Виникнення органічних речовин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solidFill>
                  <a:srgbClr val="002060"/>
                </a:solidFill>
              </a:rPr>
              <a:t>Виникнення білків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solidFill>
                  <a:srgbClr val="002060"/>
                </a:solidFill>
              </a:rPr>
              <a:t>Виникнення білкових тіл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Астрономічні дослідження показують , що як зірки , так і планетні системи виникли з газопилового речовини. Поряд з металами і їх оксидами в ньому містилися водень , аміак , вода і найпростіший вуглеводень - метан.</a:t>
            </a:r>
          </a:p>
        </p:txBody>
      </p:sp>
      <p:pic>
        <p:nvPicPr>
          <p:cNvPr id="8" name="Рисунок 7" descr="Aleksandr_Oparin_and_Andrei_Kursanov_in_enzymology_laboratory_19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071966" cy="438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857720" y="3929066"/>
            <a:ext cx="4286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Олександр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Опарін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</a:rPr>
              <a:t>праворуч</a:t>
            </a:r>
            <a:r>
              <a:rPr lang="ru-RU" sz="1600" dirty="0" smtClean="0">
                <a:solidFill>
                  <a:schemeClr val="bg1"/>
                </a:solidFill>
              </a:rPr>
              <a:t>) в </a:t>
            </a:r>
            <a:r>
              <a:rPr lang="ru-RU" sz="1600" dirty="0" err="1" smtClean="0">
                <a:solidFill>
                  <a:schemeClr val="bg1"/>
                </a:solidFill>
              </a:rPr>
              <a:t>лабораторії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401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Сучасні наукові уявлення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42918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Хімічна еволюція чи </a:t>
            </a:r>
            <a:r>
              <a:rPr lang="uk-UA" b="1" i="1" dirty="0" err="1" smtClean="0">
                <a:solidFill>
                  <a:srgbClr val="002060"/>
                </a:solidFill>
              </a:rPr>
              <a:t>пребіотіческіх</a:t>
            </a:r>
            <a:r>
              <a:rPr lang="uk-UA" b="1" i="1" dirty="0" smtClean="0">
                <a:solidFill>
                  <a:srgbClr val="002060"/>
                </a:solidFill>
              </a:rPr>
              <a:t> еволюція - перший етап еволюції життя , в ході якого органічні , </a:t>
            </a:r>
            <a:r>
              <a:rPr lang="uk-UA" b="1" i="1" dirty="0" err="1" smtClean="0">
                <a:solidFill>
                  <a:srgbClr val="002060"/>
                </a:solidFill>
              </a:rPr>
              <a:t>пребіотіческіе</a:t>
            </a:r>
            <a:r>
              <a:rPr lang="uk-UA" b="1" i="1" dirty="0" smtClean="0">
                <a:solidFill>
                  <a:srgbClr val="002060"/>
                </a:solidFill>
              </a:rPr>
              <a:t> речовини виникли з неорганічних молекул під впливом зовнішніх енергетичних і селекційних факторів і в силу розгортання процесів самоорганізації , властивих всім відносно складним системам , якими безперечно є все вуглець </a:t>
            </a:r>
            <a:r>
              <a:rPr lang="uk-UA" b="1" i="1" dirty="0" err="1" smtClean="0">
                <a:solidFill>
                  <a:srgbClr val="002060"/>
                </a:solidFill>
              </a:rPr>
              <a:t>-містять</a:t>
            </a:r>
            <a:r>
              <a:rPr lang="uk-UA" b="1" i="1" dirty="0" smtClean="0">
                <a:solidFill>
                  <a:srgbClr val="002060"/>
                </a:solidFill>
              </a:rPr>
              <a:t> молекули .</a:t>
            </a:r>
          </a:p>
          <a:p>
            <a:endParaRPr lang="uk-UA" b="1" i="1" dirty="0" smtClean="0">
              <a:solidFill>
                <a:srgbClr val="002060"/>
              </a:solidFill>
            </a:endParaRPr>
          </a:p>
          <a:p>
            <a:r>
              <a:rPr lang="uk-UA" b="1" i="1" dirty="0" smtClean="0">
                <a:solidFill>
                  <a:srgbClr val="002060"/>
                </a:solidFill>
              </a:rPr>
              <a:t>Також цими термінами позначається теорія виникнення і розвитку тих молекул , які мають принципове значення для виникнення і розвитку живої речовини.</a:t>
            </a:r>
          </a:p>
        </p:txBody>
      </p:sp>
      <p:pic>
        <p:nvPicPr>
          <p:cNvPr id="9" name="Рисунок 8" descr="0008-006-Gipoteza-Biokhimicheskoj-evoljuts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500438"/>
            <a:ext cx="57150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Генобіоза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голобіоза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Залежно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від</a:t>
            </a:r>
            <a:r>
              <a:rPr lang="ru-RU" b="1" i="1" dirty="0" smtClean="0">
                <a:solidFill>
                  <a:srgbClr val="002060"/>
                </a:solidFill>
              </a:rPr>
              <a:t> того, </a:t>
            </a:r>
            <a:r>
              <a:rPr lang="ru-RU" b="1" i="1" dirty="0" err="1" smtClean="0">
                <a:solidFill>
                  <a:srgbClr val="002060"/>
                </a:solidFill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вважається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первинним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розрізняють</a:t>
            </a:r>
            <a:r>
              <a:rPr lang="ru-RU" b="1" i="1" dirty="0" smtClean="0">
                <a:solidFill>
                  <a:srgbClr val="002060"/>
                </a:solidFill>
              </a:rPr>
              <a:t> два </a:t>
            </a:r>
            <a:r>
              <a:rPr lang="ru-RU" b="1" i="1" dirty="0" err="1" smtClean="0">
                <a:solidFill>
                  <a:srgbClr val="002060"/>
                </a:solidFill>
              </a:rPr>
              <a:t>методологічних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підходи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питання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виникнення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Генобіоза</a:t>
            </a:r>
            <a:r>
              <a:rPr lang="ru-RU" b="1" i="1" dirty="0" smtClean="0">
                <a:solidFill>
                  <a:srgbClr val="002060"/>
                </a:solidFill>
              </a:rPr>
              <a:t> - </a:t>
            </a:r>
            <a:r>
              <a:rPr lang="ru-RU" b="1" i="1" dirty="0" err="1" smtClean="0">
                <a:solidFill>
                  <a:srgbClr val="002060"/>
                </a:solidFill>
              </a:rPr>
              <a:t>методологічний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підхід</a:t>
            </a:r>
            <a:r>
              <a:rPr lang="ru-RU" b="1" i="1" dirty="0" smtClean="0">
                <a:solidFill>
                  <a:srgbClr val="002060"/>
                </a:solidFill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</a:rPr>
              <a:t>питанні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походження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заснований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переконанні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первинності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молекулярної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системи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властивостями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первинного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генетичного</a:t>
            </a:r>
            <a:r>
              <a:rPr lang="ru-RU" b="1" i="1" dirty="0" smtClean="0">
                <a:solidFill>
                  <a:srgbClr val="002060"/>
                </a:solidFill>
              </a:rPr>
              <a:t> коду. 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Голобіоза</a:t>
            </a:r>
            <a:r>
              <a:rPr lang="ru-RU" b="1" i="1" dirty="0" smtClean="0">
                <a:solidFill>
                  <a:srgbClr val="002060"/>
                </a:solidFill>
              </a:rPr>
              <a:t> - </a:t>
            </a:r>
            <a:r>
              <a:rPr lang="ru-RU" b="1" i="1" dirty="0" err="1" smtClean="0">
                <a:solidFill>
                  <a:srgbClr val="002060"/>
                </a:solidFill>
              </a:rPr>
              <a:t>методологічний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підхід</a:t>
            </a:r>
            <a:r>
              <a:rPr lang="ru-RU" b="1" i="1" dirty="0" smtClean="0">
                <a:solidFill>
                  <a:srgbClr val="002060"/>
                </a:solidFill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</a:rPr>
              <a:t>питанні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походження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заснований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ідеї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первинності</a:t>
            </a:r>
            <a:r>
              <a:rPr lang="ru-RU" b="1" i="1" dirty="0" smtClean="0">
                <a:solidFill>
                  <a:srgbClr val="002060"/>
                </a:solidFill>
              </a:rPr>
              <a:t> структур, </a:t>
            </a:r>
            <a:r>
              <a:rPr lang="ru-RU" b="1" i="1" dirty="0" err="1" smtClean="0">
                <a:solidFill>
                  <a:srgbClr val="002060"/>
                </a:solidFill>
              </a:rPr>
              <a:t>наділених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здатністю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елементарного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обміну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речовин</a:t>
            </a:r>
            <a:r>
              <a:rPr lang="ru-RU" b="1" i="1" dirty="0" smtClean="0">
                <a:solidFill>
                  <a:srgbClr val="002060"/>
                </a:solidFill>
              </a:rPr>
              <a:t> за </a:t>
            </a:r>
            <a:r>
              <a:rPr lang="ru-RU" b="1" i="1" dirty="0" err="1" smtClean="0">
                <a:solidFill>
                  <a:srgbClr val="002060"/>
                </a:solidFill>
              </a:rPr>
              <a:t>участю</a:t>
            </a:r>
            <a:r>
              <a:rPr lang="ru-RU" b="1" i="1" dirty="0" smtClean="0">
                <a:solidFill>
                  <a:srgbClr val="002060"/>
                </a:solidFill>
              </a:rPr>
              <a:t> ферментного </a:t>
            </a:r>
            <a:r>
              <a:rPr lang="ru-RU" b="1" i="1" dirty="0" err="1" smtClean="0">
                <a:solidFill>
                  <a:srgbClr val="002060"/>
                </a:solidFill>
              </a:rPr>
              <a:t>механізму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uk-UA" b="1" i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250px-1ax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391333"/>
            <a:ext cx="3174603" cy="346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643314"/>
            <a:ext cx="4500594" cy="277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Світ РНК як попередник сучасного життя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До </a:t>
            </a:r>
            <a:r>
              <a:rPr lang="en-US" b="1" i="1" dirty="0" smtClean="0">
                <a:solidFill>
                  <a:srgbClr val="002060"/>
                </a:solidFill>
              </a:rPr>
              <a:t>XXI </a:t>
            </a:r>
            <a:r>
              <a:rPr lang="uk-UA" b="1" i="1" dirty="0" smtClean="0">
                <a:solidFill>
                  <a:srgbClr val="002060"/>
                </a:solidFill>
              </a:rPr>
              <a:t>століттю теорія Опаріна - </a:t>
            </a:r>
            <a:r>
              <a:rPr lang="uk-UA" b="1" i="1" dirty="0" err="1" smtClean="0">
                <a:solidFill>
                  <a:srgbClr val="002060"/>
                </a:solidFill>
              </a:rPr>
              <a:t>Холдейна</a:t>
            </a:r>
            <a:r>
              <a:rPr lang="uk-UA" b="1" i="1" dirty="0" smtClean="0">
                <a:solidFill>
                  <a:srgbClr val="002060"/>
                </a:solidFill>
              </a:rPr>
              <a:t> , що припускає початкове виникнення білків , практично поступилася місцем більш сучасною. Поштовхом до її розробки послужило відкриття </a:t>
            </a:r>
            <a:r>
              <a:rPr lang="uk-UA" b="1" i="1" dirty="0" err="1" smtClean="0">
                <a:solidFill>
                  <a:srgbClr val="002060"/>
                </a:solidFill>
              </a:rPr>
              <a:t>рибозимов</a:t>
            </a:r>
            <a:r>
              <a:rPr lang="uk-UA" b="1" i="1" dirty="0" smtClean="0">
                <a:solidFill>
                  <a:srgbClr val="002060"/>
                </a:solidFill>
              </a:rPr>
              <a:t> - молекул РНК , що володіють ферментативною активністю і тому здатних поєднувати в собі функції , які в справжніх клітинах в основному виконують окремо білки і ДНК , тобто </a:t>
            </a:r>
            <a:r>
              <a:rPr lang="uk-UA" b="1" i="1" dirty="0" err="1" smtClean="0">
                <a:solidFill>
                  <a:srgbClr val="002060"/>
                </a:solidFill>
              </a:rPr>
              <a:t>каталізірованіе</a:t>
            </a:r>
            <a:r>
              <a:rPr lang="uk-UA" b="1" i="1" dirty="0" smtClean="0">
                <a:solidFill>
                  <a:srgbClr val="002060"/>
                </a:solidFill>
              </a:rPr>
              <a:t> біохімічних реакцій і зберігання спадкової інформації. Таким чином, передбачається , що перші живі істоти були РНК- організмами без білків і ДНК , а прообразом їх міг стати </a:t>
            </a:r>
            <a:r>
              <a:rPr lang="uk-UA" b="1" i="1" dirty="0" err="1" smtClean="0">
                <a:solidFill>
                  <a:srgbClr val="002060"/>
                </a:solidFill>
              </a:rPr>
              <a:t>автокаталитический</a:t>
            </a:r>
            <a:r>
              <a:rPr lang="uk-UA" b="1" i="1" dirty="0" smtClean="0">
                <a:solidFill>
                  <a:srgbClr val="002060"/>
                </a:solidFill>
              </a:rPr>
              <a:t> цикл , утворений тими самими </a:t>
            </a:r>
            <a:r>
              <a:rPr lang="uk-UA" b="1" i="1" dirty="0" err="1" smtClean="0">
                <a:solidFill>
                  <a:srgbClr val="002060"/>
                </a:solidFill>
              </a:rPr>
              <a:t>рибозимами</a:t>
            </a:r>
            <a:r>
              <a:rPr lang="uk-UA" b="1" i="1" dirty="0" smtClean="0">
                <a:solidFill>
                  <a:srgbClr val="002060"/>
                </a:solidFill>
              </a:rPr>
              <a:t> , здатними </a:t>
            </a:r>
            <a:r>
              <a:rPr lang="uk-UA" b="1" i="1" dirty="0" err="1" smtClean="0">
                <a:solidFill>
                  <a:srgbClr val="002060"/>
                </a:solidFill>
              </a:rPr>
              <a:t>каталізувати</a:t>
            </a:r>
            <a:r>
              <a:rPr lang="uk-UA" b="1" i="1" dirty="0" smtClean="0">
                <a:solidFill>
                  <a:srgbClr val="002060"/>
                </a:solidFill>
              </a:rPr>
              <a:t> синтез своїх власних копій.</a:t>
            </a:r>
          </a:p>
        </p:txBody>
      </p:sp>
      <p:pic>
        <p:nvPicPr>
          <p:cNvPr id="5" name="Рисунок 4" descr="1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322704"/>
            <a:ext cx="2571768" cy="353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n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500438"/>
            <a:ext cx="259556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742</TotalTime>
  <Words>764</Words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Абіогенез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Абіогенез</dc:title>
  <dc:creator>Acer</dc:creator>
  <cp:lastModifiedBy>Acer</cp:lastModifiedBy>
  <cp:revision>10</cp:revision>
  <dcterms:created xsi:type="dcterms:W3CDTF">2014-04-21T16:03:08Z</dcterms:created>
  <dcterms:modified xsi:type="dcterms:W3CDTF">2014-04-23T04:51:31Z</dcterms:modified>
</cp:coreProperties>
</file>