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1" autoAdjust="0"/>
    <p:restoredTop sz="94660"/>
  </p:normalViewPr>
  <p:slideViewPr>
    <p:cSldViewPr>
      <p:cViewPr varScale="1">
        <p:scale>
          <a:sx n="68" d="100"/>
          <a:sy n="68" d="100"/>
        </p:scale>
        <p:origin x="-14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A4%D0%B0%D0%B9%D0%BB:Chitin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A4%D0%B0%D0%B9%D0%BB:Chitin_molecule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Cellulose-Ibeta-from-xtal-2002-3D-vdW.png?uselan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hyperlink" Target="http://commons.wikimedia.org/wiki/File:Cellulose_Sessel.svg?uselan" TargetMode="Externa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абличка 8"/>
          <p:cNvSpPr/>
          <p:nvPr/>
        </p:nvSpPr>
        <p:spPr>
          <a:xfrm>
            <a:off x="251520" y="188640"/>
            <a:ext cx="8686800" cy="6324600"/>
          </a:xfrm>
          <a:prstGeom prst="plaque">
            <a:avLst>
              <a:gd name="adj" fmla="val 11607"/>
            </a:avLst>
          </a:prstGeom>
          <a:blipFill>
            <a:blip r:embed="rId2" cstate="print"/>
            <a:stretch>
              <a:fillRect/>
            </a:stretch>
          </a:blipFill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259632" y="3717032"/>
            <a:ext cx="4648200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sz="20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Автор</a:t>
            </a:r>
          </a:p>
          <a:p>
            <a:r>
              <a:rPr lang="uk-UA" sz="20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Бойко Юлія </a:t>
            </a:r>
            <a:endParaRPr lang="uk-UA" sz="2000" b="1" i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  <a:p>
            <a:r>
              <a:rPr lang="uk-UA" sz="20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Володимирівна</a:t>
            </a:r>
            <a:endParaRPr lang="uk-UA" sz="2000" b="1" i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  <a:p>
            <a:r>
              <a:rPr lang="uk-UA" sz="20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9-В клас</a:t>
            </a:r>
          </a:p>
          <a:p>
            <a:r>
              <a:rPr lang="uk-UA" sz="2000" b="1" i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Новогуйвинської</a:t>
            </a:r>
            <a:r>
              <a:rPr lang="uk-UA" sz="20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 гімназії</a:t>
            </a:r>
            <a:endParaRPr lang="uk-UA" sz="2000" b="1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03648" y="476672"/>
            <a:ext cx="63246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/>
            </a:r>
            <a:br>
              <a:rPr lang="ru-RU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</a:br>
            <a:r>
              <a:rPr lang="ru-RU" sz="72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>Хітин</a:t>
            </a:r>
            <a:endParaRPr lang="ru-RU" sz="4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716016" y="3212976"/>
            <a:ext cx="4648200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sz="20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Педагогічний керівник</a:t>
            </a:r>
          </a:p>
          <a:p>
            <a:r>
              <a:rPr lang="uk-UA" sz="20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Ярова-Боровик </a:t>
            </a:r>
            <a:endParaRPr lang="uk-UA" sz="2000" b="1" i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  <a:p>
            <a:r>
              <a:rPr lang="uk-UA" sz="20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Марія </a:t>
            </a:r>
            <a:r>
              <a:rPr lang="uk-UA" sz="20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Яківна</a:t>
            </a:r>
          </a:p>
          <a:p>
            <a:r>
              <a:rPr lang="uk-UA" sz="20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Вчитель біології </a:t>
            </a:r>
          </a:p>
          <a:p>
            <a:r>
              <a:rPr lang="uk-UA" sz="2000" b="1" i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Новогуйвинської</a:t>
            </a:r>
            <a:r>
              <a:rPr lang="uk-UA" sz="20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 гімназії</a:t>
            </a:r>
            <a:endParaRPr lang="uk-UA" sz="2000" b="1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Юля\AppData\Local\Temp\Temp1_29384_h31.zip\5\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7315200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1907704" y="620688"/>
            <a:ext cx="6787853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1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Хітин</a:t>
            </a:r>
            <a:r>
              <a:rPr kumimoji="0" lang="ru-RU" sz="2400" b="1" i="1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uk-UA" sz="2400" b="0" i="0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— азотовмісний полісахарид, спочатку виділений із зовнішніх оболонок </a:t>
            </a:r>
            <a:r>
              <a:rPr kumimoji="0" lang="uk-UA" sz="2400" b="0" i="0" strike="noStrike" cap="none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тарнтулів</a:t>
            </a:r>
            <a:r>
              <a:rPr kumimoji="0" lang="uk-UA" sz="2400" b="0" i="0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2400" b="0" i="0" strike="noStrike" cap="none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Хімічна</a:t>
            </a:r>
            <a:r>
              <a:rPr kumimoji="0" lang="ru-RU" sz="2400" b="0" i="0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strike="noStrike" cap="none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назва</a:t>
            </a:r>
            <a:r>
              <a:rPr kumimoji="0" lang="ru-RU" sz="2400" b="0" i="0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: полі-N-ацетил-D-глюкозо-2-амін.</a:t>
            </a:r>
            <a:endParaRPr kumimoji="0" lang="uk-UA" sz="2400" b="0" i="0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Book Antiqua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Це один </a:t>
            </a:r>
            <a:r>
              <a:rPr kumimoji="0" lang="ru-RU" sz="2400" b="0" i="0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strike="noStrike" cap="none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2400" b="0" i="0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strike="noStrike" cap="none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найпоширеніших</a:t>
            </a:r>
            <a:r>
              <a:rPr kumimoji="0" lang="ru-RU" sz="2400" b="0" i="0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2400" b="0" i="0" strike="noStrike" cap="none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природі</a:t>
            </a:r>
            <a:r>
              <a:rPr kumimoji="0" lang="ru-RU" sz="2400" b="0" i="0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strike="noStrike" cap="none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полісахаридів</a:t>
            </a:r>
            <a:r>
              <a:rPr kumimoji="0" lang="ru-RU" sz="2400" b="0" i="0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2400" b="0" i="0" strike="noStrike" cap="none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Щороку</a:t>
            </a:r>
            <a:r>
              <a:rPr kumimoji="0" lang="ru-RU" sz="2400" b="0" i="0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 на</a:t>
            </a:r>
            <a:r>
              <a:rPr kumimoji="0" lang="ru-RU" sz="2400" b="0" i="0" strike="noStrike" cap="none" normalizeH="0" dirty="0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strike="noStrike" cap="none" normalizeH="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Землі</a:t>
            </a:r>
            <a:r>
              <a:rPr kumimoji="0" lang="ru-RU" sz="2400" b="0" i="0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2400" b="0" i="0" strike="noStrike" cap="none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живих</a:t>
            </a:r>
            <a:r>
              <a:rPr kumimoji="0" lang="ru-RU" sz="2400" b="0" i="0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strike="noStrike" cap="none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організмах</a:t>
            </a:r>
            <a:r>
              <a:rPr kumimoji="0" lang="ru-RU" sz="2400" b="0" i="0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strike="noStrike" cap="none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утворюється</a:t>
            </a:r>
            <a:r>
              <a:rPr kumimoji="0" lang="ru-RU" sz="2400" b="0" i="0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strike="noStrike" cap="none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2400" b="0" i="0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strike="noStrike" cap="none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розкладається</a:t>
            </a:r>
            <a:r>
              <a:rPr kumimoji="0" lang="ru-RU" sz="2400" b="0" i="0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strike="noStrike" cap="none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близько</a:t>
            </a:r>
            <a:r>
              <a:rPr kumimoji="0" lang="ru-RU" sz="2400" b="0" i="0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 10 </a:t>
            </a:r>
            <a:r>
              <a:rPr kumimoji="0" lang="ru-RU" sz="2400" b="0" i="0" strike="noStrike" cap="none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гігатонн</a:t>
            </a:r>
            <a:r>
              <a:rPr kumimoji="0" lang="ru-RU" sz="2400" b="0" i="0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strike="noStrike" cap="none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хітину</a:t>
            </a:r>
            <a:r>
              <a:rPr kumimoji="0" lang="ru-RU" sz="2400" b="0" i="0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400" b="0" i="0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Book Antiqua" pitchFamily="18" charset="0"/>
              <a:cs typeface="Arial" pitchFamily="34" charset="0"/>
            </a:endParaRPr>
          </a:p>
        </p:txBody>
      </p:sp>
      <p:pic>
        <p:nvPicPr>
          <p:cNvPr id="7" name="Рисунок 6" descr="Chitin.svg">
            <a:hlinkClick r:id="rId3"/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3347864" y="3717032"/>
            <a:ext cx="3849216" cy="314096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Юля\AppData\Local\Temp\Temp1_29384_h31.zip\5\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7315200"/>
          </a:xfrm>
          <a:prstGeom prst="rect">
            <a:avLst/>
          </a:prstGeom>
          <a:noFill/>
        </p:spPr>
      </p:pic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1979712" y="188640"/>
            <a:ext cx="5868144" cy="4062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Book Antiqua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Виконує захисну й опорну функції, забезпечуючи жорсткість клітин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— міститься в клітинних стінках грибів.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Book Antiqua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Основний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 компонент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екзоскелету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 членистоногих.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Також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хітин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утворюється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організмах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багатьох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інших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тварин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 —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різноманітних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червів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кишковопорожнинних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кнідарій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ін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Book Antiqua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http://upload.wikimedia.org/wikipedia/uk/thumb/2/20/Chitin_molecule.jpg/330px-Chitin_molecule.jpg">
            <a:hlinkClick r:id="rId3"/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3563888" y="4077072"/>
            <a:ext cx="4079354" cy="25202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447256" y="476672"/>
            <a:ext cx="669674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chemeClr val="bg2"/>
                </a:solidFill>
              </a:rPr>
              <a:t>Одним </a:t>
            </a:r>
            <a:r>
              <a:rPr lang="ru-RU" sz="2800" dirty="0" err="1" smtClean="0">
                <a:solidFill>
                  <a:schemeClr val="bg2"/>
                </a:solidFill>
              </a:rPr>
              <a:t>із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властивостей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хітину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і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його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похідних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є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його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здатність</a:t>
            </a:r>
            <a:r>
              <a:rPr lang="ru-RU" sz="2800" dirty="0" smtClean="0">
                <a:solidFill>
                  <a:schemeClr val="bg2"/>
                </a:solidFill>
              </a:rPr>
              <a:t> до </a:t>
            </a:r>
            <a:r>
              <a:rPr lang="ru-RU" sz="2800" dirty="0" err="1" smtClean="0">
                <a:solidFill>
                  <a:schemeClr val="bg2"/>
                </a:solidFill>
              </a:rPr>
              <a:t>сорбування</a:t>
            </a:r>
            <a:r>
              <a:rPr lang="ru-RU" sz="2800" dirty="0" smtClean="0">
                <a:solidFill>
                  <a:schemeClr val="bg2"/>
                </a:solidFill>
              </a:rPr>
              <a:t> (</a:t>
            </a:r>
            <a:r>
              <a:rPr lang="ru-RU" sz="2800" dirty="0" err="1" smtClean="0">
                <a:solidFill>
                  <a:schemeClr val="bg2"/>
                </a:solidFill>
              </a:rPr>
              <a:t>очищення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організму</a:t>
            </a:r>
            <a:r>
              <a:rPr lang="ru-RU" sz="2800" dirty="0" smtClean="0">
                <a:solidFill>
                  <a:schemeClr val="bg2"/>
                </a:solidFill>
              </a:rPr>
              <a:t>). У </a:t>
            </a:r>
            <a:r>
              <a:rPr lang="ru-RU" sz="2800" dirty="0" err="1" smtClean="0">
                <a:solidFill>
                  <a:schemeClr val="bg2"/>
                </a:solidFill>
              </a:rPr>
              <a:t>природі</a:t>
            </a:r>
            <a:r>
              <a:rPr lang="ru-RU" sz="2800" dirty="0" smtClean="0">
                <a:solidFill>
                  <a:schemeClr val="bg2"/>
                </a:solidFill>
              </a:rPr>
              <a:t> (</a:t>
            </a:r>
            <a:r>
              <a:rPr lang="ru-RU" sz="2800" dirty="0" err="1" smtClean="0">
                <a:solidFill>
                  <a:schemeClr val="bg2"/>
                </a:solidFill>
              </a:rPr>
              <a:t>комахи</a:t>
            </a:r>
            <a:r>
              <a:rPr lang="ru-RU" sz="2800" dirty="0" smtClean="0">
                <a:solidFill>
                  <a:schemeClr val="bg2"/>
                </a:solidFill>
              </a:rPr>
              <a:t>, раки </a:t>
            </a:r>
            <a:r>
              <a:rPr lang="ru-RU" sz="2800" dirty="0" err="1" smtClean="0">
                <a:solidFill>
                  <a:schemeClr val="bg2"/>
                </a:solidFill>
              </a:rPr>
              <a:t>і</a:t>
            </a:r>
            <a:r>
              <a:rPr lang="ru-RU" sz="2800" dirty="0" smtClean="0">
                <a:solidFill>
                  <a:schemeClr val="bg2"/>
                </a:solidFill>
              </a:rPr>
              <a:t> т.д.) </a:t>
            </a:r>
            <a:r>
              <a:rPr lang="ru-RU" sz="2800" dirty="0" err="1" smtClean="0">
                <a:solidFill>
                  <a:schemeClr val="bg2"/>
                </a:solidFill>
              </a:rPr>
              <a:t>хітинове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покриття</a:t>
            </a:r>
            <a:r>
              <a:rPr lang="ru-RU" sz="2800" dirty="0" smtClean="0">
                <a:solidFill>
                  <a:schemeClr val="bg2"/>
                </a:solidFill>
              </a:rPr>
              <a:t> носить </a:t>
            </a:r>
            <a:r>
              <a:rPr lang="ru-RU" sz="2800" dirty="0" err="1" smtClean="0">
                <a:solidFill>
                  <a:schemeClr val="bg2"/>
                </a:solidFill>
              </a:rPr>
              <a:t>захисну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функцію</a:t>
            </a:r>
            <a:r>
              <a:rPr lang="ru-RU" sz="2800" dirty="0" smtClean="0">
                <a:solidFill>
                  <a:schemeClr val="bg2"/>
                </a:solidFill>
              </a:rPr>
              <a:t>, </a:t>
            </a:r>
            <a:r>
              <a:rPr lang="ru-RU" sz="2800" dirty="0" err="1" smtClean="0">
                <a:solidFill>
                  <a:schemeClr val="bg2"/>
                </a:solidFill>
              </a:rPr>
              <a:t>оберігаючи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внутрішні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органи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від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проникнення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різного</a:t>
            </a:r>
            <a:r>
              <a:rPr lang="ru-RU" sz="2800" dirty="0" smtClean="0">
                <a:solidFill>
                  <a:schemeClr val="bg2"/>
                </a:solidFill>
              </a:rPr>
              <a:t> роду </a:t>
            </a:r>
            <a:r>
              <a:rPr lang="ru-RU" sz="2800" dirty="0" err="1" smtClean="0">
                <a:solidFill>
                  <a:schemeClr val="bg2"/>
                </a:solidFill>
              </a:rPr>
              <a:t>токсинів</a:t>
            </a:r>
            <a:r>
              <a:rPr lang="ru-RU" sz="2800" dirty="0" smtClean="0">
                <a:solidFill>
                  <a:schemeClr val="bg2"/>
                </a:solidFill>
              </a:rPr>
              <a:t>. При </a:t>
            </a:r>
            <a:r>
              <a:rPr lang="ru-RU" sz="2800" dirty="0" err="1" smtClean="0">
                <a:solidFill>
                  <a:schemeClr val="bg2"/>
                </a:solidFill>
              </a:rPr>
              <a:t>застосуванні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хітозану</a:t>
            </a:r>
            <a:r>
              <a:rPr lang="ru-RU" sz="2800" dirty="0" smtClean="0">
                <a:solidFill>
                  <a:schemeClr val="bg2"/>
                </a:solidFill>
              </a:rPr>
              <a:t> в </a:t>
            </a:r>
            <a:r>
              <a:rPr lang="ru-RU" sz="2800" dirty="0" err="1" smtClean="0">
                <a:solidFill>
                  <a:schemeClr val="bg2"/>
                </a:solidFill>
              </a:rPr>
              <a:t>якості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ентеросорбенту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продукти</a:t>
            </a:r>
            <a:r>
              <a:rPr lang="ru-RU" sz="2800" dirty="0" smtClean="0">
                <a:solidFill>
                  <a:schemeClr val="bg2"/>
                </a:solidFill>
              </a:rPr>
              <a:t> на </a:t>
            </a:r>
            <a:r>
              <a:rPr lang="ru-RU" sz="2800" dirty="0" err="1" smtClean="0">
                <a:solidFill>
                  <a:schemeClr val="bg2"/>
                </a:solidFill>
              </a:rPr>
              <a:t>його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основі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виявляють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цікаві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властивості</a:t>
            </a:r>
            <a:r>
              <a:rPr lang="ru-RU" sz="2800" dirty="0" smtClean="0">
                <a:solidFill>
                  <a:schemeClr val="bg2"/>
                </a:solidFill>
              </a:rPr>
              <a:t>.</a:t>
            </a:r>
            <a:br>
              <a:rPr lang="ru-RU" sz="2800" dirty="0" smtClean="0">
                <a:solidFill>
                  <a:schemeClr val="bg2"/>
                </a:solidFill>
              </a:rPr>
            </a:br>
            <a:endParaRPr lang="uk-UA" sz="2800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28600"/>
            <a:ext cx="91440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2195736" y="836712"/>
            <a:ext cx="6948264" cy="4185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Целюлоза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 (фр.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cellulose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 лат.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Cellula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 - «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клітка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, клетушка») - (C6H10O5),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біла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 тверда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речовина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нерозчинна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воді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, молекула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має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лінійну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полімерне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будова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, структурна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одиниця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 -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залишок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β-глюкози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[С6Н7О2 (OH) 3]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Полісахарид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головна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складова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частина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клітинних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оболонок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всіх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вищих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рослин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dirty="0" err="1" smtClean="0">
                <a:solidFill>
                  <a:schemeClr val="bg2"/>
                </a:solidFill>
                <a:latin typeface="Book Antiqua" pitchFamily="18" charset="0"/>
              </a:rPr>
              <a:t>Целюлоза</a:t>
            </a:r>
            <a:r>
              <a:rPr lang="ru-RU" dirty="0" smtClean="0">
                <a:solidFill>
                  <a:schemeClr val="bg2"/>
                </a:solidFill>
                <a:latin typeface="Book Antiqua" pitchFamily="18" charset="0"/>
              </a:rPr>
              <a:t> - </a:t>
            </a:r>
            <a:r>
              <a:rPr lang="ru-RU" dirty="0" err="1" smtClean="0">
                <a:solidFill>
                  <a:schemeClr val="bg2"/>
                </a:solidFill>
                <a:latin typeface="Book Antiqua" pitchFamily="18" charset="0"/>
              </a:rPr>
              <a:t>біла</a:t>
            </a:r>
            <a:r>
              <a:rPr lang="ru-RU" dirty="0" smtClean="0">
                <a:solidFill>
                  <a:schemeClr val="bg2"/>
                </a:solidFill>
                <a:latin typeface="Book Antiqua" pitchFamily="18" charset="0"/>
              </a:rPr>
              <a:t> тверда, </a:t>
            </a:r>
            <a:r>
              <a:rPr lang="ru-RU" dirty="0" err="1" smtClean="0">
                <a:solidFill>
                  <a:schemeClr val="bg2"/>
                </a:solidFill>
                <a:latin typeface="Book Antiqua" pitchFamily="18" charset="0"/>
              </a:rPr>
              <a:t>стійка</a:t>
            </a:r>
            <a:r>
              <a:rPr lang="ru-RU" dirty="0" smtClean="0">
                <a:solidFill>
                  <a:schemeClr val="bg2"/>
                </a:solidFill>
                <a:latin typeface="Book Antiqua" pitchFamily="18" charset="0"/>
              </a:rPr>
              <a:t> </a:t>
            </a:r>
            <a:r>
              <a:rPr lang="ru-RU" dirty="0" err="1" smtClean="0">
                <a:solidFill>
                  <a:schemeClr val="bg2"/>
                </a:solidFill>
                <a:latin typeface="Book Antiqua" pitchFamily="18" charset="0"/>
              </a:rPr>
              <a:t>речовина</a:t>
            </a:r>
            <a:r>
              <a:rPr lang="ru-RU" dirty="0" smtClean="0">
                <a:solidFill>
                  <a:schemeClr val="bg2"/>
                </a:solidFill>
                <a:latin typeface="Book Antiqua" pitchFamily="18" charset="0"/>
              </a:rPr>
              <a:t>, не </a:t>
            </a:r>
            <a:r>
              <a:rPr lang="ru-RU" dirty="0" err="1" smtClean="0">
                <a:solidFill>
                  <a:schemeClr val="bg2"/>
                </a:solidFill>
                <a:latin typeface="Book Antiqua" pitchFamily="18" charset="0"/>
              </a:rPr>
              <a:t>руйнується</a:t>
            </a:r>
            <a:r>
              <a:rPr lang="ru-RU" dirty="0" smtClean="0">
                <a:solidFill>
                  <a:schemeClr val="bg2"/>
                </a:solidFill>
                <a:latin typeface="Book Antiqua" pitchFamily="18" charset="0"/>
              </a:rPr>
              <a:t> при </a:t>
            </a:r>
            <a:r>
              <a:rPr lang="ru-RU" dirty="0" err="1" smtClean="0">
                <a:solidFill>
                  <a:schemeClr val="bg2"/>
                </a:solidFill>
                <a:latin typeface="Book Antiqua" pitchFamily="18" charset="0"/>
              </a:rPr>
              <a:t>нагріванні</a:t>
            </a:r>
            <a:r>
              <a:rPr lang="ru-RU" dirty="0" smtClean="0">
                <a:solidFill>
                  <a:schemeClr val="bg2"/>
                </a:solidFill>
                <a:latin typeface="Book Antiqua" pitchFamily="18" charset="0"/>
              </a:rPr>
              <a:t> (до 200 ° C). Є </a:t>
            </a:r>
            <a:r>
              <a:rPr lang="ru-RU" dirty="0" err="1" smtClean="0">
                <a:solidFill>
                  <a:schemeClr val="bg2"/>
                </a:solidFill>
                <a:latin typeface="Book Antiqua" pitchFamily="18" charset="0"/>
              </a:rPr>
              <a:t>горючою</a:t>
            </a:r>
            <a:r>
              <a:rPr lang="ru-RU" dirty="0" smtClean="0">
                <a:solidFill>
                  <a:schemeClr val="bg2"/>
                </a:solidFill>
                <a:latin typeface="Book Antiqua" pitchFamily="18" charset="0"/>
              </a:rPr>
              <a:t> </a:t>
            </a:r>
            <a:r>
              <a:rPr lang="ru-RU" dirty="0" err="1" smtClean="0">
                <a:solidFill>
                  <a:schemeClr val="bg2"/>
                </a:solidFill>
                <a:latin typeface="Book Antiqua" pitchFamily="18" charset="0"/>
              </a:rPr>
              <a:t>речовиною</a:t>
            </a:r>
            <a:r>
              <a:rPr lang="ru-RU" dirty="0" smtClean="0">
                <a:solidFill>
                  <a:schemeClr val="bg2"/>
                </a:solidFill>
                <a:latin typeface="Book Antiqua" pitchFamily="18" charset="0"/>
              </a:rPr>
              <a:t>, температура </a:t>
            </a:r>
            <a:r>
              <a:rPr lang="ru-RU" dirty="0" err="1" smtClean="0">
                <a:solidFill>
                  <a:schemeClr val="bg2"/>
                </a:solidFill>
                <a:latin typeface="Book Antiqua" pitchFamily="18" charset="0"/>
              </a:rPr>
              <a:t>займання</a:t>
            </a:r>
            <a:r>
              <a:rPr lang="ru-RU" dirty="0" smtClean="0">
                <a:solidFill>
                  <a:schemeClr val="bg2"/>
                </a:solidFill>
                <a:latin typeface="Book Antiqua" pitchFamily="18" charset="0"/>
              </a:rPr>
              <a:t> 275 ° С, температура </a:t>
            </a:r>
            <a:r>
              <a:rPr lang="ru-RU" dirty="0" err="1" smtClean="0">
                <a:solidFill>
                  <a:schemeClr val="bg2"/>
                </a:solidFill>
                <a:latin typeface="Book Antiqua" pitchFamily="18" charset="0"/>
              </a:rPr>
              <a:t>самозаймання</a:t>
            </a:r>
            <a:r>
              <a:rPr lang="ru-RU" dirty="0" smtClean="0">
                <a:solidFill>
                  <a:schemeClr val="bg2"/>
                </a:solidFill>
                <a:latin typeface="Book Antiqua" pitchFamily="18" charset="0"/>
              </a:rPr>
              <a:t> 420 ° С (</a:t>
            </a:r>
            <a:r>
              <a:rPr lang="ru-RU" dirty="0" err="1" smtClean="0">
                <a:solidFill>
                  <a:schemeClr val="bg2"/>
                </a:solidFill>
                <a:latin typeface="Book Antiqua" pitchFamily="18" charset="0"/>
              </a:rPr>
              <a:t>бавовняна</a:t>
            </a:r>
            <a:r>
              <a:rPr lang="ru-RU" dirty="0" smtClean="0">
                <a:solidFill>
                  <a:schemeClr val="bg2"/>
                </a:solidFill>
                <a:latin typeface="Book Antiqua" pitchFamily="18" charset="0"/>
              </a:rPr>
              <a:t> </a:t>
            </a:r>
            <a:r>
              <a:rPr lang="ru-RU" dirty="0" err="1" smtClean="0">
                <a:solidFill>
                  <a:schemeClr val="bg2"/>
                </a:solidFill>
                <a:latin typeface="Book Antiqua" pitchFamily="18" charset="0"/>
              </a:rPr>
              <a:t>целюлоза</a:t>
            </a:r>
            <a:r>
              <a:rPr lang="ru-RU" dirty="0" smtClean="0">
                <a:solidFill>
                  <a:schemeClr val="bg2"/>
                </a:solidFill>
                <a:latin typeface="Book Antiqua" pitchFamily="18" charset="0"/>
              </a:rPr>
              <a:t>). Не </a:t>
            </a:r>
            <a:r>
              <a:rPr lang="ru-RU" dirty="0" err="1" smtClean="0">
                <a:solidFill>
                  <a:schemeClr val="bg2"/>
                </a:solidFill>
                <a:latin typeface="Book Antiqua" pitchFamily="18" charset="0"/>
              </a:rPr>
              <a:t>розчинна</a:t>
            </a:r>
            <a:r>
              <a:rPr lang="ru-RU" dirty="0" smtClean="0">
                <a:solidFill>
                  <a:schemeClr val="bg2"/>
                </a:solidFill>
                <a:latin typeface="Book Antiqua" pitchFamily="18" charset="0"/>
              </a:rPr>
              <a:t> у </a:t>
            </a:r>
            <a:r>
              <a:rPr lang="ru-RU" dirty="0" err="1" smtClean="0">
                <a:solidFill>
                  <a:schemeClr val="bg2"/>
                </a:solidFill>
                <a:latin typeface="Book Antiqua" pitchFamily="18" charset="0"/>
              </a:rPr>
              <a:t>воді</a:t>
            </a:r>
            <a:r>
              <a:rPr lang="ru-RU" dirty="0" smtClean="0">
                <a:solidFill>
                  <a:schemeClr val="bg2"/>
                </a:solidFill>
                <a:latin typeface="Book Antiqua" pitchFamily="18" charset="0"/>
              </a:rPr>
              <a:t> </a:t>
            </a:r>
            <a:r>
              <a:rPr lang="ru-RU" dirty="0" err="1" smtClean="0">
                <a:solidFill>
                  <a:schemeClr val="bg2"/>
                </a:solidFill>
                <a:latin typeface="Book Antiqua" pitchFamily="18" charset="0"/>
              </a:rPr>
              <a:t>і</a:t>
            </a:r>
            <a:r>
              <a:rPr lang="ru-RU" dirty="0" smtClean="0">
                <a:solidFill>
                  <a:schemeClr val="bg2"/>
                </a:solidFill>
                <a:latin typeface="Book Antiqua" pitchFamily="18" charset="0"/>
              </a:rPr>
              <a:t> </a:t>
            </a:r>
            <a:r>
              <a:rPr lang="ru-RU" dirty="0" err="1" smtClean="0">
                <a:solidFill>
                  <a:schemeClr val="bg2"/>
                </a:solidFill>
                <a:latin typeface="Book Antiqua" pitchFamily="18" charset="0"/>
              </a:rPr>
              <a:t>слабких</a:t>
            </a:r>
            <a:r>
              <a:rPr lang="ru-RU" dirty="0" smtClean="0">
                <a:solidFill>
                  <a:schemeClr val="bg2"/>
                </a:solidFill>
                <a:latin typeface="Book Antiqua" pitchFamily="18" charset="0"/>
              </a:rPr>
              <a:t> кислотах.</a:t>
            </a:r>
            <a:endParaRPr lang="uk-UA" dirty="0" smtClean="0">
              <a:solidFill>
                <a:schemeClr val="bg2"/>
              </a:solidFill>
              <a:latin typeface="Book Antiqua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dirty="0" err="1" smtClean="0">
                <a:solidFill>
                  <a:schemeClr val="bg2"/>
                </a:solidFill>
                <a:latin typeface="Book Antiqua" pitchFamily="18" charset="0"/>
              </a:rPr>
              <a:t>Целюлоза</a:t>
            </a:r>
            <a:r>
              <a:rPr lang="ru-RU" dirty="0" smtClean="0">
                <a:solidFill>
                  <a:schemeClr val="bg2"/>
                </a:solidFill>
                <a:latin typeface="Book Antiqua" pitchFamily="18" charset="0"/>
              </a:rPr>
              <a:t> </a:t>
            </a:r>
            <a:r>
              <a:rPr lang="ru-RU" dirty="0" err="1" smtClean="0">
                <a:solidFill>
                  <a:schemeClr val="bg2"/>
                </a:solidFill>
                <a:latin typeface="Book Antiqua" pitchFamily="18" charset="0"/>
              </a:rPr>
              <a:t>являє</a:t>
            </a:r>
            <a:r>
              <a:rPr lang="ru-RU" dirty="0" smtClean="0">
                <a:solidFill>
                  <a:schemeClr val="bg2"/>
                </a:solidFill>
                <a:latin typeface="Book Antiqua" pitchFamily="18" charset="0"/>
              </a:rPr>
              <a:t> собою </a:t>
            </a:r>
            <a:r>
              <a:rPr lang="ru-RU" dirty="0" err="1" smtClean="0">
                <a:solidFill>
                  <a:schemeClr val="bg2"/>
                </a:solidFill>
                <a:latin typeface="Book Antiqua" pitchFamily="18" charset="0"/>
              </a:rPr>
              <a:t>довгі</a:t>
            </a:r>
            <a:r>
              <a:rPr lang="ru-RU" dirty="0" smtClean="0">
                <a:solidFill>
                  <a:schemeClr val="bg2"/>
                </a:solidFill>
                <a:latin typeface="Book Antiqua" pitchFamily="18" charset="0"/>
              </a:rPr>
              <a:t> нитки, </a:t>
            </a:r>
            <a:r>
              <a:rPr lang="ru-RU" dirty="0" err="1" smtClean="0">
                <a:solidFill>
                  <a:schemeClr val="bg2"/>
                </a:solidFill>
                <a:latin typeface="Book Antiqua" pitchFamily="18" charset="0"/>
              </a:rPr>
              <a:t>що</a:t>
            </a:r>
            <a:r>
              <a:rPr lang="ru-RU" dirty="0" smtClean="0">
                <a:solidFill>
                  <a:schemeClr val="bg2"/>
                </a:solidFill>
                <a:latin typeface="Book Antiqua" pitchFamily="18" charset="0"/>
              </a:rPr>
              <a:t> </a:t>
            </a:r>
            <a:r>
              <a:rPr lang="ru-RU" dirty="0" err="1" smtClean="0">
                <a:solidFill>
                  <a:schemeClr val="bg2"/>
                </a:solidFill>
                <a:latin typeface="Book Antiqua" pitchFamily="18" charset="0"/>
              </a:rPr>
              <a:t>містять</a:t>
            </a:r>
            <a:r>
              <a:rPr lang="ru-RU" dirty="0" smtClean="0">
                <a:solidFill>
                  <a:schemeClr val="bg2"/>
                </a:solidFill>
                <a:latin typeface="Book Antiqua" pitchFamily="18" charset="0"/>
              </a:rPr>
              <a:t> 300-10 000 </a:t>
            </a:r>
            <a:r>
              <a:rPr lang="ru-RU" dirty="0" err="1" smtClean="0">
                <a:solidFill>
                  <a:schemeClr val="bg2"/>
                </a:solidFill>
                <a:latin typeface="Book Antiqua" pitchFamily="18" charset="0"/>
              </a:rPr>
              <a:t>залишків</a:t>
            </a:r>
            <a:r>
              <a:rPr lang="ru-RU" dirty="0" smtClean="0">
                <a:solidFill>
                  <a:schemeClr val="bg2"/>
                </a:solidFill>
                <a:latin typeface="Book Antiqua" pitchFamily="18" charset="0"/>
              </a:rPr>
              <a:t> </a:t>
            </a:r>
            <a:r>
              <a:rPr lang="ru-RU" dirty="0" err="1" smtClean="0">
                <a:solidFill>
                  <a:schemeClr val="bg2"/>
                </a:solidFill>
                <a:latin typeface="Book Antiqua" pitchFamily="18" charset="0"/>
              </a:rPr>
              <a:t>глюкози</a:t>
            </a:r>
            <a:r>
              <a:rPr lang="ru-RU" dirty="0" smtClean="0">
                <a:solidFill>
                  <a:schemeClr val="bg2"/>
                </a:solidFill>
                <a:latin typeface="Book Antiqua" pitchFamily="18" charset="0"/>
              </a:rPr>
              <a:t>, без </a:t>
            </a:r>
            <a:r>
              <a:rPr lang="ru-RU" dirty="0" err="1" smtClean="0">
                <a:solidFill>
                  <a:schemeClr val="bg2"/>
                </a:solidFill>
                <a:latin typeface="Book Antiqua" pitchFamily="18" charset="0"/>
              </a:rPr>
              <a:t>бічних</a:t>
            </a:r>
            <a:r>
              <a:rPr lang="ru-RU" dirty="0" smtClean="0">
                <a:solidFill>
                  <a:schemeClr val="bg2"/>
                </a:solidFill>
                <a:latin typeface="Book Antiqua" pitchFamily="18" charset="0"/>
              </a:rPr>
              <a:t> </a:t>
            </a:r>
            <a:r>
              <a:rPr lang="ru-RU" dirty="0" err="1" smtClean="0">
                <a:solidFill>
                  <a:schemeClr val="bg2"/>
                </a:solidFill>
                <a:latin typeface="Book Antiqua" pitchFamily="18" charset="0"/>
              </a:rPr>
              <a:t>відгалужень</a:t>
            </a:r>
            <a:r>
              <a:rPr lang="ru-RU" dirty="0" smtClean="0">
                <a:solidFill>
                  <a:schemeClr val="bg2"/>
                </a:solidFill>
                <a:latin typeface="Book Antiqua" pitchFamily="18" charset="0"/>
              </a:rPr>
              <a:t>. </a:t>
            </a:r>
            <a:r>
              <a:rPr lang="ru-RU" dirty="0" err="1" smtClean="0">
                <a:solidFill>
                  <a:schemeClr val="bg2"/>
                </a:solidFill>
                <a:latin typeface="Book Antiqua" pitchFamily="18" charset="0"/>
              </a:rPr>
              <a:t>Ці</a:t>
            </a:r>
            <a:r>
              <a:rPr lang="ru-RU" dirty="0" smtClean="0">
                <a:solidFill>
                  <a:schemeClr val="bg2"/>
                </a:solidFill>
                <a:latin typeface="Book Antiqua" pitchFamily="18" charset="0"/>
              </a:rPr>
              <a:t> нитки </a:t>
            </a:r>
            <a:r>
              <a:rPr lang="ru-RU" dirty="0" err="1" smtClean="0">
                <a:solidFill>
                  <a:schemeClr val="bg2"/>
                </a:solidFill>
                <a:latin typeface="Book Antiqua" pitchFamily="18" charset="0"/>
              </a:rPr>
              <a:t>з'єднані</a:t>
            </a:r>
            <a:r>
              <a:rPr lang="ru-RU" dirty="0" smtClean="0">
                <a:solidFill>
                  <a:schemeClr val="bg2"/>
                </a:solidFill>
                <a:latin typeface="Book Antiqua" pitchFamily="18" charset="0"/>
              </a:rPr>
              <a:t> </a:t>
            </a:r>
            <a:r>
              <a:rPr lang="ru-RU" dirty="0" err="1" smtClean="0">
                <a:solidFill>
                  <a:schemeClr val="bg2"/>
                </a:solidFill>
                <a:latin typeface="Book Antiqua" pitchFamily="18" charset="0"/>
              </a:rPr>
              <a:t>між</a:t>
            </a:r>
            <a:r>
              <a:rPr lang="ru-RU" dirty="0" smtClean="0">
                <a:solidFill>
                  <a:schemeClr val="bg2"/>
                </a:solidFill>
                <a:latin typeface="Book Antiqua" pitchFamily="18" charset="0"/>
              </a:rPr>
              <a:t> собою </a:t>
            </a:r>
            <a:r>
              <a:rPr lang="ru-RU" dirty="0" err="1" smtClean="0">
                <a:solidFill>
                  <a:schemeClr val="bg2"/>
                </a:solidFill>
                <a:latin typeface="Book Antiqua" pitchFamily="18" charset="0"/>
              </a:rPr>
              <a:t>безліччю</a:t>
            </a:r>
            <a:r>
              <a:rPr lang="ru-RU" dirty="0" smtClean="0">
                <a:solidFill>
                  <a:schemeClr val="bg2"/>
                </a:solidFill>
                <a:latin typeface="Book Antiqua" pitchFamily="18" charset="0"/>
              </a:rPr>
              <a:t> </a:t>
            </a:r>
            <a:r>
              <a:rPr lang="ru-RU" dirty="0" err="1" smtClean="0">
                <a:solidFill>
                  <a:schemeClr val="bg2"/>
                </a:solidFill>
                <a:latin typeface="Book Antiqua" pitchFamily="18" charset="0"/>
              </a:rPr>
              <a:t>водневих</a:t>
            </a:r>
            <a:r>
              <a:rPr lang="ru-RU" dirty="0" smtClean="0">
                <a:solidFill>
                  <a:schemeClr val="bg2"/>
                </a:solidFill>
                <a:latin typeface="Book Antiqua" pitchFamily="18" charset="0"/>
              </a:rPr>
              <a:t> </a:t>
            </a:r>
            <a:r>
              <a:rPr lang="ru-RU" dirty="0" err="1" smtClean="0">
                <a:solidFill>
                  <a:schemeClr val="bg2"/>
                </a:solidFill>
                <a:latin typeface="Book Antiqua" pitchFamily="18" charset="0"/>
              </a:rPr>
              <a:t>зв'язків</a:t>
            </a:r>
            <a:r>
              <a:rPr lang="ru-RU" dirty="0" smtClean="0">
                <a:solidFill>
                  <a:schemeClr val="bg2"/>
                </a:solidFill>
                <a:latin typeface="Book Antiqua" pitchFamily="18" charset="0"/>
              </a:rPr>
              <a:t>, </a:t>
            </a:r>
            <a:r>
              <a:rPr lang="ru-RU" dirty="0" err="1" smtClean="0">
                <a:solidFill>
                  <a:schemeClr val="bg2"/>
                </a:solidFill>
                <a:latin typeface="Book Antiqua" pitchFamily="18" charset="0"/>
              </a:rPr>
              <a:t>що</a:t>
            </a:r>
            <a:r>
              <a:rPr lang="ru-RU" dirty="0" smtClean="0">
                <a:solidFill>
                  <a:schemeClr val="bg2"/>
                </a:solidFill>
                <a:latin typeface="Book Antiqua" pitchFamily="18" charset="0"/>
              </a:rPr>
              <a:t> </a:t>
            </a:r>
            <a:r>
              <a:rPr lang="ru-RU" dirty="0" err="1" smtClean="0">
                <a:solidFill>
                  <a:schemeClr val="bg2"/>
                </a:solidFill>
                <a:latin typeface="Book Antiqua" pitchFamily="18" charset="0"/>
              </a:rPr>
              <a:t>надає</a:t>
            </a:r>
            <a:r>
              <a:rPr lang="ru-RU" dirty="0" smtClean="0">
                <a:solidFill>
                  <a:schemeClr val="bg2"/>
                </a:solidFill>
                <a:latin typeface="Book Antiqua" pitchFamily="18" charset="0"/>
              </a:rPr>
              <a:t> </a:t>
            </a:r>
            <a:r>
              <a:rPr lang="ru-RU" dirty="0" err="1" smtClean="0">
                <a:solidFill>
                  <a:schemeClr val="bg2"/>
                </a:solidFill>
                <a:latin typeface="Book Antiqua" pitchFamily="18" charset="0"/>
              </a:rPr>
              <a:t>целюлозі</a:t>
            </a:r>
            <a:r>
              <a:rPr lang="ru-RU" dirty="0" smtClean="0">
                <a:solidFill>
                  <a:schemeClr val="bg2"/>
                </a:solidFill>
                <a:latin typeface="Book Antiqua" pitchFamily="18" charset="0"/>
              </a:rPr>
              <a:t> </a:t>
            </a:r>
            <a:r>
              <a:rPr lang="ru-RU" dirty="0" err="1" smtClean="0">
                <a:solidFill>
                  <a:schemeClr val="bg2"/>
                </a:solidFill>
                <a:latin typeface="Book Antiqua" pitchFamily="18" charset="0"/>
              </a:rPr>
              <a:t>велику</a:t>
            </a:r>
            <a:r>
              <a:rPr lang="ru-RU" dirty="0" smtClean="0">
                <a:solidFill>
                  <a:schemeClr val="bg2"/>
                </a:solidFill>
                <a:latin typeface="Book Antiqua" pitchFamily="18" charset="0"/>
              </a:rPr>
              <a:t> </a:t>
            </a:r>
            <a:r>
              <a:rPr lang="ru-RU" dirty="0" err="1" smtClean="0">
                <a:solidFill>
                  <a:schemeClr val="bg2"/>
                </a:solidFill>
                <a:latin typeface="Book Antiqua" pitchFamily="18" charset="0"/>
              </a:rPr>
              <a:t>механічну</a:t>
            </a:r>
            <a:r>
              <a:rPr lang="ru-RU" dirty="0" smtClean="0">
                <a:solidFill>
                  <a:schemeClr val="bg2"/>
                </a:solidFill>
                <a:latin typeface="Book Antiqua" pitchFamily="18" charset="0"/>
              </a:rPr>
              <a:t> </a:t>
            </a:r>
            <a:r>
              <a:rPr lang="ru-RU" dirty="0" err="1" smtClean="0">
                <a:solidFill>
                  <a:schemeClr val="bg2"/>
                </a:solidFill>
                <a:latin typeface="Book Antiqua" pitchFamily="18" charset="0"/>
              </a:rPr>
              <a:t>міцність</a:t>
            </a:r>
            <a:r>
              <a:rPr lang="ru-RU" dirty="0" smtClean="0">
                <a:solidFill>
                  <a:schemeClr val="bg2"/>
                </a:solidFill>
                <a:latin typeface="Book Antiqua" pitchFamily="18" charset="0"/>
              </a:rPr>
              <a:t>, при </a:t>
            </a:r>
            <a:r>
              <a:rPr lang="ru-RU" dirty="0" err="1" smtClean="0">
                <a:solidFill>
                  <a:schemeClr val="bg2"/>
                </a:solidFill>
                <a:latin typeface="Book Antiqua" pitchFamily="18" charset="0"/>
              </a:rPr>
              <a:t>збереженні</a:t>
            </a:r>
            <a:r>
              <a:rPr lang="ru-RU" dirty="0" smtClean="0">
                <a:solidFill>
                  <a:schemeClr val="bg2"/>
                </a:solidFill>
                <a:latin typeface="Book Antiqua" pitchFamily="18" charset="0"/>
              </a:rPr>
              <a:t> </a:t>
            </a:r>
            <a:r>
              <a:rPr lang="ru-RU" dirty="0" err="1" smtClean="0">
                <a:solidFill>
                  <a:schemeClr val="bg2"/>
                </a:solidFill>
                <a:latin typeface="Book Antiqua" pitchFamily="18" charset="0"/>
              </a:rPr>
              <a:t>еластичності</a:t>
            </a:r>
            <a:r>
              <a:rPr lang="ru-RU" dirty="0" smtClean="0">
                <a:solidFill>
                  <a:schemeClr val="bg2"/>
                </a:solidFill>
                <a:latin typeface="Book Antiqua" pitchFamily="18" charset="0"/>
              </a:rPr>
              <a:t>.</a:t>
            </a:r>
            <a:endParaRPr lang="uk-UA" dirty="0" smtClean="0">
              <a:solidFill>
                <a:schemeClr val="bg2"/>
              </a:solidFill>
              <a:latin typeface="Book Antiqua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Целлюлоза: вид молекулы">
            <a:hlinkClick r:id="rId3" tooltip="&quot;Целлюлоза: вид молекулы&quot;"/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3779912" y="0"/>
            <a:ext cx="1905000" cy="819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Целлюлоза: химическая формула">
            <a:hlinkClick r:id="rId5" tooltip="&quot;Целлюлоза: химическая формула&quot;"/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5724128" y="4653136"/>
            <a:ext cx="2625080" cy="16561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420888"/>
            <a:ext cx="8229600" cy="1143000"/>
          </a:xfrm>
        </p:spPr>
        <p:txBody>
          <a:bodyPr>
            <a:noAutofit/>
          </a:bodyPr>
          <a:lstStyle/>
          <a:p>
            <a:r>
              <a:rPr lang="uk-UA" sz="6000" dirty="0" smtClean="0"/>
              <a:t>Які ж зміни відбудуться в будові квіткових рослин, якщо целюлозу замінити на хітин?</a:t>
            </a:r>
            <a:endParaRPr lang="uk-UA" sz="6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52520" cy="7662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683568" y="908720"/>
            <a:ext cx="5328592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Очевидно, рослини мали б більш жорстокий покрив, але він був би вразливий, якщо ці рослини підживлювати мінеральними добривами, що містять певний склад солей, оскільки відомо що хітин руйнується під впливом деяких солей і іонних рідин. Крім того, якщо хітин має властивості загоювати рани, то рослини при наявності хітину в своїй будові, мали б цю саму властивість і були б менш вразливі на пошкодження.</a:t>
            </a:r>
            <a:endParaRPr kumimoji="0" lang="uk-UA" sz="3600" b="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2339752" y="231031"/>
            <a:ext cx="6156176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6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Однією із властивосте хітину і його похідних є здатність до </a:t>
            </a:r>
            <a:r>
              <a:rPr kumimoji="0" lang="uk-UA" sz="3600" b="0" i="0" u="none" strike="noStrike" cap="none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сорбування</a:t>
            </a:r>
            <a:r>
              <a:rPr kumimoji="0" lang="uk-UA" sz="36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 (очищення організму), що надало б змогу рослинам очищатися від токсинів, які надходять з довкілля. Це мало б велику перевагу, оскільки рослини позбавлені органів виділення в своїй будові. </a:t>
            </a:r>
            <a:endParaRPr kumimoji="0" lang="uk-UA" sz="4800" b="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Book Antiqua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556792"/>
            <a:ext cx="8229600" cy="1143000"/>
          </a:xfrm>
        </p:spPr>
        <p:txBody>
          <a:bodyPr>
            <a:noAutofit/>
          </a:bodyPr>
          <a:lstStyle/>
          <a:p>
            <a:r>
              <a:rPr kumimoji="0" lang="uk-UA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Calibri" pitchFamily="34" charset="0"/>
                <a:cs typeface="Times New Roman" pitchFamily="18" charset="0"/>
              </a:rPr>
              <a:t>Отже, 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Calibri" pitchFamily="34" charset="0"/>
                <a:cs typeface="Times New Roman" pitchFamily="18" charset="0"/>
              </a:rPr>
              <a:t>заміна целюлози на хітин в будові рослин могла б бути реальною, хоч не завжди корисною.</a:t>
            </a:r>
            <a:endParaRPr lang="uk-UA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Документ Microsoft Office Word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Документ Microsoft Office Word</Template>
  <TotalTime>39</TotalTime>
  <Words>334</Words>
  <Application>Microsoft Office PowerPoint</Application>
  <PresentationFormat>Экран (4:3)</PresentationFormat>
  <Paragraphs>25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Документ Microsoft Office Word</vt:lpstr>
      <vt:lpstr>Слайд 1</vt:lpstr>
      <vt:lpstr>Слайд 2</vt:lpstr>
      <vt:lpstr>Слайд 3</vt:lpstr>
      <vt:lpstr>Слайд 4</vt:lpstr>
      <vt:lpstr>Слайд 5</vt:lpstr>
      <vt:lpstr>Які ж зміни відбудуться в будові квіткових рослин, якщо целюлозу замінити на хітин?</vt:lpstr>
      <vt:lpstr>Слайд 7</vt:lpstr>
      <vt:lpstr>Слайд 8</vt:lpstr>
      <vt:lpstr>Отже, заміна целюлози на хітин в будові рослин могла б бути реальною, хоч не завжди корисною.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Юля</dc:creator>
  <cp:lastModifiedBy>Юля</cp:lastModifiedBy>
  <cp:revision>9</cp:revision>
  <dcterms:created xsi:type="dcterms:W3CDTF">2012-09-25T19:34:03Z</dcterms:created>
  <dcterms:modified xsi:type="dcterms:W3CDTF">2012-09-25T20:23:24Z</dcterms:modified>
</cp:coreProperties>
</file>