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6" r:id="rId27"/>
    <p:sldId id="287" r:id="rId28"/>
    <p:sldId id="288" r:id="rId29"/>
    <p:sldId id="301" r:id="rId30"/>
    <p:sldId id="289" r:id="rId31"/>
    <p:sldId id="302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30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4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4480-EA6F-4366-A674-3C53502030FA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87254A9-055B-492B-991B-42F7E0126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4480-EA6F-4366-A674-3C53502030FA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54A9-055B-492B-991B-42F7E0126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4480-EA6F-4366-A674-3C53502030FA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54A9-055B-492B-991B-42F7E0126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4480-EA6F-4366-A674-3C53502030FA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54A9-055B-492B-991B-42F7E0126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4480-EA6F-4366-A674-3C53502030FA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87254A9-055B-492B-991B-42F7E0126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4480-EA6F-4366-A674-3C53502030FA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54A9-055B-492B-991B-42F7E0126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4480-EA6F-4366-A674-3C53502030FA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54A9-055B-492B-991B-42F7E0126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4480-EA6F-4366-A674-3C53502030FA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54A9-055B-492B-991B-42F7E0126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4480-EA6F-4366-A674-3C53502030FA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54A9-055B-492B-991B-42F7E0126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4480-EA6F-4366-A674-3C53502030FA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54A9-055B-492B-991B-42F7E0126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4480-EA6F-4366-A674-3C53502030FA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87254A9-055B-492B-991B-42F7E0126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224480-EA6F-4366-A674-3C53502030FA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87254A9-055B-492B-991B-42F7E0126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00174"/>
            <a:ext cx="7772400" cy="1470025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uk-UA" sz="6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Домашня </a:t>
            </a:r>
            <a:r>
              <a:rPr lang="uk-U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аптечка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2" name="Picture 2" descr="C:\Users\111\Downloads\aptechka-avtomobiln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2857500" cy="2390775"/>
          </a:xfrm>
          <a:prstGeom prst="rect">
            <a:avLst/>
          </a:prstGeom>
          <a:noFill/>
        </p:spPr>
      </p:pic>
      <p:pic>
        <p:nvPicPr>
          <p:cNvPr id="15363" name="Picture 3" descr="C:\Users\111\Downloads\avto_kub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214818"/>
            <a:ext cx="2993563" cy="2514593"/>
          </a:xfrm>
          <a:prstGeom prst="rect">
            <a:avLst/>
          </a:prstGeom>
          <a:noFill/>
        </p:spPr>
      </p:pic>
      <p:pic>
        <p:nvPicPr>
          <p:cNvPr id="15364" name="Picture 4" descr="C:\Users\111\Downloads\turisti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714752"/>
            <a:ext cx="2743200" cy="23526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Пантенол</a:t>
            </a:r>
            <a:r>
              <a:rPr lang="uk-UA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та фурацилін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218" name="Picture 2" descr="C:\Users\111\Downloads\683_large.jpg"/>
          <p:cNvPicPr>
            <a:picLocks noChangeAspect="1" noChangeArrowheads="1"/>
          </p:cNvPicPr>
          <p:nvPr/>
        </p:nvPicPr>
        <p:blipFill>
          <a:blip r:embed="rId2" cstate="print"/>
          <a:srcRect l="21393" r="16071" b="-219"/>
          <a:stretch>
            <a:fillRect/>
          </a:stretch>
        </p:blipFill>
        <p:spPr bwMode="auto">
          <a:xfrm>
            <a:off x="1043608" y="1803026"/>
            <a:ext cx="2627770" cy="42182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9219" name="Picture 3" descr="C:\Users\111\Downloads\22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012912"/>
            <a:ext cx="4011169" cy="30083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i="1" dirty="0" smtClean="0"/>
              <a:t>2. Знеболювальні:</a:t>
            </a:r>
            <a:endParaRPr lang="ru-RU" sz="6000" b="1" i="1" dirty="0"/>
          </a:p>
        </p:txBody>
      </p:sp>
      <p:pic>
        <p:nvPicPr>
          <p:cNvPr id="5" name="Picture 3" descr="C:\Users\111\Downloads\1309335169_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00240"/>
            <a:ext cx="5500726" cy="412554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004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uk-UA" sz="6600" b="1" i="1" dirty="0" smtClean="0">
                <a:solidFill>
                  <a:schemeClr val="tx1"/>
                </a:solidFill>
              </a:rPr>
              <a:t>Анальгін</a:t>
            </a:r>
            <a:endParaRPr lang="ru-RU" sz="6600" b="1" i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111\Downloads\original_7c5217561af7cd5886a0e8aec654aa27.jpg"/>
          <p:cNvPicPr>
            <a:picLocks noChangeAspect="1" noChangeArrowheads="1"/>
          </p:cNvPicPr>
          <p:nvPr/>
        </p:nvPicPr>
        <p:blipFill>
          <a:blip r:embed="rId2" cstate="print"/>
          <a:srcRect l="6350" t="16400" r="4775" b="11600"/>
          <a:stretch>
            <a:fillRect/>
          </a:stretch>
        </p:blipFill>
        <p:spPr bwMode="auto">
          <a:xfrm>
            <a:off x="1714480" y="2285992"/>
            <a:ext cx="5996327" cy="36433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i="1" dirty="0" smtClean="0"/>
              <a:t>3.Спазмолітичні</a:t>
            </a:r>
            <a:endParaRPr lang="ru-RU" sz="6600" b="1" i="1" dirty="0"/>
          </a:p>
        </p:txBody>
      </p:sp>
      <p:pic>
        <p:nvPicPr>
          <p:cNvPr id="13315" name="Picture 3" descr="C:\Users\111\Downloads\tablet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6072230" cy="395369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4178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uk-UA" sz="6600" b="1" i="1" dirty="0" err="1" smtClean="0">
                <a:solidFill>
                  <a:srgbClr val="FF0000"/>
                </a:solidFill>
              </a:rPr>
              <a:t>Но-шпа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Users\111\Downloads\81b4793e4e035091540c6fa2b1429ea5_600.jpg"/>
          <p:cNvPicPr>
            <a:picLocks noChangeAspect="1" noChangeArrowheads="1"/>
          </p:cNvPicPr>
          <p:nvPr/>
        </p:nvPicPr>
        <p:blipFill>
          <a:blip r:embed="rId2" cstate="print"/>
          <a:srcRect l="23750" t="22000" r="21250" b="26333"/>
          <a:stretch>
            <a:fillRect/>
          </a:stretch>
        </p:blipFill>
        <p:spPr bwMode="auto">
          <a:xfrm>
            <a:off x="2337449" y="2420888"/>
            <a:ext cx="4394791" cy="30963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6600" b="1" i="1" dirty="0" smtClean="0"/>
              <a:t>4.Шлунково-кишкові:</a:t>
            </a:r>
            <a:endParaRPr lang="ru-RU" sz="6600" b="1" i="1" dirty="0"/>
          </a:p>
        </p:txBody>
      </p:sp>
      <p:pic>
        <p:nvPicPr>
          <p:cNvPr id="5" name="Picture 3" descr="C:\Users\111\Downloads\5bcf39c8d8_197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5500726" cy="445132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uk-UA" sz="6600" b="1" i="1" dirty="0" err="1" smtClean="0"/>
              <a:t>Левомицетин</a:t>
            </a:r>
            <a:endParaRPr lang="ru-RU" sz="6600" b="1" i="1" dirty="0"/>
          </a:p>
        </p:txBody>
      </p:sp>
      <p:pic>
        <p:nvPicPr>
          <p:cNvPr id="16387" name="Picture 3" descr="C:\Users\111\Download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3116"/>
            <a:ext cx="5715040" cy="43720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uk-UA" sz="7200" b="1" i="1" dirty="0" smtClean="0">
                <a:solidFill>
                  <a:srgbClr val="00B050"/>
                </a:solidFill>
              </a:rPr>
              <a:t>Фестал</a:t>
            </a:r>
            <a:endParaRPr lang="ru-RU" sz="7200" b="1" i="1" dirty="0">
              <a:solidFill>
                <a:srgbClr val="00B050"/>
              </a:solidFill>
            </a:endParaRPr>
          </a:p>
        </p:txBody>
      </p:sp>
      <p:pic>
        <p:nvPicPr>
          <p:cNvPr id="8194" name="Picture 2" descr="C:\Users\111\Downloads\p171.jpg"/>
          <p:cNvPicPr>
            <a:picLocks noChangeAspect="1" noChangeArrowheads="1"/>
          </p:cNvPicPr>
          <p:nvPr/>
        </p:nvPicPr>
        <p:blipFill>
          <a:blip r:embed="rId2" cstate="print"/>
          <a:srcRect l="11875" t="32344" r="13125" b="11406"/>
          <a:stretch>
            <a:fillRect/>
          </a:stretch>
        </p:blipFill>
        <p:spPr bwMode="auto">
          <a:xfrm>
            <a:off x="1000100" y="2285992"/>
            <a:ext cx="7143800" cy="35719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i="1" dirty="0" smtClean="0"/>
              <a:t>5.Заспокійливі:</a:t>
            </a:r>
            <a:endParaRPr lang="ru-RU" sz="6600" b="1" i="1" dirty="0"/>
          </a:p>
        </p:txBody>
      </p:sp>
      <p:pic>
        <p:nvPicPr>
          <p:cNvPr id="3" name="Picture 2" descr="C:\Users\111\Downloads\c498ab6f61a20f905852bd4d31daa8aa0a756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7358114" cy="40297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rgbClr val="FF6699"/>
                </a:solidFill>
              </a:rPr>
              <a:t>Настоянка валеріани лікарської (валер’янка)</a:t>
            </a:r>
            <a:endParaRPr lang="ru-RU" sz="5400" b="1" dirty="0">
              <a:solidFill>
                <a:srgbClr val="FF6699"/>
              </a:solidFill>
            </a:endParaRPr>
          </a:p>
        </p:txBody>
      </p:sp>
      <p:pic>
        <p:nvPicPr>
          <p:cNvPr id="9218" name="Picture 2" descr="C:\Users\111\Downloads\15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928802"/>
            <a:ext cx="4786346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357166"/>
            <a:ext cx="7772400" cy="4572000"/>
          </a:xfrm>
        </p:spPr>
        <p:txBody>
          <a:bodyPr/>
          <a:lstStyle/>
          <a:p>
            <a:pPr algn="ctr"/>
            <a:r>
              <a:rPr lang="uk-UA" dirty="0" smtClean="0"/>
              <a:t>У кожній родині повинна бути невелика аптечка з ліками, необхідними для надання першої допомоги при раптовій хворобі або нещасному випадку. </a:t>
            </a:r>
            <a:endParaRPr lang="ru-RU" dirty="0"/>
          </a:p>
        </p:txBody>
      </p:sp>
      <p:pic>
        <p:nvPicPr>
          <p:cNvPr id="5" name="Picture 5" descr="C:\Users\111\Downloads\orign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85991"/>
            <a:ext cx="3643338" cy="2733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5214950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Для зберігання ліків найкраще мати окрему шафку або спеціальну шухлядку.</a:t>
            </a:r>
            <a:endParaRPr lang="ru-RU" sz="2800" dirty="0"/>
          </a:p>
        </p:txBody>
      </p:sp>
      <p:pic>
        <p:nvPicPr>
          <p:cNvPr id="16386" name="Picture 2" descr="C:\Users\111\Downloads\big_447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14554"/>
            <a:ext cx="3686205" cy="27682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uk-UA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Корвалол</a:t>
            </a:r>
            <a:endParaRPr lang="ru-RU" sz="6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42" name="Picture 2" descr="C:\Users\111\Downloads\p1188.jpg"/>
          <p:cNvPicPr>
            <a:picLocks noChangeAspect="1" noChangeArrowheads="1"/>
          </p:cNvPicPr>
          <p:nvPr/>
        </p:nvPicPr>
        <p:blipFill>
          <a:blip r:embed="rId2" cstate="print"/>
          <a:srcRect l="33313" t="16812" r="38562" b="4437"/>
          <a:stretch>
            <a:fillRect/>
          </a:stretch>
        </p:blipFill>
        <p:spPr bwMode="auto">
          <a:xfrm>
            <a:off x="3203848" y="1484784"/>
            <a:ext cx="2786082" cy="520068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i="1" dirty="0" smtClean="0"/>
              <a:t>6. </a:t>
            </a:r>
            <a:r>
              <a:rPr lang="uk-UA" sz="6600" b="1" i="1" dirty="0" err="1" smtClean="0"/>
              <a:t>Протиалергічні</a:t>
            </a:r>
            <a:r>
              <a:rPr lang="uk-UA" sz="6600" b="1" i="1" dirty="0" smtClean="0"/>
              <a:t>:</a:t>
            </a:r>
            <a:endParaRPr lang="ru-RU" sz="6600" b="1" i="1" dirty="0"/>
          </a:p>
        </p:txBody>
      </p:sp>
      <p:pic>
        <p:nvPicPr>
          <p:cNvPr id="19458" name="Picture 2" descr="C:\Users\111\Downloads\foto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57364"/>
            <a:ext cx="5643602" cy="423270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Діазолін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2530" name="Picture 2" descr="C:\Users\111\Downloads\Diaso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00240"/>
            <a:ext cx="6072230" cy="42050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uk-UA" sz="5400" b="1" i="1" dirty="0" smtClean="0"/>
              <a:t>7. Засоби від кашлю та нежитю:</a:t>
            </a:r>
            <a:endParaRPr lang="ru-RU" sz="5400" b="1" i="1" dirty="0"/>
          </a:p>
        </p:txBody>
      </p:sp>
      <p:pic>
        <p:nvPicPr>
          <p:cNvPr id="24578" name="Picture 2" descr="C:\Users\111\Downloads\original-5c3d2b132d33b41fe7ef2d4c494a7f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00240"/>
            <a:ext cx="3810000" cy="2857500"/>
          </a:xfrm>
          <a:prstGeom prst="rect">
            <a:avLst/>
          </a:prstGeom>
          <a:noFill/>
        </p:spPr>
      </p:pic>
      <p:pic>
        <p:nvPicPr>
          <p:cNvPr id="24579" name="Picture 3" descr="C:\Users\111\Downloads\5bcf39c8d8_197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496"/>
            <a:ext cx="4043361" cy="327198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err="1" smtClean="0">
                <a:solidFill>
                  <a:schemeClr val="bg2">
                    <a:lumMod val="25000"/>
                  </a:schemeClr>
                </a:solidFill>
              </a:rPr>
              <a:t>Мукалтин</a:t>
            </a:r>
            <a:endParaRPr lang="ru-RU" sz="6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506" name="Picture 2" descr="C:\Users\111\Downloads\pic_15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071677"/>
            <a:ext cx="5857916" cy="39025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Нафтизин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2" name="Picture 4" descr="C:\Users\111\Downloads\3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71612"/>
            <a:ext cx="5214974" cy="49905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i="1" dirty="0" smtClean="0"/>
              <a:t>9.Інші препарати:</a:t>
            </a:r>
            <a:endParaRPr lang="ru-RU" sz="6600" b="1" i="1" dirty="0"/>
          </a:p>
        </p:txBody>
      </p:sp>
      <p:pic>
        <p:nvPicPr>
          <p:cNvPr id="30723" name="Picture 3" descr="C:\Users\111\Downloads\026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14488"/>
            <a:ext cx="5715040" cy="429164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i="1" dirty="0" smtClean="0">
                <a:solidFill>
                  <a:schemeClr val="tx1"/>
                </a:solidFill>
              </a:rPr>
              <a:t>Аспірин</a:t>
            </a:r>
            <a:endParaRPr lang="ru-RU" sz="6600" b="1" i="1" dirty="0">
              <a:solidFill>
                <a:schemeClr val="tx1"/>
              </a:solidFill>
            </a:endParaRPr>
          </a:p>
        </p:txBody>
      </p:sp>
      <p:pic>
        <p:nvPicPr>
          <p:cNvPr id="31746" name="Picture 2" descr="C:\Users\111\Downloads\72889133_aspi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736"/>
            <a:ext cx="5072098" cy="50720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857496"/>
            <a:ext cx="58007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Нашатирний спирт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2770" name="Picture 2" descr="C:\Users\111\Downloads\spirt_big_10041.jpg"/>
          <p:cNvPicPr>
            <a:picLocks noChangeAspect="1" noChangeArrowheads="1"/>
          </p:cNvPicPr>
          <p:nvPr/>
        </p:nvPicPr>
        <p:blipFill>
          <a:blip r:embed="rId2" cstate="print"/>
          <a:srcRect l="24375" r="24562"/>
          <a:stretch>
            <a:fillRect/>
          </a:stretch>
        </p:blipFill>
        <p:spPr bwMode="auto">
          <a:xfrm>
            <a:off x="1142976" y="642918"/>
            <a:ext cx="3000396" cy="58758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err="1" smtClean="0"/>
              <a:t>Глюконат</a:t>
            </a:r>
            <a:r>
              <a:rPr lang="ru-RU" sz="6600" b="1" i="1" dirty="0" smtClean="0"/>
              <a:t> </a:t>
            </a:r>
            <a:r>
              <a:rPr lang="ru-RU" sz="6600" b="1" i="1" dirty="0" err="1" smtClean="0"/>
              <a:t>кальц</a:t>
            </a:r>
            <a:r>
              <a:rPr lang="uk-UA" sz="6600" b="1" i="1" dirty="0" err="1" smtClean="0"/>
              <a:t>ію</a:t>
            </a:r>
            <a:endParaRPr lang="ru-RU" sz="6600" b="1" i="1" dirty="0"/>
          </a:p>
        </p:txBody>
      </p:sp>
      <p:pic>
        <p:nvPicPr>
          <p:cNvPr id="1026" name="Picture 2" descr="C:\Users\111\Downloads\original_7ea1d7b1607559978bd6732f6e9972d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00174"/>
            <a:ext cx="5000660" cy="50006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785786" y="1285860"/>
            <a:ext cx="7772400" cy="45720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складу домашньої аптечки повинні входити засоби різних груп.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dirty="0" smtClean="0">
                <a:solidFill>
                  <a:schemeClr val="tx1"/>
                </a:solidFill>
              </a:rPr>
              <a:t>Активоване вугілля</a:t>
            </a:r>
            <a:endParaRPr lang="ru-RU" sz="6600" dirty="0">
              <a:solidFill>
                <a:schemeClr val="tx1"/>
              </a:solidFill>
            </a:endParaRPr>
          </a:p>
        </p:txBody>
      </p:sp>
      <p:pic>
        <p:nvPicPr>
          <p:cNvPr id="33794" name="Picture 2" descr="C:\Users\111\Downloads\Ugol_MK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3643338" cy="44594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3795" name="Picture 3" descr="C:\Users\111\Downloads\images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0361" y="2779784"/>
            <a:ext cx="3823605" cy="33756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ownloads\91653286_4380194_11_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71480"/>
            <a:ext cx="3857652" cy="5786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85762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/>
              <a:t>Крім того, в аптечці повинні бути:</a:t>
            </a:r>
            <a:endParaRPr lang="ru-RU" sz="8000" b="1" dirty="0"/>
          </a:p>
        </p:txBody>
      </p:sp>
      <p:pic>
        <p:nvPicPr>
          <p:cNvPr id="34818" name="Picture 2" descr="C:\Users\111\Downloads\images 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000504"/>
            <a:ext cx="2286000" cy="1905000"/>
          </a:xfrm>
          <a:prstGeom prst="rect">
            <a:avLst/>
          </a:prstGeom>
          <a:noFill/>
        </p:spPr>
      </p:pic>
      <p:pic>
        <p:nvPicPr>
          <p:cNvPr id="34819" name="Picture 3" descr="C:\Users\111\Downloads\images (2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14818"/>
            <a:ext cx="2043126" cy="2043126"/>
          </a:xfrm>
          <a:prstGeom prst="rect">
            <a:avLst/>
          </a:prstGeom>
          <a:noFill/>
        </p:spPr>
      </p:pic>
      <p:pic>
        <p:nvPicPr>
          <p:cNvPr id="34820" name="Picture 4" descr="C:\Users\111\Downloads\Aptehc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285728"/>
            <a:ext cx="1928825" cy="1380705"/>
          </a:xfrm>
          <a:prstGeom prst="rect">
            <a:avLst/>
          </a:prstGeom>
          <a:noFill/>
        </p:spPr>
      </p:pic>
      <p:pic>
        <p:nvPicPr>
          <p:cNvPr id="34821" name="Picture 5" descr="C:\Users\111\Downloads\images (2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6822" y="142853"/>
            <a:ext cx="185809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Бинт (стерильний, нестерильний)</a:t>
            </a:r>
            <a:endParaRPr lang="ru-RU" b="1" dirty="0"/>
          </a:p>
        </p:txBody>
      </p:sp>
      <p:pic>
        <p:nvPicPr>
          <p:cNvPr id="35842" name="Picture 2" descr="C:\Users\111\Downloads\1492067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3786214" cy="3241369"/>
          </a:xfrm>
          <a:prstGeom prst="rect">
            <a:avLst/>
          </a:prstGeom>
          <a:noFill/>
        </p:spPr>
      </p:pic>
      <p:pic>
        <p:nvPicPr>
          <p:cNvPr id="35843" name="Picture 3" descr="C:\Users\111\Downloads\original_6f4f5c8ca89462c61bc88cf3abf59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071810"/>
            <a:ext cx="3760460" cy="31956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/>
              <a:t>Вата</a:t>
            </a:r>
            <a:endParaRPr lang="ru-RU" sz="6600" b="1" dirty="0"/>
          </a:p>
        </p:txBody>
      </p:sp>
      <p:pic>
        <p:nvPicPr>
          <p:cNvPr id="36866" name="Picture 2" descr="C:\Users\111\Downloads\2415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928802"/>
            <a:ext cx="3214710" cy="3643338"/>
          </a:xfrm>
          <a:prstGeom prst="rect">
            <a:avLst/>
          </a:prstGeom>
          <a:noFill/>
        </p:spPr>
      </p:pic>
      <p:pic>
        <p:nvPicPr>
          <p:cNvPr id="36867" name="Picture 3" descr="C:\Users\111\Downloads\fs_00001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928802"/>
            <a:ext cx="2786082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Бактерицидний пластир</a:t>
            </a:r>
            <a:endParaRPr lang="ru-RU" sz="5400" b="1" dirty="0"/>
          </a:p>
        </p:txBody>
      </p:sp>
      <p:pic>
        <p:nvPicPr>
          <p:cNvPr id="14339" name="Picture 3" descr="C:\Users\111\Downloads\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3950770" cy="3000396"/>
          </a:xfrm>
          <a:prstGeom prst="rect">
            <a:avLst/>
          </a:prstGeom>
          <a:noFill/>
        </p:spPr>
      </p:pic>
      <p:pic>
        <p:nvPicPr>
          <p:cNvPr id="14338" name="Picture 2" descr="C:\Users\111\Downloads\plastyr-propitannyy-obezbolivayushch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00438"/>
            <a:ext cx="4800634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/>
              <a:t>Термометр</a:t>
            </a:r>
            <a:endParaRPr lang="ru-RU" sz="6600" b="1" dirty="0"/>
          </a:p>
        </p:txBody>
      </p:sp>
      <p:pic>
        <p:nvPicPr>
          <p:cNvPr id="13314" name="Picture 2" descr="C:\Users\111\Downloads\22992c05e5a182c36e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8465420" cy="357664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/>
              <a:t>Бинт еластичний</a:t>
            </a:r>
            <a:endParaRPr lang="ru-RU" sz="6000" b="1" dirty="0"/>
          </a:p>
        </p:txBody>
      </p:sp>
      <p:pic>
        <p:nvPicPr>
          <p:cNvPr id="39938" name="Picture 2" descr="C:\Users\111\Downloads\elastfixmin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14488"/>
            <a:ext cx="4117977" cy="4117977"/>
          </a:xfrm>
          <a:prstGeom prst="rect">
            <a:avLst/>
          </a:prstGeom>
          <a:noFill/>
        </p:spPr>
      </p:pic>
      <p:pic>
        <p:nvPicPr>
          <p:cNvPr id="39939" name="Picture 3" descr="C:\Users\111\Downloads\Elast-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3116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/>
              <a:t>Джгут кровоспинний</a:t>
            </a:r>
            <a:endParaRPr lang="ru-RU" sz="6000" b="1" dirty="0"/>
          </a:p>
        </p:txBody>
      </p:sp>
      <p:pic>
        <p:nvPicPr>
          <p:cNvPr id="40962" name="Picture 2" descr="C:\Users\111\Downloads\foto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71678"/>
            <a:ext cx="3881454" cy="2866800"/>
          </a:xfrm>
          <a:prstGeom prst="rect">
            <a:avLst/>
          </a:prstGeom>
          <a:noFill/>
        </p:spPr>
      </p:pic>
      <p:pic>
        <p:nvPicPr>
          <p:cNvPr id="40963" name="Picture 3" descr="C:\Users\111\Downloads\ocnf_4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4348" y="2428868"/>
            <a:ext cx="3965070" cy="258128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14356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/>
              <a:t>Прилад для вимірювання артеріального тиску</a:t>
            </a:r>
            <a:endParaRPr lang="ru-RU" sz="4800" b="1" dirty="0"/>
          </a:p>
        </p:txBody>
      </p:sp>
      <p:pic>
        <p:nvPicPr>
          <p:cNvPr id="41986" name="Picture 2" descr="C:\Users\111\Downloads\ua7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3116"/>
            <a:ext cx="5286412" cy="37269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88" y="642918"/>
            <a:ext cx="8858312" cy="1439850"/>
          </a:xfrm>
        </p:spPr>
        <p:txBody>
          <a:bodyPr>
            <a:noAutofit/>
          </a:bodyPr>
          <a:lstStyle/>
          <a:p>
            <a:pPr algn="ctr"/>
            <a:r>
              <a:rPr lang="uk-UA" sz="5400" b="1" i="1" dirty="0" smtClean="0"/>
              <a:t>1. Знезаражувальні або антисептичні:</a:t>
            </a:r>
            <a:endParaRPr lang="ru-RU" sz="5400" b="1" i="1" dirty="0"/>
          </a:p>
        </p:txBody>
      </p:sp>
      <p:pic>
        <p:nvPicPr>
          <p:cNvPr id="17410" name="Picture 2" descr="C:\Users\111\Downloads\51823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3116"/>
            <a:ext cx="5500726" cy="4125545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14338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i="1" dirty="0" smtClean="0">
                <a:solidFill>
                  <a:schemeClr val="tx2">
                    <a:lumMod val="50000"/>
                  </a:schemeClr>
                </a:solidFill>
              </a:rPr>
              <a:t>Роботу виконали учениці 11-І класу: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Строгецька Ірина</a:t>
            </a:r>
            <a:br>
              <a:rPr lang="uk-UA" b="1" dirty="0" smtClean="0"/>
            </a:br>
            <a:r>
              <a:rPr lang="uk-UA" b="1" dirty="0" smtClean="0"/>
              <a:t>Березовська Наталія</a:t>
            </a:r>
            <a:br>
              <a:rPr lang="uk-UA" b="1" dirty="0" smtClean="0"/>
            </a:br>
            <a:r>
              <a:rPr lang="uk-UA" b="1" dirty="0" smtClean="0"/>
              <a:t>Шпак Оксана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Розчин йоду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:\Users\111\Downloads\1094485.png"/>
          <p:cNvPicPr>
            <a:picLocks noChangeAspect="1" noChangeArrowheads="1"/>
          </p:cNvPicPr>
          <p:nvPr/>
        </p:nvPicPr>
        <p:blipFill>
          <a:blip r:embed="rId2" cstate="print"/>
          <a:srcRect l="25281" t="-535" r="15729" b="267"/>
          <a:stretch>
            <a:fillRect/>
          </a:stretch>
        </p:blipFill>
        <p:spPr bwMode="auto">
          <a:xfrm>
            <a:off x="2643174" y="1571612"/>
            <a:ext cx="4071966" cy="48475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44824"/>
            <a:ext cx="5256584" cy="3096344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Розчин брильянтового зеленого (зеленка)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1027" name="Picture 3" descr="C:\Users\111\Downloads\417px-Brilliant_green_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92696"/>
            <a:ext cx="3761634" cy="5400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140968"/>
            <a:ext cx="4076526" cy="1143000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Перекис водню</a:t>
            </a:r>
            <a:endParaRPr lang="ru-RU" sz="8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Users\111\Downloads\271348.jpeg"/>
          <p:cNvPicPr>
            <a:picLocks noChangeAspect="1" noChangeArrowheads="1"/>
          </p:cNvPicPr>
          <p:nvPr/>
        </p:nvPicPr>
        <p:blipFill>
          <a:blip r:embed="rId2" cstate="print"/>
          <a:srcRect l="10416" t="3228" r="14063" b="4770"/>
          <a:stretch>
            <a:fillRect/>
          </a:stretch>
        </p:blipFill>
        <p:spPr bwMode="auto">
          <a:xfrm>
            <a:off x="4788024" y="548680"/>
            <a:ext cx="3221843" cy="58326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429000"/>
            <a:ext cx="4501164" cy="114300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ln w="1905"/>
                <a:solidFill>
                  <a:srgbClr val="D6009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Розчин калій перманганату (марганцівка)</a:t>
            </a:r>
            <a:endParaRPr lang="ru-RU" sz="5400" b="1" dirty="0">
              <a:ln w="1905"/>
              <a:solidFill>
                <a:srgbClr val="D6009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111\Downloads\vredna-li-margancovka.jpg"/>
          <p:cNvPicPr>
            <a:picLocks noChangeAspect="1" noChangeArrowheads="1"/>
          </p:cNvPicPr>
          <p:nvPr/>
        </p:nvPicPr>
        <p:blipFill>
          <a:blip r:embed="rId2" cstate="print"/>
          <a:srcRect t="16500" r="75239" b="2250"/>
          <a:stretch>
            <a:fillRect/>
          </a:stretch>
        </p:blipFill>
        <p:spPr bwMode="auto">
          <a:xfrm>
            <a:off x="5148064" y="476672"/>
            <a:ext cx="3168352" cy="58840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Етиловий спирт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111\Downloads\1127313.jpeg"/>
          <p:cNvPicPr>
            <a:picLocks noChangeAspect="1" noChangeArrowheads="1"/>
          </p:cNvPicPr>
          <p:nvPr/>
        </p:nvPicPr>
        <p:blipFill>
          <a:blip r:embed="rId2" cstate="print"/>
          <a:srcRect l="25000" t="1667" r="26249" b="4999"/>
          <a:stretch>
            <a:fillRect/>
          </a:stretch>
        </p:blipFill>
        <p:spPr bwMode="auto">
          <a:xfrm>
            <a:off x="2915816" y="1444164"/>
            <a:ext cx="3510000" cy="504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364</TotalTime>
  <Words>151</Words>
  <Application>Microsoft Office PowerPoint</Application>
  <PresentationFormat>Экран (4:3)</PresentationFormat>
  <Paragraphs>40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Справедливость</vt:lpstr>
      <vt:lpstr>Домашня аптечка</vt:lpstr>
      <vt:lpstr>Слайд 2</vt:lpstr>
      <vt:lpstr>Слайд 3</vt:lpstr>
      <vt:lpstr>1. Знезаражувальні або антисептичні:</vt:lpstr>
      <vt:lpstr>Розчин йоду</vt:lpstr>
      <vt:lpstr>Розчин брильянтового зеленого (зеленка)</vt:lpstr>
      <vt:lpstr>Перекис водню</vt:lpstr>
      <vt:lpstr>Розчин калій перманганату (марганцівка)</vt:lpstr>
      <vt:lpstr>Етиловий спирт</vt:lpstr>
      <vt:lpstr>Пантенол та фурацилін</vt:lpstr>
      <vt:lpstr>2. Знеболювальні:</vt:lpstr>
      <vt:lpstr>Анальгін</vt:lpstr>
      <vt:lpstr>3.Спазмолітичні</vt:lpstr>
      <vt:lpstr>Но-шпа</vt:lpstr>
      <vt:lpstr>4.Шлунково-кишкові:</vt:lpstr>
      <vt:lpstr>Левомицетин</vt:lpstr>
      <vt:lpstr>Фестал</vt:lpstr>
      <vt:lpstr>5.Заспокійливі:</vt:lpstr>
      <vt:lpstr>Настоянка валеріани лікарської (валер’янка)</vt:lpstr>
      <vt:lpstr>Корвалол</vt:lpstr>
      <vt:lpstr>6. Протиалергічні:</vt:lpstr>
      <vt:lpstr>Діазолін</vt:lpstr>
      <vt:lpstr>7. Засоби від кашлю та нежитю:</vt:lpstr>
      <vt:lpstr>Мукалтин</vt:lpstr>
      <vt:lpstr>Нафтизин</vt:lpstr>
      <vt:lpstr>9.Інші препарати:</vt:lpstr>
      <vt:lpstr>Аспірин</vt:lpstr>
      <vt:lpstr>Нашатирний спирт</vt:lpstr>
      <vt:lpstr>Глюконат кальцію</vt:lpstr>
      <vt:lpstr>Активоване вугілля</vt:lpstr>
      <vt:lpstr>Слайд 31</vt:lpstr>
      <vt:lpstr>Крім того, в аптечці повинні бути:</vt:lpstr>
      <vt:lpstr>Бинт (стерильний, нестерильний)</vt:lpstr>
      <vt:lpstr>Вата</vt:lpstr>
      <vt:lpstr>Бактерицидний пластир</vt:lpstr>
      <vt:lpstr>Термометр</vt:lpstr>
      <vt:lpstr>Бинт еластичний</vt:lpstr>
      <vt:lpstr>Джгут кровоспинний</vt:lpstr>
      <vt:lpstr>Прилад для вимірювання артеріального тиску</vt:lpstr>
      <vt:lpstr>Роботу виконали учениці 11-І класу:  Строгецька Ірина Березовська Наталія Шпак Оксана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домашня аптечка</dc:title>
  <dc:creator>коля</dc:creator>
  <cp:lastModifiedBy>коля</cp:lastModifiedBy>
  <cp:revision>36</cp:revision>
  <dcterms:created xsi:type="dcterms:W3CDTF">2012-10-04T12:36:58Z</dcterms:created>
  <dcterms:modified xsi:type="dcterms:W3CDTF">2012-10-18T14:31:18Z</dcterms:modified>
</cp:coreProperties>
</file>