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1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96" y="-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4664" y="-13387"/>
            <a:ext cx="11779521" cy="687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3284984"/>
            <a:ext cx="7772400" cy="1470025"/>
          </a:xfrm>
        </p:spPr>
        <p:txBody>
          <a:bodyPr>
            <a:noAutofit/>
          </a:bodyPr>
          <a:lstStyle/>
          <a:p>
            <a:r>
              <a:rPr lang="ru-RU" sz="8800" b="1" dirty="0" err="1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</a:rPr>
              <a:t>Життєвий</a:t>
            </a:r>
            <a:r>
              <a:rPr lang="ru-RU" sz="88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</a:rPr>
              <a:t> цикл </a:t>
            </a:r>
            <a:r>
              <a:rPr lang="ru-RU" sz="8800" b="1" dirty="0" err="1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</a:rPr>
              <a:t>рослин</a:t>
            </a:r>
            <a:endParaRPr lang="ru-RU" sz="8800" b="1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77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7" y="2204864"/>
            <a:ext cx="8971246" cy="465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9695" y="201919"/>
            <a:ext cx="8760193" cy="19833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err="1"/>
              <a:t>Розвиток</a:t>
            </a:r>
            <a:r>
              <a:rPr lang="ru-RU" dirty="0"/>
              <a:t> </a:t>
            </a:r>
            <a:r>
              <a:rPr lang="ru-RU" dirty="0" err="1"/>
              <a:t>рослин</a:t>
            </a:r>
            <a:r>
              <a:rPr lang="ru-RU" dirty="0"/>
              <a:t> </a:t>
            </a:r>
            <a:r>
              <a:rPr lang="ru-RU" dirty="0" err="1"/>
              <a:t>відбувається</a:t>
            </a:r>
            <a:r>
              <a:rPr lang="ru-RU" dirty="0"/>
              <a:t> у </a:t>
            </a:r>
            <a:r>
              <a:rPr lang="ru-RU" dirty="0" err="1"/>
              <a:t>кілька</a:t>
            </a:r>
            <a:r>
              <a:rPr lang="ru-RU" dirty="0"/>
              <a:t> </a:t>
            </a:r>
            <a:r>
              <a:rPr lang="ru-RU" dirty="0" err="1"/>
              <a:t>послідовних</a:t>
            </a:r>
            <a:r>
              <a:rPr lang="ru-RU" dirty="0"/>
              <a:t> </a:t>
            </a:r>
            <a:r>
              <a:rPr lang="ru-RU" dirty="0" err="1"/>
              <a:t>етапів</a:t>
            </a:r>
            <a:r>
              <a:rPr lang="ru-RU" dirty="0"/>
              <a:t>. </a:t>
            </a:r>
            <a:r>
              <a:rPr lang="ru-RU" dirty="0" err="1"/>
              <a:t>Насамперед</a:t>
            </a:r>
            <a:r>
              <a:rPr lang="ru-RU" dirty="0"/>
              <a:t> у </a:t>
            </a:r>
            <a:r>
              <a:rPr lang="ru-RU" dirty="0" err="1"/>
              <a:t>квіткових</a:t>
            </a:r>
            <a:r>
              <a:rPr lang="ru-RU" dirty="0"/>
              <a:t> </a:t>
            </a:r>
            <a:r>
              <a:rPr lang="ru-RU" dirty="0" err="1"/>
              <a:t>рослин</a:t>
            </a:r>
            <a:r>
              <a:rPr lang="ru-RU" dirty="0"/>
              <a:t> </a:t>
            </a:r>
            <a:r>
              <a:rPr lang="ru-RU" dirty="0" err="1"/>
              <a:t>виділяють</a:t>
            </a:r>
            <a:r>
              <a:rPr lang="ru-RU" dirty="0"/>
              <a:t> </a:t>
            </a:r>
            <a:r>
              <a:rPr lang="ru-RU" dirty="0" err="1"/>
              <a:t>зародковий</a:t>
            </a:r>
            <a:r>
              <a:rPr lang="ru-RU" dirty="0"/>
              <a:t> та </a:t>
            </a:r>
            <a:r>
              <a:rPr lang="ru-RU" dirty="0" err="1"/>
              <a:t>післязародковий</a:t>
            </a:r>
            <a:r>
              <a:rPr lang="ru-RU" dirty="0"/>
              <a:t> </a:t>
            </a:r>
            <a:r>
              <a:rPr lang="ru-RU" dirty="0" err="1"/>
              <a:t>періоди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72299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6669" y="0"/>
            <a:ext cx="10972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1840" y="3140969"/>
            <a:ext cx="5832648" cy="26642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Етап</a:t>
            </a:r>
            <a:r>
              <a:rPr lang="ru-RU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sz="4000" b="1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паростка</a:t>
            </a:r>
            <a:r>
              <a:rPr lang="en-US" sz="4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sz="4000" b="1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триває</a:t>
            </a:r>
            <a:r>
              <a:rPr lang="ru-RU" sz="4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від</a:t>
            </a:r>
            <a:r>
              <a:rPr lang="ru-RU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моменту </a:t>
            </a:r>
            <a:r>
              <a:rPr lang="ru-RU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проростання</a:t>
            </a:r>
            <a:r>
              <a:rPr lang="ru-RU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до </a:t>
            </a:r>
            <a:r>
              <a:rPr lang="ru-RU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формування</a:t>
            </a:r>
            <a:r>
              <a:rPr lang="ru-RU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перших </a:t>
            </a:r>
            <a:r>
              <a:rPr lang="ru-RU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зелених</a:t>
            </a:r>
            <a:r>
              <a:rPr lang="ru-RU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листків</a:t>
            </a:r>
            <a:r>
              <a:rPr lang="ru-RU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04907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1967" y="-13185"/>
            <a:ext cx="10284984" cy="6893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404664"/>
            <a:ext cx="4773216" cy="4525963"/>
          </a:xfrm>
        </p:spPr>
        <p:txBody>
          <a:bodyPr/>
          <a:lstStyle/>
          <a:p>
            <a:pPr marL="0" indent="0">
              <a:buNone/>
            </a:pPr>
            <a:r>
              <a:rPr lang="ru-RU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Етап</a:t>
            </a:r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молодості</a:t>
            </a:r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-</a:t>
            </a:r>
            <a:r>
              <a:rPr lang="ru-RU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період</a:t>
            </a:r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життя</a:t>
            </a:r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від</a:t>
            </a:r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появи</a:t>
            </a:r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перших </a:t>
            </a:r>
            <a:r>
              <a:rPr lang="ru-RU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зелених</a:t>
            </a:r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листків</a:t>
            </a:r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до </a:t>
            </a:r>
            <a:r>
              <a:rPr lang="ru-RU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цвітіння</a:t>
            </a:r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38173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"/>
            <a:ext cx="9172575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50596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5733257"/>
            <a:ext cx="9036496" cy="1156893"/>
          </a:xfrm>
        </p:spPr>
        <p:txBody>
          <a:bodyPr/>
          <a:lstStyle/>
          <a:p>
            <a:pPr marL="0" indent="0">
              <a:buNone/>
            </a:pPr>
            <a:r>
              <a:rPr lang="ru-RU" b="1" dirty="0" err="1">
                <a:ln>
                  <a:solidFill>
                    <a:schemeClr val="tx1"/>
                  </a:solidFill>
                </a:ln>
              </a:rPr>
              <a:t>Етап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зрілості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триває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від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часу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першого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цвітіння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до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втрати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здатності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утворювати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насіння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та плоди.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17" y="1"/>
            <a:ext cx="9173210" cy="573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86802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31" y="476672"/>
            <a:ext cx="9220165" cy="6010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14773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92080" y="980728"/>
            <a:ext cx="3312368" cy="5472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800" b="1" dirty="0" err="1">
                <a:ln>
                  <a:solidFill>
                    <a:schemeClr val="tx1"/>
                  </a:solidFill>
                </a:ln>
              </a:rPr>
              <a:t>Старіння</a:t>
            </a:r>
            <a:r>
              <a:rPr lang="ru-RU" sz="3800" b="1" dirty="0">
                <a:ln>
                  <a:solidFill>
                    <a:schemeClr val="tx1"/>
                  </a:solidFill>
                </a:ln>
              </a:rPr>
              <a:t> - </a:t>
            </a:r>
            <a:r>
              <a:rPr lang="ru-RU" sz="3800" b="1" dirty="0" err="1">
                <a:ln>
                  <a:solidFill>
                    <a:schemeClr val="tx1"/>
                  </a:solidFill>
                </a:ln>
              </a:rPr>
              <a:t>закономірні</a:t>
            </a:r>
            <a:r>
              <a:rPr lang="ru-RU" sz="3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sz="3800" b="1" dirty="0" err="1">
                <a:ln>
                  <a:solidFill>
                    <a:schemeClr val="tx1"/>
                  </a:solidFill>
                </a:ln>
              </a:rPr>
              <a:t>процеси</a:t>
            </a:r>
            <a:r>
              <a:rPr lang="ru-RU" sz="3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sz="3800" b="1" dirty="0" err="1">
                <a:ln>
                  <a:solidFill>
                    <a:schemeClr val="tx1"/>
                  </a:solidFill>
                </a:ln>
              </a:rPr>
              <a:t>розвитку</a:t>
            </a:r>
            <a:r>
              <a:rPr lang="ru-RU" sz="3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sz="3800" b="1" dirty="0" err="1">
                <a:ln>
                  <a:solidFill>
                    <a:schemeClr val="tx1"/>
                  </a:solidFill>
                </a:ln>
              </a:rPr>
              <a:t>рослин</a:t>
            </a:r>
            <a:r>
              <a:rPr lang="ru-RU" sz="3800" b="1" dirty="0">
                <a:ln>
                  <a:solidFill>
                    <a:schemeClr val="tx1"/>
                  </a:solidFill>
                </a:ln>
              </a:rPr>
              <a:t>, </a:t>
            </a:r>
            <a:r>
              <a:rPr lang="ru-RU" sz="3800" b="1" dirty="0" err="1">
                <a:ln>
                  <a:solidFill>
                    <a:schemeClr val="tx1"/>
                  </a:solidFill>
                </a:ln>
              </a:rPr>
              <a:t>пов'язані</a:t>
            </a:r>
            <a:r>
              <a:rPr lang="ru-RU" sz="3800" b="1" dirty="0">
                <a:ln>
                  <a:solidFill>
                    <a:schemeClr val="tx1"/>
                  </a:solidFill>
                </a:ln>
              </a:rPr>
              <a:t> з </a:t>
            </a:r>
            <a:r>
              <a:rPr lang="ru-RU" sz="3800" b="1" dirty="0" err="1">
                <a:ln>
                  <a:solidFill>
                    <a:schemeClr val="tx1"/>
                  </a:solidFill>
                </a:ln>
              </a:rPr>
              <a:t>віковими</a:t>
            </a:r>
            <a:r>
              <a:rPr lang="ru-RU" sz="3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sz="3800" b="1" dirty="0" err="1">
                <a:ln>
                  <a:solidFill>
                    <a:schemeClr val="tx1"/>
                  </a:solidFill>
                </a:ln>
              </a:rPr>
              <a:t>змінами</a:t>
            </a:r>
            <a:r>
              <a:rPr lang="ru-RU" sz="3800" b="1" dirty="0">
                <a:ln>
                  <a:solidFill>
                    <a:schemeClr val="tx1"/>
                  </a:solidFill>
                </a:ln>
              </a:rPr>
              <a:t>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19" y="1"/>
            <a:ext cx="5177883" cy="6903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02273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199" y="76470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err="1"/>
              <a:t>Усі</a:t>
            </a:r>
            <a:r>
              <a:rPr lang="ru-RU" dirty="0"/>
              <a:t> </a:t>
            </a:r>
            <a:r>
              <a:rPr lang="ru-RU" dirty="0" err="1"/>
              <a:t>перетворення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відбуваються</a:t>
            </a:r>
            <a:r>
              <a:rPr lang="ru-RU" dirty="0"/>
              <a:t> в </a:t>
            </a:r>
            <a:r>
              <a:rPr lang="ru-RU" dirty="0" err="1"/>
              <a:t>організмі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зародження</a:t>
            </a:r>
            <a:r>
              <a:rPr lang="ru-RU" dirty="0"/>
              <a:t> до </a:t>
            </a:r>
            <a:r>
              <a:rPr lang="ru-RU" dirty="0" err="1"/>
              <a:t>відмирання</a:t>
            </a:r>
            <a:r>
              <a:rPr lang="ru-RU" dirty="0"/>
              <a:t>, </a:t>
            </a:r>
            <a:r>
              <a:rPr lang="ru-RU" dirty="0" err="1"/>
              <a:t>називають</a:t>
            </a:r>
            <a:r>
              <a:rPr lang="ru-RU" dirty="0"/>
              <a:t> </a:t>
            </a:r>
            <a:r>
              <a:rPr lang="ru-RU" dirty="0" err="1"/>
              <a:t>індивідуальним</a:t>
            </a:r>
            <a:r>
              <a:rPr lang="ru-RU" dirty="0"/>
              <a:t> </a:t>
            </a:r>
            <a:r>
              <a:rPr lang="ru-RU" dirty="0" err="1"/>
              <a:t>розвитком</a:t>
            </a:r>
            <a:r>
              <a:rPr lang="ru-RU" dirty="0"/>
              <a:t>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46" y="3077656"/>
            <a:ext cx="9144001" cy="3780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46" y="2785931"/>
            <a:ext cx="9161446" cy="114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0503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28384" cy="5331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797152"/>
            <a:ext cx="9144000" cy="227687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uk-UA" b="1" dirty="0" err="1"/>
              <a:t>Р</a:t>
            </a:r>
            <a:r>
              <a:rPr lang="ru-RU" b="1" dirty="0" err="1" smtClean="0"/>
              <a:t>іст</a:t>
            </a:r>
            <a:r>
              <a:rPr lang="ru-RU" b="1" dirty="0" smtClean="0"/>
              <a:t> </a:t>
            </a:r>
            <a:r>
              <a:rPr lang="ru-RU" b="1" dirty="0"/>
              <a:t>і </a:t>
            </a:r>
            <a:r>
              <a:rPr lang="ru-RU" b="1" dirty="0" err="1"/>
              <a:t>розвиток</a:t>
            </a:r>
            <a:r>
              <a:rPr lang="ru-RU" b="1" dirty="0"/>
              <a:t> </a:t>
            </a:r>
            <a:r>
              <a:rPr lang="ru-RU" b="1" dirty="0" err="1"/>
              <a:t>рослин</a:t>
            </a:r>
            <a:r>
              <a:rPr lang="ru-RU" b="1" dirty="0"/>
              <a:t> </a:t>
            </a:r>
            <a:r>
              <a:rPr lang="ru-RU" b="1" dirty="0" err="1"/>
              <a:t>регулюють</a:t>
            </a:r>
            <a:r>
              <a:rPr lang="ru-RU" b="1" dirty="0"/>
              <a:t> </a:t>
            </a:r>
            <a:r>
              <a:rPr lang="ru-RU" b="1" dirty="0" err="1"/>
              <a:t>особливі</a:t>
            </a:r>
            <a:r>
              <a:rPr lang="ru-RU" b="1" dirty="0"/>
              <a:t> </a:t>
            </a:r>
            <a:r>
              <a:rPr lang="ru-RU" b="1" dirty="0" err="1"/>
              <a:t>біологічно</a:t>
            </a:r>
            <a:r>
              <a:rPr lang="ru-RU" b="1" dirty="0"/>
              <a:t> </a:t>
            </a:r>
            <a:r>
              <a:rPr lang="ru-RU" b="1" dirty="0" err="1"/>
              <a:t>активні</a:t>
            </a:r>
            <a:r>
              <a:rPr lang="ru-RU" b="1" dirty="0"/>
              <a:t> </a:t>
            </a:r>
            <a:r>
              <a:rPr lang="ru-RU" b="1" dirty="0" err="1"/>
              <a:t>речовини</a:t>
            </a:r>
            <a:r>
              <a:rPr lang="ru-RU" b="1" dirty="0"/>
              <a:t>, </a:t>
            </a:r>
            <a:r>
              <a:rPr lang="ru-RU" b="1" dirty="0" err="1"/>
              <a:t>які</a:t>
            </a:r>
            <a:r>
              <a:rPr lang="ru-RU" b="1" dirty="0"/>
              <a:t> </a:t>
            </a:r>
            <a:r>
              <a:rPr lang="ru-RU" b="1" dirty="0" err="1"/>
              <a:t>виробляються</a:t>
            </a:r>
            <a:r>
              <a:rPr lang="ru-RU" b="1" dirty="0"/>
              <a:t> в </a:t>
            </a:r>
            <a:r>
              <a:rPr lang="ru-RU" b="1" dirty="0" err="1"/>
              <a:t>самій</a:t>
            </a:r>
            <a:r>
              <a:rPr lang="ru-RU" b="1" dirty="0"/>
              <a:t> </a:t>
            </a:r>
            <a:r>
              <a:rPr lang="ru-RU" b="1" dirty="0" err="1"/>
              <a:t>рослині</a:t>
            </a:r>
            <a:r>
              <a:rPr lang="ru-RU" b="1" dirty="0"/>
              <a:t>, -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фітогормони</a:t>
            </a:r>
            <a:r>
              <a:rPr lang="ru-RU" b="1" dirty="0"/>
              <a:t>. </a:t>
            </a:r>
            <a:r>
              <a:rPr lang="ru-RU" b="1" dirty="0" err="1"/>
              <a:t>Фітогормони</a:t>
            </a:r>
            <a:r>
              <a:rPr lang="ru-RU" b="1" dirty="0"/>
              <a:t> </a:t>
            </a:r>
            <a:r>
              <a:rPr lang="ru-RU" b="1" dirty="0" err="1"/>
              <a:t>рухаються</a:t>
            </a:r>
            <a:r>
              <a:rPr lang="ru-RU" b="1" dirty="0"/>
              <a:t> по </a:t>
            </a:r>
            <a:r>
              <a:rPr lang="ru-RU" b="1" dirty="0" err="1"/>
              <a:t>рослині</a:t>
            </a:r>
            <a:r>
              <a:rPr lang="ru-RU" b="1" dirty="0"/>
              <a:t>, </a:t>
            </a:r>
            <a:r>
              <a:rPr lang="ru-RU" b="1" dirty="0" err="1"/>
              <a:t>прискорюючи</a:t>
            </a:r>
            <a:r>
              <a:rPr lang="ru-RU" b="1" dirty="0"/>
              <a:t> </a:t>
            </a:r>
            <a:r>
              <a:rPr lang="ru-RU" b="1" dirty="0" err="1"/>
              <a:t>або</a:t>
            </a:r>
            <a:r>
              <a:rPr lang="ru-RU" b="1" dirty="0"/>
              <a:t> </a:t>
            </a:r>
            <a:r>
              <a:rPr lang="ru-RU" b="1" dirty="0" err="1"/>
              <a:t>гальмуючи</a:t>
            </a:r>
            <a:r>
              <a:rPr lang="ru-RU" b="1" dirty="0"/>
              <a:t> </a:t>
            </a:r>
            <a:r>
              <a:rPr lang="ru-RU" b="1" dirty="0" err="1"/>
              <a:t>ріст</a:t>
            </a:r>
            <a:r>
              <a:rPr lang="ru-RU" b="1" dirty="0"/>
              <a:t> </a:t>
            </a:r>
            <a:r>
              <a:rPr lang="ru-RU" b="1" dirty="0" err="1"/>
              <a:t>певних</a:t>
            </a:r>
            <a:r>
              <a:rPr lang="ru-RU" b="1" dirty="0"/>
              <a:t> </a:t>
            </a:r>
            <a:r>
              <a:rPr lang="ru-RU" b="1" dirty="0" err="1"/>
              <a:t>її</a:t>
            </a:r>
            <a:r>
              <a:rPr lang="ru-RU" b="1" dirty="0"/>
              <a:t> </a:t>
            </a:r>
            <a:r>
              <a:rPr lang="ru-RU" b="1" dirty="0" err="1"/>
              <a:t>ділянок</a:t>
            </a:r>
            <a:r>
              <a:rPr lang="ru-RU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60590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692696" y="-1442760"/>
            <a:ext cx="10836696" cy="85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924944"/>
            <a:ext cx="8568952" cy="393305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u="sng" dirty="0" err="1">
                <a:ln>
                  <a:solidFill>
                    <a:schemeClr val="bg1"/>
                  </a:solidFill>
                </a:ln>
              </a:rPr>
              <a:t>Підсумки</a:t>
            </a:r>
            <a:endParaRPr lang="ru-RU" b="1" u="sng" dirty="0">
              <a:ln>
                <a:solidFill>
                  <a:schemeClr val="bg1"/>
                </a:solidFill>
              </a:ln>
            </a:endParaRPr>
          </a:p>
          <a:p>
            <a:pPr marL="0" indent="0">
              <a:buNone/>
            </a:pPr>
            <a:r>
              <a:rPr lang="ru-RU" dirty="0" err="1">
                <a:ln>
                  <a:solidFill>
                    <a:schemeClr val="bg1"/>
                  </a:solidFill>
                </a:ln>
              </a:rPr>
              <a:t>Рослинам</a:t>
            </a:r>
            <a:r>
              <a:rPr lang="ru-RU" dirty="0">
                <a:ln>
                  <a:solidFill>
                    <a:schemeClr val="bg1"/>
                  </a:solidFill>
                </a:ln>
              </a:rPr>
              <a:t>, як і </a:t>
            </a:r>
            <a:r>
              <a:rPr lang="ru-RU" dirty="0" err="1">
                <a:ln>
                  <a:solidFill>
                    <a:schemeClr val="bg1"/>
                  </a:solidFill>
                </a:ln>
              </a:rPr>
              <a:t>іншим</a:t>
            </a:r>
            <a:r>
              <a:rPr lang="ru-RU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bg1"/>
                  </a:solidFill>
                </a:ln>
              </a:rPr>
              <a:t>організмам</a:t>
            </a:r>
            <a:r>
              <a:rPr lang="ru-RU" dirty="0">
                <a:ln>
                  <a:solidFill>
                    <a:schemeClr val="bg1"/>
                  </a:solidFill>
                </a:ln>
              </a:rPr>
              <a:t>, </a:t>
            </a:r>
            <a:r>
              <a:rPr lang="ru-RU" dirty="0" err="1">
                <a:ln>
                  <a:solidFill>
                    <a:schemeClr val="bg1"/>
                  </a:solidFill>
                </a:ln>
              </a:rPr>
              <a:t>властиві</a:t>
            </a:r>
            <a:r>
              <a:rPr lang="ru-RU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bg1"/>
                  </a:solidFill>
                </a:ln>
              </a:rPr>
              <a:t>процеси</a:t>
            </a:r>
            <a:r>
              <a:rPr lang="ru-RU" dirty="0">
                <a:ln>
                  <a:solidFill>
                    <a:schemeClr val="bg1"/>
                  </a:solidFill>
                </a:ln>
              </a:rPr>
              <a:t> росту та </a:t>
            </a:r>
            <a:r>
              <a:rPr lang="ru-RU" dirty="0" err="1">
                <a:ln>
                  <a:solidFill>
                    <a:schemeClr val="bg1"/>
                  </a:solidFill>
                </a:ln>
              </a:rPr>
              <a:t>розвитку</a:t>
            </a:r>
            <a:r>
              <a:rPr lang="ru-RU" dirty="0">
                <a:ln>
                  <a:solidFill>
                    <a:schemeClr val="bg1"/>
                  </a:solidFill>
                </a:ln>
              </a:rPr>
              <a:t>. </a:t>
            </a:r>
            <a:r>
              <a:rPr lang="ru-RU" dirty="0" err="1">
                <a:ln>
                  <a:solidFill>
                    <a:schemeClr val="bg1"/>
                  </a:solidFill>
                </a:ln>
              </a:rPr>
              <a:t>Ріст</a:t>
            </a:r>
            <a:r>
              <a:rPr lang="ru-RU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bg1"/>
                  </a:solidFill>
                </a:ln>
              </a:rPr>
              <a:t>може</a:t>
            </a:r>
            <a:r>
              <a:rPr lang="ru-RU" dirty="0">
                <a:ln>
                  <a:solidFill>
                    <a:schemeClr val="bg1"/>
                  </a:solidFill>
                </a:ln>
              </a:rPr>
              <a:t> бути </a:t>
            </a:r>
            <a:r>
              <a:rPr lang="ru-RU" dirty="0" err="1">
                <a:ln>
                  <a:solidFill>
                    <a:schemeClr val="bg1"/>
                  </a:solidFill>
                </a:ln>
              </a:rPr>
              <a:t>безперервним</a:t>
            </a:r>
            <a:r>
              <a:rPr lang="ru-RU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bg1"/>
                  </a:solidFill>
                </a:ln>
              </a:rPr>
              <a:t>чи</a:t>
            </a:r>
            <a:r>
              <a:rPr lang="ru-RU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bg1"/>
                  </a:solidFill>
                </a:ln>
              </a:rPr>
              <a:t>періодичним</a:t>
            </a:r>
            <a:r>
              <a:rPr lang="ru-RU" dirty="0">
                <a:ln>
                  <a:solidFill>
                    <a:schemeClr val="bg1"/>
                  </a:solidFill>
                </a:ln>
              </a:rPr>
              <a:t>. </a:t>
            </a:r>
            <a:r>
              <a:rPr lang="ru-RU" dirty="0" err="1">
                <a:ln>
                  <a:solidFill>
                    <a:schemeClr val="bg1"/>
                  </a:solidFill>
                </a:ln>
              </a:rPr>
              <a:t>Розвиток</a:t>
            </a:r>
            <a:r>
              <a:rPr lang="ru-RU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bg1"/>
                  </a:solidFill>
                </a:ln>
              </a:rPr>
              <a:t>рослин</a:t>
            </a:r>
            <a:r>
              <a:rPr lang="ru-RU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bg1"/>
                  </a:solidFill>
                </a:ln>
              </a:rPr>
              <a:t>відбувається</a:t>
            </a:r>
            <a:r>
              <a:rPr lang="ru-RU" dirty="0">
                <a:ln>
                  <a:solidFill>
                    <a:schemeClr val="bg1"/>
                  </a:solidFill>
                </a:ln>
              </a:rPr>
              <a:t> у </a:t>
            </a:r>
            <a:r>
              <a:rPr lang="ru-RU" dirty="0" err="1">
                <a:ln>
                  <a:solidFill>
                    <a:schemeClr val="bg1"/>
                  </a:solidFill>
                </a:ln>
              </a:rPr>
              <a:t>кілька</a:t>
            </a:r>
            <a:r>
              <a:rPr lang="ru-RU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bg1"/>
                  </a:solidFill>
                </a:ln>
              </a:rPr>
              <a:t>послідовних</a:t>
            </a:r>
            <a:r>
              <a:rPr lang="ru-RU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bg1"/>
                  </a:solidFill>
                </a:ln>
              </a:rPr>
              <a:t>етапів</a:t>
            </a:r>
            <a:r>
              <a:rPr lang="ru-RU" dirty="0">
                <a:ln>
                  <a:solidFill>
                    <a:schemeClr val="bg1"/>
                  </a:solidFill>
                </a:ln>
              </a:rPr>
              <a:t>. У </a:t>
            </a:r>
            <a:r>
              <a:rPr lang="ru-RU" dirty="0" err="1">
                <a:ln>
                  <a:solidFill>
                    <a:schemeClr val="bg1"/>
                  </a:solidFill>
                </a:ln>
              </a:rPr>
              <a:t>життєвому</a:t>
            </a:r>
            <a:r>
              <a:rPr lang="ru-RU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bg1"/>
                  </a:solidFill>
                </a:ln>
              </a:rPr>
              <a:t>циклі</a:t>
            </a:r>
            <a:r>
              <a:rPr lang="ru-RU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bg1"/>
                  </a:solidFill>
                </a:ln>
              </a:rPr>
              <a:t>квіткових</a:t>
            </a:r>
            <a:r>
              <a:rPr lang="ru-RU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bg1"/>
                  </a:solidFill>
                </a:ln>
              </a:rPr>
              <a:t>рослин</a:t>
            </a:r>
            <a:r>
              <a:rPr lang="ru-RU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bg1"/>
                  </a:solidFill>
                </a:ln>
              </a:rPr>
              <a:t>виділяють</a:t>
            </a:r>
            <a:r>
              <a:rPr lang="ru-RU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bg1"/>
                  </a:solidFill>
                </a:ln>
              </a:rPr>
              <a:t>зародковий</a:t>
            </a:r>
            <a:r>
              <a:rPr lang="ru-RU" dirty="0">
                <a:ln>
                  <a:solidFill>
                    <a:schemeClr val="bg1"/>
                  </a:solidFill>
                </a:ln>
              </a:rPr>
              <a:t> та </a:t>
            </a:r>
            <a:r>
              <a:rPr lang="ru-RU" dirty="0" err="1">
                <a:ln>
                  <a:solidFill>
                    <a:schemeClr val="bg1"/>
                  </a:solidFill>
                </a:ln>
              </a:rPr>
              <a:t>післязародковий</a:t>
            </a:r>
            <a:r>
              <a:rPr lang="ru-RU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bg1"/>
                  </a:solidFill>
                </a:ln>
              </a:rPr>
              <a:t>періоди</a:t>
            </a:r>
            <a:r>
              <a:rPr lang="ru-RU" dirty="0">
                <a:ln>
                  <a:solidFill>
                    <a:schemeClr val="bg1"/>
                  </a:solidFill>
                </a:ln>
              </a:rPr>
              <a:t>. </a:t>
            </a:r>
            <a:r>
              <a:rPr lang="ru-RU" dirty="0" err="1">
                <a:ln>
                  <a:solidFill>
                    <a:schemeClr val="bg1"/>
                  </a:solidFill>
                </a:ln>
              </a:rPr>
              <a:t>Післязародковий</a:t>
            </a:r>
            <a:r>
              <a:rPr lang="ru-RU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bg1"/>
                  </a:solidFill>
                </a:ln>
              </a:rPr>
              <a:t>період</a:t>
            </a:r>
            <a:r>
              <a:rPr lang="ru-RU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bg1"/>
                  </a:solidFill>
                </a:ln>
              </a:rPr>
              <a:t>охоплює</a:t>
            </a:r>
            <a:r>
              <a:rPr lang="ru-RU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bg1"/>
                  </a:solidFill>
                </a:ln>
              </a:rPr>
              <a:t>етапи</a:t>
            </a:r>
            <a:r>
              <a:rPr lang="ru-RU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bg1"/>
                  </a:solidFill>
                </a:ln>
              </a:rPr>
              <a:t>паростка</a:t>
            </a:r>
            <a:r>
              <a:rPr lang="ru-RU" dirty="0">
                <a:ln>
                  <a:solidFill>
                    <a:schemeClr val="bg1"/>
                  </a:solidFill>
                </a:ln>
              </a:rPr>
              <a:t>, </a:t>
            </a:r>
            <a:r>
              <a:rPr lang="ru-RU" dirty="0" err="1">
                <a:ln>
                  <a:solidFill>
                    <a:schemeClr val="bg1"/>
                  </a:solidFill>
                </a:ln>
              </a:rPr>
              <a:t>молодості</a:t>
            </a:r>
            <a:r>
              <a:rPr lang="ru-RU" dirty="0">
                <a:ln>
                  <a:solidFill>
                    <a:schemeClr val="bg1"/>
                  </a:solidFill>
                </a:ln>
              </a:rPr>
              <a:t>, </a:t>
            </a:r>
            <a:r>
              <a:rPr lang="ru-RU" dirty="0" err="1">
                <a:ln>
                  <a:solidFill>
                    <a:schemeClr val="bg1"/>
                  </a:solidFill>
                </a:ln>
              </a:rPr>
              <a:t>зрілості</a:t>
            </a:r>
            <a:r>
              <a:rPr lang="ru-RU" dirty="0">
                <a:ln>
                  <a:solidFill>
                    <a:schemeClr val="bg1"/>
                  </a:solidFill>
                </a:ln>
              </a:rPr>
              <a:t> та </a:t>
            </a:r>
            <a:r>
              <a:rPr lang="ru-RU" dirty="0" err="1">
                <a:ln>
                  <a:solidFill>
                    <a:schemeClr val="bg1"/>
                  </a:solidFill>
                </a:ln>
              </a:rPr>
              <a:t>старіння</a:t>
            </a:r>
            <a:r>
              <a:rPr lang="ru-RU" dirty="0">
                <a:ln>
                  <a:solidFill>
                    <a:schemeClr val="bg1"/>
                  </a:solidFill>
                </a:ln>
              </a:rPr>
              <a:t>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1282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97" y="548680"/>
            <a:ext cx="9148057" cy="7819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0" y="0"/>
            <a:ext cx="9126050" cy="4525963"/>
          </a:xfrm>
        </p:spPr>
        <p:txBody>
          <a:bodyPr/>
          <a:lstStyle/>
          <a:p>
            <a:pPr marL="0" indent="0">
              <a:buNone/>
            </a:pPr>
            <a:r>
              <a:rPr lang="ru-RU" b="1" dirty="0" err="1"/>
              <a:t>Ріст</a:t>
            </a:r>
            <a:r>
              <a:rPr lang="ru-RU" b="1" dirty="0"/>
              <a:t> - </a:t>
            </a:r>
            <a:r>
              <a:rPr lang="ru-RU" b="1" dirty="0" err="1"/>
              <a:t>це</a:t>
            </a:r>
            <a:r>
              <a:rPr lang="ru-RU" b="1" dirty="0"/>
              <a:t> </a:t>
            </a:r>
            <a:r>
              <a:rPr lang="ru-RU" b="1" dirty="0" err="1"/>
              <a:t>необоротне</a:t>
            </a:r>
            <a:r>
              <a:rPr lang="ru-RU" b="1" dirty="0"/>
              <a:t> </a:t>
            </a:r>
            <a:r>
              <a:rPr lang="ru-RU" b="1" dirty="0" err="1"/>
              <a:t>збільшення</a:t>
            </a:r>
            <a:r>
              <a:rPr lang="ru-RU" b="1" dirty="0"/>
              <a:t> </a:t>
            </a:r>
            <a:r>
              <a:rPr lang="ru-RU" b="1" dirty="0" err="1"/>
              <a:t>розмірів</a:t>
            </a:r>
            <a:r>
              <a:rPr lang="ru-RU" b="1" dirty="0"/>
              <a:t> та </a:t>
            </a:r>
            <a:r>
              <a:rPr lang="ru-RU" b="1" dirty="0" err="1"/>
              <a:t>маси</a:t>
            </a:r>
            <a:r>
              <a:rPr lang="ru-RU" b="1" dirty="0"/>
              <a:t> як </a:t>
            </a:r>
            <a:r>
              <a:rPr lang="ru-RU" b="1" dirty="0" err="1"/>
              <a:t>цілого</a:t>
            </a:r>
            <a:r>
              <a:rPr lang="ru-RU" b="1" dirty="0"/>
              <a:t> </a:t>
            </a:r>
            <a:r>
              <a:rPr lang="ru-RU" b="1" dirty="0" err="1"/>
              <a:t>організму</a:t>
            </a:r>
            <a:r>
              <a:rPr lang="ru-RU" b="1" dirty="0"/>
              <a:t>, так і </a:t>
            </a:r>
            <a:r>
              <a:rPr lang="ru-RU" b="1" dirty="0" err="1"/>
              <a:t>окремих</a:t>
            </a:r>
            <a:r>
              <a:rPr lang="ru-RU" b="1" dirty="0"/>
              <a:t> </a:t>
            </a:r>
            <a:r>
              <a:rPr lang="ru-RU" b="1" dirty="0" err="1"/>
              <a:t>його</a:t>
            </a:r>
            <a:r>
              <a:rPr lang="ru-RU" b="1" dirty="0"/>
              <a:t> </a:t>
            </a:r>
            <a:r>
              <a:rPr lang="ru-RU" b="1" dirty="0" err="1"/>
              <a:t>частин</a:t>
            </a:r>
            <a:r>
              <a:rPr lang="ru-RU" b="1" dirty="0"/>
              <a:t>. </a:t>
            </a:r>
            <a:r>
              <a:rPr lang="ru-RU" b="1" dirty="0" err="1"/>
              <a:t>Ріст</a:t>
            </a:r>
            <a:r>
              <a:rPr lang="ru-RU" b="1" dirty="0"/>
              <a:t> </a:t>
            </a:r>
            <a:r>
              <a:rPr lang="ru-RU" b="1" dirty="0" err="1"/>
              <a:t>рослин</a:t>
            </a:r>
            <a:r>
              <a:rPr lang="ru-RU" b="1" dirty="0"/>
              <a:t> </a:t>
            </a:r>
            <a:r>
              <a:rPr lang="ru-RU" b="1" dirty="0" err="1"/>
              <a:t>зумовлений</a:t>
            </a:r>
            <a:r>
              <a:rPr lang="ru-RU" b="1" dirty="0"/>
              <a:t> </a:t>
            </a:r>
            <a:r>
              <a:rPr lang="ru-RU" b="1" dirty="0" err="1"/>
              <a:t>поділом</a:t>
            </a:r>
            <a:r>
              <a:rPr lang="ru-RU" b="1" dirty="0"/>
              <a:t> та </a:t>
            </a:r>
            <a:r>
              <a:rPr lang="en-US" b="1" dirty="0" smtClean="0"/>
              <a:t>                                 </a:t>
            </a:r>
            <a:r>
              <a:rPr lang="ru-RU" b="1" dirty="0" smtClean="0"/>
              <a:t>ростом </a:t>
            </a:r>
            <a:r>
              <a:rPr lang="ru-RU" b="1" dirty="0" err="1"/>
              <a:t>клітин</a:t>
            </a:r>
            <a:r>
              <a:rPr lang="ru-RU" b="1" dirty="0"/>
              <a:t>. </a:t>
            </a:r>
            <a:r>
              <a:rPr lang="ru-RU" b="1" dirty="0" err="1"/>
              <a:t>Завдяки</a:t>
            </a:r>
            <a:r>
              <a:rPr lang="ru-RU" b="1" dirty="0"/>
              <a:t> </a:t>
            </a:r>
            <a:r>
              <a:rPr lang="en-US" b="1" dirty="0" smtClean="0"/>
              <a:t>                                                             </a:t>
            </a:r>
            <a:r>
              <a:rPr lang="ru-RU" b="1" dirty="0" err="1" smtClean="0"/>
              <a:t>цьому</a:t>
            </a:r>
            <a:r>
              <a:rPr lang="ru-RU" b="1" dirty="0" smtClean="0"/>
              <a:t> </a:t>
            </a:r>
            <a:r>
              <a:rPr lang="ru-RU" b="1" dirty="0" err="1"/>
              <a:t>утворюються</a:t>
            </a:r>
            <a:r>
              <a:rPr lang="ru-RU" b="1" dirty="0"/>
              <a:t> </a:t>
            </a:r>
            <a:r>
              <a:rPr lang="en-US" b="1" dirty="0" smtClean="0"/>
              <a:t>                                                                       </a:t>
            </a:r>
            <a:r>
              <a:rPr lang="ru-RU" b="1" dirty="0" err="1" smtClean="0"/>
              <a:t>нові</a:t>
            </a:r>
            <a:r>
              <a:rPr lang="ru-RU" b="1" dirty="0" smtClean="0"/>
              <a:t> </a:t>
            </a:r>
            <a:r>
              <a:rPr lang="ru-RU" b="1" dirty="0" err="1"/>
              <a:t>тканини</a:t>
            </a:r>
            <a:r>
              <a:rPr lang="ru-RU" b="1" dirty="0"/>
              <a:t> та </a:t>
            </a:r>
            <a:r>
              <a:rPr lang="en-US" b="1" dirty="0" smtClean="0"/>
              <a:t>                                                                       </a:t>
            </a:r>
            <a:r>
              <a:rPr lang="ru-RU" b="1" dirty="0" err="1" smtClean="0"/>
              <a:t>органи</a:t>
            </a:r>
            <a:r>
              <a:rPr lang="ru-RU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06103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28600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6600" b="1" u="sng" dirty="0" err="1">
                <a:ln>
                  <a:solidFill>
                    <a:schemeClr val="tx1"/>
                  </a:solidFill>
                </a:ln>
              </a:rPr>
              <a:t>Запитання</a:t>
            </a:r>
            <a:r>
              <a:rPr lang="ru-RU" sz="6600" b="1" u="sng" dirty="0">
                <a:ln>
                  <a:solidFill>
                    <a:schemeClr val="tx1"/>
                  </a:solidFill>
                </a:ln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4968552" cy="5257800"/>
          </a:xfrm>
        </p:spPr>
        <p:txBody>
          <a:bodyPr>
            <a:normAutofit fontScale="62500" lnSpcReduction="20000"/>
          </a:bodyPr>
          <a:lstStyle/>
          <a:p>
            <a:r>
              <a:rPr lang="ru-RU" sz="3800" dirty="0" err="1" smtClean="0"/>
              <a:t>Що</a:t>
            </a:r>
            <a:r>
              <a:rPr lang="ru-RU" sz="3800" dirty="0" smtClean="0"/>
              <a:t> </a:t>
            </a:r>
            <a:r>
              <a:rPr lang="ru-RU" sz="3800" dirty="0" err="1"/>
              <a:t>таке</a:t>
            </a:r>
            <a:r>
              <a:rPr lang="ru-RU" sz="3800" dirty="0"/>
              <a:t> </a:t>
            </a:r>
            <a:r>
              <a:rPr lang="ru-RU" sz="3800" dirty="0" err="1"/>
              <a:t>ріст</a:t>
            </a:r>
            <a:r>
              <a:rPr lang="ru-RU" sz="3800" dirty="0"/>
              <a:t> і </a:t>
            </a:r>
            <a:r>
              <a:rPr lang="ru-RU" sz="3800" dirty="0" err="1"/>
              <a:t>які</a:t>
            </a:r>
            <a:r>
              <a:rPr lang="ru-RU" sz="3800" dirty="0"/>
              <a:t> </a:t>
            </a:r>
            <a:r>
              <a:rPr lang="ru-RU" sz="3800" dirty="0" err="1"/>
              <a:t>його</a:t>
            </a:r>
            <a:r>
              <a:rPr lang="ru-RU" sz="3800" dirty="0"/>
              <a:t> </a:t>
            </a:r>
            <a:r>
              <a:rPr lang="ru-RU" sz="3800" dirty="0" err="1"/>
              <a:t>види</a:t>
            </a:r>
            <a:r>
              <a:rPr lang="ru-RU" sz="3800" dirty="0"/>
              <a:t> вам </a:t>
            </a:r>
            <a:r>
              <a:rPr lang="ru-RU" sz="3800" dirty="0" err="1"/>
              <a:t>відомі</a:t>
            </a:r>
            <a:r>
              <a:rPr lang="ru-RU" sz="3800" dirty="0" smtClean="0"/>
              <a:t>?</a:t>
            </a:r>
          </a:p>
          <a:p>
            <a:endParaRPr lang="ru-RU" sz="3800" dirty="0"/>
          </a:p>
          <a:p>
            <a:r>
              <a:rPr lang="ru-RU" sz="3800" dirty="0" err="1" smtClean="0"/>
              <a:t>Які</a:t>
            </a:r>
            <a:r>
              <a:rPr lang="ru-RU" sz="3800" dirty="0" smtClean="0"/>
              <a:t> </a:t>
            </a:r>
            <a:r>
              <a:rPr lang="ru-RU" sz="3800" dirty="0" err="1"/>
              <a:t>сезонні</a:t>
            </a:r>
            <a:r>
              <a:rPr lang="ru-RU" sz="3800" dirty="0"/>
              <a:t> </a:t>
            </a:r>
            <a:r>
              <a:rPr lang="ru-RU" sz="3800" dirty="0" err="1"/>
              <a:t>явища</a:t>
            </a:r>
            <a:r>
              <a:rPr lang="ru-RU" sz="3800" dirty="0"/>
              <a:t> </a:t>
            </a:r>
            <a:r>
              <a:rPr lang="ru-RU" sz="3800" dirty="0" err="1"/>
              <a:t>спостерігають</a:t>
            </a:r>
            <a:r>
              <a:rPr lang="ru-RU" sz="3800" dirty="0"/>
              <a:t> у </a:t>
            </a:r>
            <a:r>
              <a:rPr lang="ru-RU" sz="3800" dirty="0" err="1"/>
              <a:t>житті</a:t>
            </a:r>
            <a:r>
              <a:rPr lang="ru-RU" sz="3800" dirty="0"/>
              <a:t> </a:t>
            </a:r>
            <a:r>
              <a:rPr lang="ru-RU" sz="3800" dirty="0" err="1"/>
              <a:t>рослин</a:t>
            </a:r>
            <a:r>
              <a:rPr lang="ru-RU" sz="3800" dirty="0" smtClean="0"/>
              <a:t>?</a:t>
            </a:r>
          </a:p>
          <a:p>
            <a:pPr marL="0" indent="0">
              <a:buNone/>
            </a:pPr>
            <a:r>
              <a:rPr lang="ru-RU" sz="3800" dirty="0" smtClean="0"/>
              <a:t> </a:t>
            </a:r>
            <a:endParaRPr lang="ru-RU" sz="3800" dirty="0"/>
          </a:p>
          <a:p>
            <a:r>
              <a:rPr lang="ru-RU" sz="3800" dirty="0" err="1" smtClean="0"/>
              <a:t>Які</a:t>
            </a:r>
            <a:r>
              <a:rPr lang="ru-RU" sz="3800" dirty="0" smtClean="0"/>
              <a:t> </a:t>
            </a:r>
            <a:r>
              <a:rPr lang="ru-RU" sz="3800" dirty="0" err="1"/>
              <a:t>чинники</a:t>
            </a:r>
            <a:r>
              <a:rPr lang="ru-RU" sz="3800" dirty="0"/>
              <a:t> </a:t>
            </a:r>
            <a:r>
              <a:rPr lang="ru-RU" sz="3800" dirty="0" err="1"/>
              <a:t>регулюють</a:t>
            </a:r>
            <a:r>
              <a:rPr lang="ru-RU" sz="3800" dirty="0"/>
              <a:t> </a:t>
            </a:r>
            <a:r>
              <a:rPr lang="ru-RU" sz="3800" dirty="0" err="1"/>
              <a:t>ріст</a:t>
            </a:r>
            <a:r>
              <a:rPr lang="ru-RU" sz="3800" dirty="0"/>
              <a:t> </a:t>
            </a:r>
            <a:r>
              <a:rPr lang="ru-RU" sz="3800" dirty="0" err="1"/>
              <a:t>рослин</a:t>
            </a:r>
            <a:r>
              <a:rPr lang="ru-RU" sz="3800" dirty="0" smtClean="0"/>
              <a:t>?</a:t>
            </a:r>
          </a:p>
          <a:p>
            <a:pPr marL="0" indent="0">
              <a:buNone/>
            </a:pPr>
            <a:r>
              <a:rPr lang="ru-RU" sz="3800" dirty="0" smtClean="0"/>
              <a:t> </a:t>
            </a:r>
            <a:endParaRPr lang="ru-RU" sz="3800" dirty="0"/>
          </a:p>
          <a:p>
            <a:r>
              <a:rPr lang="ru-RU" sz="3800" dirty="0" smtClean="0"/>
              <a:t>З </a:t>
            </a:r>
            <a:r>
              <a:rPr lang="ru-RU" sz="3800" dirty="0" err="1"/>
              <a:t>яких</a:t>
            </a:r>
            <a:r>
              <a:rPr lang="ru-RU" sz="3800" dirty="0"/>
              <a:t> </a:t>
            </a:r>
            <a:r>
              <a:rPr lang="ru-RU" sz="3800" dirty="0" err="1"/>
              <a:t>періодів</a:t>
            </a:r>
            <a:r>
              <a:rPr lang="ru-RU" sz="3800" dirty="0"/>
              <a:t> </a:t>
            </a:r>
            <a:r>
              <a:rPr lang="ru-RU" sz="3800" dirty="0" err="1"/>
              <a:t>складається</a:t>
            </a:r>
            <a:r>
              <a:rPr lang="ru-RU" sz="3800" dirty="0"/>
              <a:t> </a:t>
            </a:r>
            <a:r>
              <a:rPr lang="ru-RU" sz="3800" dirty="0" err="1"/>
              <a:t>життєвий</a:t>
            </a:r>
            <a:r>
              <a:rPr lang="ru-RU" sz="3800" dirty="0"/>
              <a:t> цикл </a:t>
            </a:r>
            <a:r>
              <a:rPr lang="ru-RU" sz="3800" dirty="0" err="1"/>
              <a:t>квіткових</a:t>
            </a:r>
            <a:r>
              <a:rPr lang="ru-RU" sz="3800" dirty="0"/>
              <a:t> </a:t>
            </a:r>
            <a:r>
              <a:rPr lang="ru-RU" sz="3800" dirty="0" err="1"/>
              <a:t>рослин</a:t>
            </a:r>
            <a:r>
              <a:rPr lang="ru-RU" sz="3800" dirty="0" smtClean="0"/>
              <a:t>?</a:t>
            </a:r>
          </a:p>
          <a:p>
            <a:pPr marL="0" indent="0">
              <a:buNone/>
            </a:pPr>
            <a:r>
              <a:rPr lang="ru-RU" sz="3800" dirty="0" smtClean="0"/>
              <a:t> </a:t>
            </a:r>
            <a:endParaRPr lang="ru-RU" sz="3800" dirty="0"/>
          </a:p>
          <a:p>
            <a:r>
              <a:rPr lang="ru-RU" sz="3800" dirty="0" smtClean="0"/>
              <a:t>На </a:t>
            </a:r>
            <a:r>
              <a:rPr lang="ru-RU" sz="3800" dirty="0" err="1"/>
              <a:t>які</a:t>
            </a:r>
            <a:r>
              <a:rPr lang="ru-RU" sz="3800" dirty="0"/>
              <a:t> </a:t>
            </a:r>
            <a:r>
              <a:rPr lang="ru-RU" sz="3800" dirty="0" err="1"/>
              <a:t>етапи</a:t>
            </a:r>
            <a:r>
              <a:rPr lang="ru-RU" sz="3800" dirty="0"/>
              <a:t> </a:t>
            </a:r>
            <a:r>
              <a:rPr lang="ru-RU" sz="3800" dirty="0" err="1"/>
              <a:t>поділяють</a:t>
            </a:r>
            <a:r>
              <a:rPr lang="ru-RU" sz="3800" dirty="0"/>
              <a:t> </a:t>
            </a:r>
            <a:r>
              <a:rPr lang="ru-RU" sz="3800" dirty="0" err="1"/>
              <a:t>післязародковий</a:t>
            </a:r>
            <a:r>
              <a:rPr lang="ru-RU" sz="3800" dirty="0"/>
              <a:t> </a:t>
            </a:r>
            <a:r>
              <a:rPr lang="ru-RU" sz="3800" dirty="0" err="1"/>
              <a:t>період</a:t>
            </a:r>
            <a:r>
              <a:rPr lang="ru-RU" sz="3800" dirty="0"/>
              <a:t> </a:t>
            </a:r>
            <a:r>
              <a:rPr lang="ru-RU" sz="3800" dirty="0" err="1"/>
              <a:t>життя</a:t>
            </a:r>
            <a:r>
              <a:rPr lang="ru-RU" sz="3800" dirty="0"/>
              <a:t> </a:t>
            </a:r>
            <a:r>
              <a:rPr lang="ru-RU" sz="3800" dirty="0" err="1"/>
              <a:t>рослин</a:t>
            </a:r>
            <a:r>
              <a:rPr lang="ru-RU" sz="3800" dirty="0"/>
              <a:t>?</a:t>
            </a:r>
          </a:p>
          <a:p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56792"/>
            <a:ext cx="3857625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707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5223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8864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58316"/>
            <a:ext cx="4572000" cy="672209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err="1" smtClean="0"/>
              <a:t>Відповідно</a:t>
            </a:r>
            <a:r>
              <a:rPr lang="ru-RU" dirty="0" smtClean="0"/>
              <a:t> </a:t>
            </a:r>
            <a:r>
              <a:rPr lang="ru-RU" dirty="0"/>
              <a:t>до </a:t>
            </a:r>
            <a:r>
              <a:rPr lang="ru-RU" dirty="0" err="1"/>
              <a:t>розміщення</a:t>
            </a:r>
            <a:r>
              <a:rPr lang="ru-RU" dirty="0"/>
              <a:t> </a:t>
            </a:r>
            <a:r>
              <a:rPr lang="ru-RU" dirty="0" err="1"/>
              <a:t>твірної</a:t>
            </a:r>
            <a:r>
              <a:rPr lang="ru-RU" dirty="0"/>
              <a:t> </a:t>
            </a:r>
            <a:r>
              <a:rPr lang="ru-RU" dirty="0" err="1"/>
              <a:t>тканини</a:t>
            </a:r>
            <a:r>
              <a:rPr lang="ru-RU" dirty="0"/>
              <a:t> </a:t>
            </a:r>
            <a:r>
              <a:rPr lang="ru-RU" dirty="0" err="1"/>
              <a:t>розрізняють</a:t>
            </a:r>
            <a:r>
              <a:rPr lang="ru-RU" dirty="0"/>
              <a:t> </a:t>
            </a:r>
            <a:r>
              <a:rPr lang="ru-RU" dirty="0" err="1"/>
              <a:t>верхівковий</a:t>
            </a:r>
            <a:r>
              <a:rPr lang="ru-RU" dirty="0"/>
              <a:t> та </a:t>
            </a:r>
            <a:r>
              <a:rPr lang="ru-RU" dirty="0" err="1"/>
              <a:t>вставний</a:t>
            </a:r>
            <a:r>
              <a:rPr lang="ru-RU" dirty="0"/>
              <a:t> </a:t>
            </a:r>
            <a:r>
              <a:rPr lang="ru-RU" dirty="0" err="1"/>
              <a:t>типи</a:t>
            </a:r>
            <a:r>
              <a:rPr lang="ru-RU" dirty="0"/>
              <a:t> росту </a:t>
            </a:r>
            <a:r>
              <a:rPr lang="ru-RU" dirty="0" err="1"/>
              <a:t>органів</a:t>
            </a:r>
            <a:r>
              <a:rPr lang="ru-RU" dirty="0"/>
              <a:t>. </a:t>
            </a:r>
            <a:r>
              <a:rPr lang="ru-RU" dirty="0" err="1"/>
              <a:t>Верхівковий</a:t>
            </a:r>
            <a:r>
              <a:rPr lang="ru-RU" dirty="0"/>
              <a:t> </a:t>
            </a:r>
            <a:r>
              <a:rPr lang="ru-RU" dirty="0" err="1"/>
              <a:t>ріст</a:t>
            </a:r>
            <a:r>
              <a:rPr lang="ru-RU" dirty="0"/>
              <a:t> </a:t>
            </a:r>
            <a:r>
              <a:rPr lang="ru-RU" dirty="0" err="1"/>
              <a:t>забезпечують</a:t>
            </a:r>
            <a:r>
              <a:rPr lang="ru-RU" dirty="0"/>
              <a:t> </a:t>
            </a:r>
            <a:r>
              <a:rPr lang="ru-RU" dirty="0" err="1"/>
              <a:t>твірні</a:t>
            </a:r>
            <a:r>
              <a:rPr lang="ru-RU" dirty="0"/>
              <a:t> </a:t>
            </a:r>
            <a:r>
              <a:rPr lang="ru-RU" dirty="0" err="1"/>
              <a:t>тканини</a:t>
            </a:r>
            <a:r>
              <a:rPr lang="ru-RU" dirty="0"/>
              <a:t> конуса </a:t>
            </a:r>
            <a:r>
              <a:rPr lang="ru-RU" dirty="0" err="1"/>
              <a:t>наростання</a:t>
            </a:r>
            <a:r>
              <a:rPr lang="ru-RU" dirty="0"/>
              <a:t> пагона </a:t>
            </a:r>
            <a:r>
              <a:rPr lang="ru-RU" dirty="0" err="1"/>
              <a:t>або</a:t>
            </a:r>
            <a:r>
              <a:rPr lang="ru-RU" dirty="0"/>
              <a:t> зон </a:t>
            </a:r>
            <a:r>
              <a:rPr lang="ru-RU" dirty="0" err="1"/>
              <a:t>поділу</a:t>
            </a:r>
            <a:r>
              <a:rPr lang="ru-RU" dirty="0"/>
              <a:t> та </a:t>
            </a:r>
            <a:r>
              <a:rPr lang="ru-RU" dirty="0" err="1"/>
              <a:t>розтягування</a:t>
            </a:r>
            <a:r>
              <a:rPr lang="ru-RU" dirty="0"/>
              <a:t> </a:t>
            </a:r>
            <a:r>
              <a:rPr lang="ru-RU" dirty="0" err="1"/>
              <a:t>кореня</a:t>
            </a:r>
            <a:r>
              <a:rPr lang="ru-RU" dirty="0"/>
              <a:t>. </a:t>
            </a:r>
            <a:r>
              <a:rPr lang="ru-RU" dirty="0" err="1"/>
              <a:t>Існують</a:t>
            </a:r>
            <a:r>
              <a:rPr lang="ru-RU" dirty="0"/>
              <a:t> і </a:t>
            </a:r>
            <a:r>
              <a:rPr lang="ru-RU" dirty="0" err="1"/>
              <a:t>вставні</a:t>
            </a:r>
            <a:r>
              <a:rPr lang="ru-RU" dirty="0"/>
              <a:t> </a:t>
            </a:r>
            <a:r>
              <a:rPr lang="ru-RU" dirty="0" err="1"/>
              <a:t>твірні</a:t>
            </a:r>
            <a:r>
              <a:rPr lang="ru-RU" dirty="0"/>
              <a:t> </a:t>
            </a:r>
            <a:r>
              <a:rPr lang="ru-RU" dirty="0" err="1"/>
              <a:t>тканини</a:t>
            </a:r>
            <a:r>
              <a:rPr lang="ru-RU" dirty="0"/>
              <a:t>. Вони </a:t>
            </a:r>
            <a:r>
              <a:rPr lang="ru-RU" dirty="0" err="1"/>
              <a:t>розташовані</a:t>
            </a:r>
            <a:r>
              <a:rPr lang="ru-RU" dirty="0"/>
              <a:t> в </a:t>
            </a:r>
            <a:r>
              <a:rPr lang="ru-RU" dirty="0" err="1"/>
              <a:t>основі</a:t>
            </a:r>
            <a:r>
              <a:rPr lang="ru-RU" dirty="0"/>
              <a:t> </a:t>
            </a:r>
            <a:r>
              <a:rPr lang="ru-RU" dirty="0" err="1"/>
              <a:t>міжвузлів</a:t>
            </a:r>
            <a:r>
              <a:rPr lang="ru-RU" dirty="0"/>
              <a:t> </a:t>
            </a:r>
            <a:r>
              <a:rPr lang="ru-RU" dirty="0" err="1"/>
              <a:t>деяких</a:t>
            </a:r>
            <a:r>
              <a:rPr lang="ru-RU" dirty="0"/>
              <a:t> </a:t>
            </a:r>
            <a:r>
              <a:rPr lang="ru-RU" dirty="0" err="1"/>
              <a:t>рослин</a:t>
            </a:r>
            <a:r>
              <a:rPr lang="ru-RU" dirty="0"/>
              <a:t>. </a:t>
            </a:r>
            <a:r>
              <a:rPr lang="ru-RU" dirty="0" err="1"/>
              <a:t>Наприклад</a:t>
            </a:r>
            <a:r>
              <a:rPr lang="ru-RU" dirty="0"/>
              <a:t>, у </a:t>
            </a:r>
            <a:r>
              <a:rPr lang="ru-RU" dirty="0" err="1"/>
              <a:t>злаків</a:t>
            </a:r>
            <a:r>
              <a:rPr lang="ru-RU" dirty="0"/>
              <a:t> (</a:t>
            </a:r>
            <a:r>
              <a:rPr lang="ru-RU" dirty="0" err="1"/>
              <a:t>пшениці</a:t>
            </a:r>
            <a:r>
              <a:rPr lang="ru-RU" dirty="0"/>
              <a:t>, </a:t>
            </a:r>
            <a:r>
              <a:rPr lang="ru-RU" dirty="0" err="1"/>
              <a:t>кукурудзи</a:t>
            </a:r>
            <a:r>
              <a:rPr lang="ru-RU" dirty="0"/>
              <a:t>, рису) за </a:t>
            </a:r>
            <a:r>
              <a:rPr lang="ru-RU" dirty="0" err="1"/>
              <a:t>їхній</a:t>
            </a:r>
            <a:r>
              <a:rPr lang="ru-RU" dirty="0"/>
              <a:t> </a:t>
            </a:r>
            <a:r>
              <a:rPr lang="ru-RU" dirty="0" err="1"/>
              <a:t>рахунок</a:t>
            </a:r>
            <a:r>
              <a:rPr lang="ru-RU" dirty="0"/>
              <a:t> </a:t>
            </a:r>
            <a:r>
              <a:rPr lang="ru-RU" dirty="0" err="1"/>
              <a:t>видовжуються</a:t>
            </a:r>
            <a:r>
              <a:rPr lang="ru-RU" dirty="0"/>
              <a:t> </a:t>
            </a:r>
            <a:r>
              <a:rPr lang="ru-RU" dirty="0" err="1"/>
              <a:t>міжвузля</a:t>
            </a:r>
            <a:r>
              <a:rPr lang="ru-RU" dirty="0"/>
              <a:t> і росте </a:t>
            </a:r>
            <a:r>
              <a:rPr lang="ru-RU" dirty="0" err="1"/>
              <a:t>стебло</a:t>
            </a:r>
            <a:r>
              <a:rPr lang="ru-RU" dirty="0"/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390465" cy="6838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120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638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7660" y="-28600"/>
            <a:ext cx="10783506" cy="695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4186808" cy="4525963"/>
          </a:xfrm>
        </p:spPr>
        <p:txBody>
          <a:bodyPr/>
          <a:lstStyle/>
          <a:p>
            <a:pPr marL="0" indent="0">
              <a:buNone/>
            </a:pP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Спокій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у 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рослин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- 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це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пристосування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до 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переживання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несприятливих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умов (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зимових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холодів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, 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літніх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посух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), коли 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процеси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життєдіяльності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майже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припиняються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2130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9036496" cy="208374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err="1"/>
              <a:t>Зміни</a:t>
            </a:r>
            <a:r>
              <a:rPr lang="ru-RU" dirty="0"/>
              <a:t> </a:t>
            </a:r>
            <a:r>
              <a:rPr lang="ru-RU" dirty="0" err="1"/>
              <a:t>тривалості</a:t>
            </a:r>
            <a:r>
              <a:rPr lang="ru-RU" dirty="0"/>
              <a:t> </a:t>
            </a:r>
            <a:r>
              <a:rPr lang="ru-RU" dirty="0" err="1"/>
              <a:t>світлового</a:t>
            </a:r>
            <a:r>
              <a:rPr lang="ru-RU" dirty="0"/>
              <a:t> </a:t>
            </a:r>
            <a:r>
              <a:rPr lang="ru-RU" dirty="0" err="1"/>
              <a:t>періоду</a:t>
            </a:r>
            <a:r>
              <a:rPr lang="ru-RU" dirty="0"/>
              <a:t> </a:t>
            </a:r>
            <a:r>
              <a:rPr lang="ru-RU" dirty="0" err="1"/>
              <a:t>доби</a:t>
            </a:r>
            <a:r>
              <a:rPr lang="ru-RU" dirty="0"/>
              <a:t> </a:t>
            </a:r>
            <a:r>
              <a:rPr lang="ru-RU" dirty="0" err="1"/>
              <a:t>впливають</a:t>
            </a:r>
            <a:r>
              <a:rPr lang="ru-RU" dirty="0"/>
              <a:t>, </a:t>
            </a:r>
            <a:r>
              <a:rPr lang="ru-RU" dirty="0" err="1"/>
              <a:t>зокрема</a:t>
            </a:r>
            <a:r>
              <a:rPr lang="ru-RU" dirty="0"/>
              <a:t>, на </a:t>
            </a:r>
            <a:r>
              <a:rPr lang="ru-RU" dirty="0" err="1"/>
              <a:t>швидкість</a:t>
            </a:r>
            <a:r>
              <a:rPr lang="ru-RU" dirty="0"/>
              <a:t> та </a:t>
            </a:r>
            <a:r>
              <a:rPr lang="ru-RU" dirty="0" err="1"/>
              <a:t>терміни</a:t>
            </a:r>
            <a:r>
              <a:rPr lang="ru-RU" dirty="0"/>
              <a:t> росту й </a:t>
            </a:r>
            <a:r>
              <a:rPr lang="ru-RU" dirty="0" err="1"/>
              <a:t>цвітіння</a:t>
            </a:r>
            <a:r>
              <a:rPr lang="ru-RU" dirty="0"/>
              <a:t> </a:t>
            </a:r>
            <a:r>
              <a:rPr lang="ru-RU" dirty="0" err="1"/>
              <a:t>рослини</a:t>
            </a:r>
            <a:r>
              <a:rPr lang="ru-RU" dirty="0"/>
              <a:t>, листопаду. </a:t>
            </a:r>
            <a:r>
              <a:rPr lang="ru-RU" dirty="0" err="1"/>
              <a:t>Реакцію</a:t>
            </a:r>
            <a:r>
              <a:rPr lang="ru-RU" dirty="0"/>
              <a:t> </a:t>
            </a:r>
            <a:r>
              <a:rPr lang="ru-RU" dirty="0" err="1"/>
              <a:t>рослин</a:t>
            </a:r>
            <a:r>
              <a:rPr lang="ru-RU" dirty="0"/>
              <a:t> на </a:t>
            </a:r>
            <a:r>
              <a:rPr lang="ru-RU" dirty="0" err="1"/>
              <a:t>зміну</a:t>
            </a:r>
            <a:r>
              <a:rPr lang="ru-RU" dirty="0"/>
              <a:t> </a:t>
            </a:r>
            <a:r>
              <a:rPr lang="ru-RU" dirty="0" err="1"/>
              <a:t>тривалості</a:t>
            </a:r>
            <a:r>
              <a:rPr lang="ru-RU" dirty="0"/>
              <a:t> дня та </a:t>
            </a:r>
            <a:r>
              <a:rPr lang="ru-RU" dirty="0" err="1"/>
              <a:t>ночі</a:t>
            </a:r>
            <a:r>
              <a:rPr lang="ru-RU" dirty="0"/>
              <a:t> </a:t>
            </a:r>
            <a:r>
              <a:rPr lang="ru-RU" dirty="0" err="1"/>
              <a:t>називають</a:t>
            </a:r>
            <a:r>
              <a:rPr lang="ru-RU" dirty="0"/>
              <a:t> </a:t>
            </a:r>
            <a:r>
              <a:rPr lang="ru-RU" dirty="0" err="1"/>
              <a:t>фотоперіодизмом</a:t>
            </a:r>
            <a:r>
              <a:rPr lang="ru-RU" dirty="0"/>
              <a:t>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17" y="2083742"/>
            <a:ext cx="9159517" cy="4801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428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191" y="-199772"/>
            <a:ext cx="9401302" cy="7286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5736" y="188640"/>
            <a:ext cx="6953030" cy="4525963"/>
          </a:xfrm>
        </p:spPr>
        <p:txBody>
          <a:bodyPr/>
          <a:lstStyle/>
          <a:p>
            <a:pPr marL="0" indent="0">
              <a:buNone/>
            </a:pP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Навесні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збільшення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тривалості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дня для 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рослин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є сигналом до 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розпускання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листків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, 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цвітіння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і 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плодоношення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. 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Зміну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тривалості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світлового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періоду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доби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сприймають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листки. В них 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утворюються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речовини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, 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що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зумовлюють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розвиток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квіткових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бруньок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914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1" y="-315416"/>
            <a:ext cx="9323512" cy="7678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022" y="5301208"/>
            <a:ext cx="8892480" cy="2061475"/>
          </a:xfrm>
        </p:spPr>
        <p:txBody>
          <a:bodyPr/>
          <a:lstStyle/>
          <a:p>
            <a:pPr marL="0" indent="0">
              <a:buNone/>
            </a:pPr>
            <a:r>
              <a:rPr lang="ru-RU" b="1" dirty="0" err="1">
                <a:ln>
                  <a:solidFill>
                    <a:schemeClr val="tx1"/>
                  </a:solidFill>
                </a:ln>
              </a:rPr>
              <a:t>Розвиток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-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це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якісні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зміни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,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які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послідовно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відбуваються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в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організмі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та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його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окремих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частинах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упродовж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життя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6435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425</Words>
  <Application>Microsoft Office PowerPoint</Application>
  <PresentationFormat>Экран (4:3)</PresentationFormat>
  <Paragraphs>26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Життєвий цикл рослин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Запитання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Життєвий цикл рослин</dc:title>
  <dc:creator>Galina</dc:creator>
  <cp:lastModifiedBy>Galichka</cp:lastModifiedBy>
  <cp:revision>16</cp:revision>
  <dcterms:created xsi:type="dcterms:W3CDTF">2014-02-19T11:20:03Z</dcterms:created>
  <dcterms:modified xsi:type="dcterms:W3CDTF">2014-02-19T15:12:14Z</dcterms:modified>
</cp:coreProperties>
</file>