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990656" cy="2736303"/>
          </a:xfrm>
        </p:spPr>
        <p:txBody>
          <a:bodyPr>
            <a:normAutofit fontScale="90000"/>
          </a:bodyPr>
          <a:lstStyle/>
          <a:p>
            <a:pPr>
              <a:spcAft>
                <a:spcPts val="1500"/>
              </a:spcAft>
            </a:pPr>
            <a:r>
              <a:rPr lang="ru-RU" kern="1400" spc="25" dirty="0" smtClean="0">
                <a:solidFill>
                  <a:srgbClr val="17365D"/>
                </a:solidFill>
                <a:latin typeface="Cambria"/>
                <a:ea typeface="Times New Roman"/>
                <a:cs typeface="Times New Roman"/>
              </a:rPr>
              <a:t>КАТЕГОРІЯ «ЗДОРОВ'Я» ТА ЙОГО ОСНОВНІ КРИТЕРІЇ. РЕАКЦІЯ ОРГАНІЗМУ НА ВПЛИВ ФАКТОРІВ СЕРЕДОВИЩА</a:t>
            </a:r>
            <a:endParaRPr lang="ru-RU" kern="1400" spc="25" dirty="0">
              <a:solidFill>
                <a:srgbClr val="17365D"/>
              </a:solidFill>
              <a:latin typeface="Cambria"/>
              <a:ea typeface="Times New Roman"/>
              <a:cs typeface="Times New Roman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221088"/>
            <a:ext cx="6400800" cy="1752600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uk-UA" dirty="0" smtClean="0"/>
              <a:t>Підготували</a:t>
            </a:r>
          </a:p>
          <a:p>
            <a:pPr algn="r"/>
            <a:r>
              <a:rPr lang="uk-UA" dirty="0" smtClean="0"/>
              <a:t>Учениці 11-А класу</a:t>
            </a:r>
          </a:p>
          <a:p>
            <a:pPr algn="r"/>
            <a:r>
              <a:rPr lang="uk-UA" dirty="0" smtClean="0"/>
              <a:t>СШ №307</a:t>
            </a:r>
          </a:p>
          <a:p>
            <a:pPr algn="r"/>
            <a:r>
              <a:rPr lang="uk-UA" dirty="0" err="1" smtClean="0"/>
              <a:t>Високоморна</a:t>
            </a:r>
            <a:r>
              <a:rPr lang="uk-UA" dirty="0" smtClean="0"/>
              <a:t> Ярослава</a:t>
            </a:r>
          </a:p>
          <a:p>
            <a:pPr algn="r"/>
            <a:r>
              <a:rPr lang="uk-UA" dirty="0" smtClean="0"/>
              <a:t>Гудименко Марія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548680"/>
            <a:ext cx="4038600" cy="5577483"/>
          </a:xfrm>
        </p:spPr>
        <p:txBody>
          <a:bodyPr>
            <a:normAutofit fontScale="92500" lnSpcReduction="10000"/>
          </a:bodyPr>
          <a:lstStyle/>
          <a:p>
            <a:pPr marL="1588" lvl="0" indent="354013" algn="just">
              <a:buNone/>
            </a:pPr>
            <a:r>
              <a:rPr lang="ru-RU" dirty="0" err="1" smtClean="0"/>
              <a:t>Інший</a:t>
            </a:r>
            <a:r>
              <a:rPr lang="ru-RU" dirty="0" smtClean="0"/>
              <a:t> фактор —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ультрафіолетового</a:t>
            </a:r>
            <a:r>
              <a:rPr lang="ru-RU" dirty="0" smtClean="0"/>
              <a:t> </a:t>
            </a:r>
            <a:r>
              <a:rPr lang="ru-RU" dirty="0" err="1" smtClean="0"/>
              <a:t>випромінювання</a:t>
            </a:r>
            <a:r>
              <a:rPr lang="ru-RU" dirty="0" smtClean="0"/>
              <a:t>.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</a:t>
            </a:r>
            <a:r>
              <a:rPr lang="ru-RU" dirty="0" err="1" smtClean="0"/>
              <a:t>всієї</a:t>
            </a:r>
            <a:r>
              <a:rPr lang="ru-RU" dirty="0" smtClean="0"/>
              <a:t>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біосфери</a:t>
            </a:r>
            <a:r>
              <a:rPr lang="ru-RU" dirty="0" smtClean="0"/>
              <a:t> </a:t>
            </a:r>
            <a:r>
              <a:rPr lang="ru-RU" dirty="0" err="1" smtClean="0"/>
              <a:t>визначав</a:t>
            </a:r>
            <a:r>
              <a:rPr lang="ru-RU" dirty="0" smtClean="0"/>
              <a:t> частоту </a:t>
            </a:r>
            <a:r>
              <a:rPr lang="ru-RU" dirty="0" err="1" smtClean="0"/>
              <a:t>мутацій</a:t>
            </a:r>
            <a:r>
              <a:rPr lang="ru-RU" dirty="0" smtClean="0"/>
              <a:t>. У невеликих дозах </a:t>
            </a:r>
            <a:r>
              <a:rPr lang="ru-RU" dirty="0" err="1" smtClean="0"/>
              <a:t>ультрафіолет</a:t>
            </a:r>
            <a:r>
              <a:rPr lang="ru-RU" dirty="0" smtClean="0"/>
              <a:t> </a:t>
            </a:r>
            <a:r>
              <a:rPr lang="ru-RU" dirty="0" err="1" smtClean="0"/>
              <a:t>необхідний</a:t>
            </a:r>
            <a:r>
              <a:rPr lang="ru-RU" dirty="0" smtClean="0"/>
              <a:t> для </a:t>
            </a:r>
            <a:r>
              <a:rPr lang="ru-RU" dirty="0" err="1" smtClean="0"/>
              <a:t>еволюції</a:t>
            </a:r>
            <a:r>
              <a:rPr lang="ru-RU" dirty="0" smtClean="0"/>
              <a:t> </a:t>
            </a:r>
            <a:r>
              <a:rPr lang="ru-RU" dirty="0" err="1" smtClean="0"/>
              <a:t>біосфери</a:t>
            </a:r>
            <a:r>
              <a:rPr lang="ru-RU" dirty="0" smtClean="0"/>
              <a:t>: </a:t>
            </a:r>
            <a:r>
              <a:rPr lang="ru-RU" dirty="0" err="1" smtClean="0"/>
              <a:t>мутації</a:t>
            </a:r>
            <a:r>
              <a:rPr lang="ru-RU" dirty="0" smtClean="0"/>
              <a:t> </a:t>
            </a:r>
            <a:r>
              <a:rPr lang="ru-RU" dirty="0" err="1" smtClean="0"/>
              <a:t>створюють</a:t>
            </a:r>
            <a:r>
              <a:rPr lang="ru-RU" dirty="0" smtClean="0"/>
              <a:t> </a:t>
            </a:r>
            <a:r>
              <a:rPr lang="ru-RU" dirty="0" err="1" smtClean="0"/>
              <a:t>генетичну</a:t>
            </a:r>
            <a:r>
              <a:rPr lang="ru-RU" dirty="0" smtClean="0"/>
              <a:t> </a:t>
            </a:r>
            <a:r>
              <a:rPr lang="ru-RU" dirty="0" err="1" smtClean="0"/>
              <a:t>різноманітність</a:t>
            </a:r>
            <a:r>
              <a:rPr lang="ru-RU" dirty="0" smtClean="0"/>
              <a:t> </a:t>
            </a:r>
            <a:r>
              <a:rPr lang="ru-RU" dirty="0" err="1" smtClean="0"/>
              <a:t>популяцій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 самим </a:t>
            </a:r>
            <a:r>
              <a:rPr lang="ru-RU" dirty="0" err="1" smtClean="0"/>
              <a:t>постачають</a:t>
            </a:r>
            <a:r>
              <a:rPr lang="ru-RU" dirty="0" smtClean="0"/>
              <a:t> </a:t>
            </a:r>
            <a:r>
              <a:rPr lang="ru-RU" dirty="0" err="1" smtClean="0"/>
              <a:t>матеріал</a:t>
            </a:r>
            <a:r>
              <a:rPr lang="ru-RU" dirty="0" smtClean="0"/>
              <a:t> для природного добору.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Содержимое 4" descr="tan6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 rot="436493">
            <a:off x="4688299" y="1655475"/>
            <a:ext cx="4038600" cy="323088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images (2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 rot="21089834">
            <a:off x="412470" y="1981453"/>
            <a:ext cx="3994067" cy="2591133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620688"/>
            <a:ext cx="4038600" cy="5505475"/>
          </a:xfrm>
        </p:spPr>
        <p:txBody>
          <a:bodyPr>
            <a:normAutofit fontScale="62500" lnSpcReduction="20000"/>
          </a:bodyPr>
          <a:lstStyle/>
          <a:p>
            <a:pPr marL="1588" lvl="0" indent="354013" algn="just">
              <a:buNone/>
            </a:pP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кліматичними</a:t>
            </a:r>
            <a:r>
              <a:rPr lang="ru-RU" dirty="0" smtClean="0"/>
              <a:t> факторами </a:t>
            </a:r>
            <a:r>
              <a:rPr lang="ru-RU" dirty="0" err="1" smtClean="0"/>
              <a:t>тісно</a:t>
            </a:r>
            <a:r>
              <a:rPr lang="ru-RU" dirty="0" smtClean="0"/>
              <a:t> </a:t>
            </a:r>
            <a:r>
              <a:rPr lang="ru-RU" dirty="0" err="1" smtClean="0"/>
              <a:t>пов'язані</a:t>
            </a:r>
            <a:r>
              <a:rPr lang="ru-RU" dirty="0" smtClean="0"/>
              <a:t> </a:t>
            </a:r>
            <a:r>
              <a:rPr lang="ru-RU" dirty="0" err="1" smtClean="0"/>
              <a:t>функціональний</a:t>
            </a:r>
            <a:r>
              <a:rPr lang="ru-RU" dirty="0" smtClean="0"/>
              <a:t> стан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захисні</a:t>
            </a:r>
            <a:r>
              <a:rPr lang="ru-RU" dirty="0" smtClean="0"/>
              <a:t> </a:t>
            </a:r>
            <a:r>
              <a:rPr lang="ru-RU" dirty="0" err="1" smtClean="0"/>
              <a:t>реакції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мотивація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, у свою </a:t>
            </a:r>
            <a:r>
              <a:rPr lang="ru-RU" dirty="0" err="1" smtClean="0"/>
              <a:t>чергу</a:t>
            </a:r>
            <a:r>
              <a:rPr lang="ru-RU" dirty="0" smtClean="0"/>
              <a:t>, </a:t>
            </a:r>
            <a:r>
              <a:rPr lang="ru-RU" dirty="0" err="1" smtClean="0"/>
              <a:t>визначає</a:t>
            </a:r>
            <a:r>
              <a:rPr lang="ru-RU" dirty="0" smtClean="0"/>
              <a:t> </a:t>
            </a:r>
            <a:r>
              <a:rPr lang="ru-RU" dirty="0" err="1" smtClean="0"/>
              <a:t>ймовірність</a:t>
            </a:r>
            <a:r>
              <a:rPr lang="ru-RU" dirty="0" smtClean="0"/>
              <a:t>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цілої</a:t>
            </a:r>
            <a:r>
              <a:rPr lang="ru-RU" dirty="0" smtClean="0"/>
              <a:t> низки </a:t>
            </a:r>
            <a:r>
              <a:rPr lang="ru-RU" dirty="0" err="1" smtClean="0"/>
              <a:t>захворювань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 </a:t>
            </a:r>
            <a:r>
              <a:rPr lang="ru-RU" dirty="0" err="1" smtClean="0"/>
              <a:t>психічних</a:t>
            </a:r>
            <a:r>
              <a:rPr lang="ru-RU" dirty="0" smtClean="0"/>
              <a:t> </a:t>
            </a:r>
            <a:r>
              <a:rPr lang="ru-RU" dirty="0" err="1" smtClean="0"/>
              <a:t>розладів</a:t>
            </a:r>
            <a:r>
              <a:rPr lang="ru-RU" dirty="0" smtClean="0"/>
              <a:t>. За </a:t>
            </a:r>
            <a:r>
              <a:rPr lang="ru-RU" dirty="0" err="1" smtClean="0"/>
              <a:t>надмірно</a:t>
            </a:r>
            <a:r>
              <a:rPr lang="ru-RU" dirty="0" smtClean="0"/>
              <a:t> </a:t>
            </a:r>
            <a:r>
              <a:rPr lang="ru-RU" dirty="0" err="1" smtClean="0"/>
              <a:t>високої</a:t>
            </a:r>
            <a:r>
              <a:rPr lang="ru-RU" dirty="0" smtClean="0"/>
              <a:t> </a:t>
            </a:r>
            <a:r>
              <a:rPr lang="ru-RU" dirty="0" err="1" smtClean="0"/>
              <a:t>температури</a:t>
            </a:r>
            <a:r>
              <a:rPr lang="ru-RU" dirty="0" smtClean="0"/>
              <a:t> </a:t>
            </a:r>
            <a:r>
              <a:rPr lang="ru-RU" dirty="0" err="1" smtClean="0"/>
              <a:t>пригнічується</a:t>
            </a:r>
            <a:r>
              <a:rPr lang="ru-RU" dirty="0" smtClean="0"/>
              <a:t> </a:t>
            </a:r>
            <a:r>
              <a:rPr lang="ru-RU" dirty="0" err="1" smtClean="0"/>
              <a:t>фізична</a:t>
            </a:r>
            <a:r>
              <a:rPr lang="ru-RU" dirty="0" smtClean="0"/>
              <a:t> </a:t>
            </a:r>
            <a:r>
              <a:rPr lang="ru-RU" dirty="0" err="1" smtClean="0"/>
              <a:t>активність</a:t>
            </a:r>
            <a:r>
              <a:rPr lang="ru-RU" dirty="0" smtClean="0"/>
              <a:t> людей, </a:t>
            </a:r>
            <a:r>
              <a:rPr lang="ru-RU" dirty="0" err="1" smtClean="0"/>
              <a:t>збільшується</a:t>
            </a:r>
            <a:r>
              <a:rPr lang="ru-RU" dirty="0" smtClean="0"/>
              <a:t> </a:t>
            </a:r>
            <a:r>
              <a:rPr lang="ru-RU" dirty="0" err="1" smtClean="0"/>
              <a:t>ймовірність</a:t>
            </a:r>
            <a:r>
              <a:rPr lang="ru-RU" dirty="0" smtClean="0"/>
              <a:t> </a:t>
            </a:r>
            <a:r>
              <a:rPr lang="ru-RU" dirty="0" err="1" smtClean="0"/>
              <a:t>захворювань</a:t>
            </a:r>
            <a:r>
              <a:rPr lang="ru-RU" dirty="0" smtClean="0"/>
              <a:t> </a:t>
            </a:r>
            <a:r>
              <a:rPr lang="ru-RU" dirty="0" err="1" smtClean="0"/>
              <a:t>серцево-судинної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нирок</a:t>
            </a:r>
            <a:r>
              <a:rPr lang="ru-RU" dirty="0" smtClean="0"/>
              <a:t>. </a:t>
            </a:r>
            <a:r>
              <a:rPr lang="ru-RU" dirty="0" err="1" smtClean="0"/>
              <a:t>Низька</a:t>
            </a:r>
            <a:r>
              <a:rPr lang="ru-RU" dirty="0" smtClean="0"/>
              <a:t> температура </a:t>
            </a:r>
            <a:r>
              <a:rPr lang="ru-RU" dirty="0" err="1" smtClean="0"/>
              <a:t>спричинює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запалень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дихання</a:t>
            </a:r>
            <a:r>
              <a:rPr lang="ru-RU" dirty="0" smtClean="0"/>
              <a:t> та ревматизму. </a:t>
            </a:r>
            <a:r>
              <a:rPr lang="ru-RU" dirty="0" err="1" smtClean="0"/>
              <a:t>Вважають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низька</a:t>
            </a:r>
            <a:r>
              <a:rPr lang="ru-RU" dirty="0" smtClean="0"/>
              <a:t> температура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відносна</a:t>
            </a:r>
            <a:r>
              <a:rPr lang="ru-RU" dirty="0" smtClean="0"/>
              <a:t> </a:t>
            </a:r>
            <a:r>
              <a:rPr lang="ru-RU" dirty="0" err="1" smtClean="0"/>
              <a:t>вологість</a:t>
            </a:r>
            <a:r>
              <a:rPr lang="ru-RU" dirty="0" smtClean="0"/>
              <a:t> </a:t>
            </a:r>
            <a:r>
              <a:rPr lang="ru-RU" dirty="0" err="1" smtClean="0"/>
              <a:t>повітря</a:t>
            </a:r>
            <a:r>
              <a:rPr lang="ru-RU" dirty="0" smtClean="0"/>
              <a:t>, </a:t>
            </a:r>
            <a:r>
              <a:rPr lang="ru-RU" dirty="0" err="1" smtClean="0"/>
              <a:t>менша</a:t>
            </a:r>
            <a:r>
              <a:rPr lang="ru-RU" dirty="0" smtClean="0"/>
              <a:t> за 50 %, </a:t>
            </a:r>
            <a:r>
              <a:rPr lang="ru-RU" dirty="0" err="1" smtClean="0"/>
              <a:t>сприяють</a:t>
            </a:r>
            <a:r>
              <a:rPr lang="ru-RU" dirty="0" smtClean="0"/>
              <a:t> </a:t>
            </a:r>
            <a:r>
              <a:rPr lang="ru-RU" dirty="0" err="1" smtClean="0"/>
              <a:t>виживанню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поширенню</a:t>
            </a:r>
            <a:r>
              <a:rPr lang="ru-RU" dirty="0" smtClean="0"/>
              <a:t> </a:t>
            </a:r>
            <a:r>
              <a:rPr lang="ru-RU" dirty="0" err="1" smtClean="0"/>
              <a:t>вірусу</a:t>
            </a:r>
            <a:r>
              <a:rPr lang="ru-RU" dirty="0" smtClean="0"/>
              <a:t> </a:t>
            </a:r>
            <a:r>
              <a:rPr lang="ru-RU" dirty="0" err="1" smtClean="0"/>
              <a:t>грипу</a:t>
            </a:r>
            <a:r>
              <a:rPr lang="ru-RU" dirty="0" smtClean="0"/>
              <a:t>. Особливо </a:t>
            </a:r>
            <a:r>
              <a:rPr lang="ru-RU" dirty="0" err="1" smtClean="0"/>
              <a:t>небезпечні</a:t>
            </a:r>
            <a:r>
              <a:rPr lang="ru-RU" dirty="0" smtClean="0"/>
              <a:t> </a:t>
            </a:r>
            <a:r>
              <a:rPr lang="ru-RU" dirty="0" err="1" smtClean="0"/>
              <a:t>раптові</a:t>
            </a:r>
            <a:r>
              <a:rPr lang="ru-RU" dirty="0" smtClean="0"/>
              <a:t> </a:t>
            </a:r>
            <a:r>
              <a:rPr lang="ru-RU" dirty="0" err="1" smtClean="0"/>
              <a:t>коливання</a:t>
            </a:r>
            <a:r>
              <a:rPr lang="ru-RU" dirty="0" smtClean="0"/>
              <a:t> </a:t>
            </a:r>
            <a:r>
              <a:rPr lang="ru-RU" dirty="0" err="1" smtClean="0"/>
              <a:t>температури</a:t>
            </a:r>
            <a:r>
              <a:rPr lang="ru-RU" dirty="0" smtClean="0"/>
              <a:t>: вони </a:t>
            </a:r>
            <a:r>
              <a:rPr lang="ru-RU" dirty="0" err="1" smtClean="0"/>
              <a:t>спричинюють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серцево-судинної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, </a:t>
            </a:r>
            <a:r>
              <a:rPr lang="ru-RU" dirty="0" err="1" smtClean="0"/>
              <a:t>психічні</a:t>
            </a:r>
            <a:r>
              <a:rPr lang="ru-RU" dirty="0" smtClean="0"/>
              <a:t> </a:t>
            </a:r>
            <a:r>
              <a:rPr lang="ru-RU" dirty="0" err="1" smtClean="0"/>
              <a:t>розлади</a:t>
            </a:r>
            <a:r>
              <a:rPr lang="ru-RU" dirty="0" smtClean="0"/>
              <a:t>. </a:t>
            </a: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температури</a:t>
            </a:r>
            <a:r>
              <a:rPr lang="ru-RU" dirty="0" smtClean="0"/>
              <a:t> </a:t>
            </a:r>
            <a:r>
              <a:rPr lang="ru-RU" dirty="0" err="1" smtClean="0"/>
              <a:t>посилюється</a:t>
            </a:r>
            <a:r>
              <a:rPr lang="ru-RU" dirty="0" smtClean="0"/>
              <a:t>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підвищеної</a:t>
            </a:r>
            <a:r>
              <a:rPr lang="ru-RU" dirty="0" smtClean="0"/>
              <a:t> </a:t>
            </a:r>
            <a:r>
              <a:rPr lang="ru-RU" dirty="0" err="1" smtClean="0"/>
              <a:t>вологості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548680"/>
            <a:ext cx="4038600" cy="5577483"/>
          </a:xfrm>
        </p:spPr>
        <p:txBody>
          <a:bodyPr>
            <a:normAutofit fontScale="70000" lnSpcReduction="20000"/>
          </a:bodyPr>
          <a:lstStyle/>
          <a:p>
            <a:pPr marL="1588" lvl="0" indent="354013" algn="just">
              <a:buNone/>
            </a:pPr>
            <a:r>
              <a:rPr lang="ru-RU" dirty="0" err="1" smtClean="0"/>
              <a:t>Зміни</a:t>
            </a:r>
            <a:r>
              <a:rPr lang="ru-RU" dirty="0" smtClean="0"/>
              <a:t> атмосферного </a:t>
            </a:r>
            <a:r>
              <a:rPr lang="ru-RU" dirty="0" err="1" smtClean="0"/>
              <a:t>тиску</a:t>
            </a:r>
            <a:r>
              <a:rPr lang="ru-RU" dirty="0" smtClean="0"/>
              <a:t> </a:t>
            </a:r>
            <a:r>
              <a:rPr lang="ru-RU" dirty="0" err="1" smtClean="0"/>
              <a:t>позначаються</a:t>
            </a:r>
            <a:r>
              <a:rPr lang="ru-RU" dirty="0" smtClean="0"/>
              <a:t> на </a:t>
            </a:r>
            <a:r>
              <a:rPr lang="ru-RU" dirty="0" err="1" smtClean="0"/>
              <a:t>стані</a:t>
            </a:r>
            <a:r>
              <a:rPr lang="ru-RU" dirty="0" smtClean="0"/>
              <a:t> </a:t>
            </a:r>
            <a:r>
              <a:rPr lang="ru-RU" dirty="0" err="1" smtClean="0"/>
              <a:t>здоров'я</a:t>
            </a:r>
            <a:r>
              <a:rPr lang="ru-RU" dirty="0" smtClean="0"/>
              <a:t> </a:t>
            </a:r>
            <a:r>
              <a:rPr lang="ru-RU" dirty="0" err="1" smtClean="0"/>
              <a:t>насамперед</a:t>
            </a:r>
            <a:r>
              <a:rPr lang="ru-RU" dirty="0" smtClean="0"/>
              <a:t> тих людей,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хворі</a:t>
            </a:r>
            <a:r>
              <a:rPr lang="ru-RU" dirty="0" smtClean="0"/>
              <a:t> на </a:t>
            </a:r>
            <a:r>
              <a:rPr lang="ru-RU" dirty="0" err="1" smtClean="0"/>
              <a:t>артрити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артрози</a:t>
            </a:r>
            <a:r>
              <a:rPr lang="ru-RU" dirty="0" smtClean="0"/>
              <a:t> (</a:t>
            </a:r>
            <a:r>
              <a:rPr lang="ru-RU" dirty="0" err="1" smtClean="0"/>
              <a:t>захворювання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супроводжуються</a:t>
            </a:r>
            <a:r>
              <a:rPr lang="ru-RU" dirty="0" smtClean="0"/>
              <a:t> болями в </a:t>
            </a:r>
            <a:r>
              <a:rPr lang="ru-RU" dirty="0" err="1" smtClean="0"/>
              <a:t>суглобах</a:t>
            </a:r>
            <a:r>
              <a:rPr lang="ru-RU" dirty="0" smtClean="0"/>
              <a:t> та </a:t>
            </a:r>
            <a:r>
              <a:rPr lang="ru-RU" dirty="0" err="1" smtClean="0"/>
              <a:t>зміною</a:t>
            </a:r>
            <a:r>
              <a:rPr lang="ru-RU" dirty="0" smtClean="0"/>
              <a:t> </a:t>
            </a:r>
            <a:r>
              <a:rPr lang="ru-RU" dirty="0" err="1" smtClean="0"/>
              <a:t>їхньої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). Один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проявів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атмосферного </a:t>
            </a:r>
            <a:r>
              <a:rPr lang="ru-RU" dirty="0" err="1" smtClean="0"/>
              <a:t>тиску</a:t>
            </a:r>
            <a:r>
              <a:rPr lang="ru-RU" dirty="0" smtClean="0"/>
              <a:t> — </a:t>
            </a:r>
            <a:r>
              <a:rPr lang="ru-RU" dirty="0" err="1" smtClean="0"/>
              <a:t>гірська</a:t>
            </a:r>
            <a:r>
              <a:rPr lang="ru-RU" dirty="0" smtClean="0"/>
              <a:t> хвороба. На </a:t>
            </a:r>
            <a:r>
              <a:rPr lang="ru-RU" dirty="0" err="1" smtClean="0"/>
              <a:t>висоті</a:t>
            </a:r>
            <a:r>
              <a:rPr lang="ru-RU" dirty="0" smtClean="0"/>
              <a:t>, </a:t>
            </a:r>
            <a:r>
              <a:rPr lang="ru-RU" dirty="0" err="1" smtClean="0"/>
              <a:t>починаючи</a:t>
            </a:r>
            <a:r>
              <a:rPr lang="ru-RU" dirty="0" smtClean="0"/>
              <a:t> </a:t>
            </a:r>
            <a:r>
              <a:rPr lang="ru-RU" dirty="0" err="1" smtClean="0"/>
              <a:t>приблизно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3000 м, через </a:t>
            </a:r>
            <a:r>
              <a:rPr lang="ru-RU" dirty="0" err="1" smtClean="0"/>
              <a:t>зниження</a:t>
            </a:r>
            <a:r>
              <a:rPr lang="ru-RU" dirty="0" smtClean="0"/>
              <a:t> </a:t>
            </a:r>
            <a:r>
              <a:rPr lang="ru-RU" dirty="0" err="1" smtClean="0"/>
              <a:t>парціального</a:t>
            </a:r>
            <a:r>
              <a:rPr lang="ru-RU" dirty="0" smtClean="0"/>
              <a:t> </a:t>
            </a:r>
            <a:r>
              <a:rPr lang="ru-RU" dirty="0" err="1" smtClean="0"/>
              <a:t>тиску</a:t>
            </a:r>
            <a:r>
              <a:rPr lang="ru-RU" dirty="0" smtClean="0"/>
              <a:t> </a:t>
            </a:r>
            <a:r>
              <a:rPr lang="ru-RU" dirty="0" err="1" smtClean="0"/>
              <a:t>газів</a:t>
            </a:r>
            <a:r>
              <a:rPr lang="ru-RU" dirty="0" smtClean="0"/>
              <a:t> </a:t>
            </a:r>
            <a:r>
              <a:rPr lang="ru-RU" dirty="0" err="1" smtClean="0"/>
              <a:t>гемоглобін</a:t>
            </a:r>
            <a:r>
              <a:rPr lang="ru-RU" dirty="0" smtClean="0"/>
              <a:t> </a:t>
            </a:r>
            <a:r>
              <a:rPr lang="ru-RU" dirty="0" err="1" smtClean="0"/>
              <a:t>недостатньо</a:t>
            </a:r>
            <a:r>
              <a:rPr lang="ru-RU" dirty="0" smtClean="0"/>
              <a:t> </a:t>
            </a:r>
            <a:r>
              <a:rPr lang="ru-RU" dirty="0" err="1" smtClean="0"/>
              <a:t>насичується</a:t>
            </a:r>
            <a:r>
              <a:rPr lang="ru-RU" dirty="0" smtClean="0"/>
              <a:t> киснем,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розвивається</a:t>
            </a:r>
            <a:r>
              <a:rPr lang="ru-RU" dirty="0" smtClean="0"/>
              <a:t> </a:t>
            </a:r>
            <a:r>
              <a:rPr lang="ru-RU" dirty="0" err="1" smtClean="0"/>
              <a:t>гіпоксія</a:t>
            </a:r>
            <a:r>
              <a:rPr lang="ru-RU" dirty="0" smtClean="0"/>
              <a:t> (</a:t>
            </a:r>
            <a:r>
              <a:rPr lang="ru-RU" dirty="0" err="1" smtClean="0"/>
              <a:t>кисневе</a:t>
            </a:r>
            <a:r>
              <a:rPr lang="ru-RU" dirty="0" smtClean="0"/>
              <a:t> </a:t>
            </a:r>
            <a:r>
              <a:rPr lang="ru-RU" dirty="0" err="1" smtClean="0"/>
              <a:t>голодування</a:t>
            </a:r>
            <a:r>
              <a:rPr lang="ru-RU" dirty="0" smtClean="0"/>
              <a:t>).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з'являються</a:t>
            </a:r>
            <a:r>
              <a:rPr lang="ru-RU" dirty="0" smtClean="0"/>
              <a:t> </a:t>
            </a:r>
            <a:r>
              <a:rPr lang="ru-RU" dirty="0" err="1" smtClean="0"/>
              <a:t>задишка</a:t>
            </a:r>
            <a:r>
              <a:rPr lang="ru-RU" dirty="0" smtClean="0"/>
              <a:t>, </a:t>
            </a:r>
            <a:r>
              <a:rPr lang="ru-RU" dirty="0" err="1" smtClean="0"/>
              <a:t>кволість</a:t>
            </a:r>
            <a:r>
              <a:rPr lang="ru-RU" dirty="0" smtClean="0"/>
              <a:t>, </a:t>
            </a:r>
            <a:r>
              <a:rPr lang="ru-RU" dirty="0" err="1" smtClean="0"/>
              <a:t>пришвидшується</a:t>
            </a:r>
            <a:r>
              <a:rPr lang="ru-RU" dirty="0" smtClean="0"/>
              <a:t> </a:t>
            </a:r>
            <a:r>
              <a:rPr lang="ru-RU" dirty="0" err="1" smtClean="0"/>
              <a:t>серцебиття</a:t>
            </a:r>
            <a:r>
              <a:rPr lang="ru-RU" dirty="0" smtClean="0"/>
              <a:t>, 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непритомніє</a:t>
            </a:r>
            <a:r>
              <a:rPr lang="ru-RU" dirty="0" smtClean="0"/>
              <a:t>. На великих </a:t>
            </a:r>
            <a:r>
              <a:rPr lang="ru-RU" dirty="0" err="1" smtClean="0"/>
              <a:t>висотах</a:t>
            </a:r>
            <a:r>
              <a:rPr lang="ru-RU" dirty="0" smtClean="0"/>
              <a:t> (</a:t>
            </a:r>
            <a:r>
              <a:rPr lang="ru-RU" dirty="0" err="1" smtClean="0"/>
              <a:t>понад</a:t>
            </a:r>
            <a:r>
              <a:rPr lang="ru-RU" dirty="0" smtClean="0"/>
              <a:t> 5000 м)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розвинутися</a:t>
            </a:r>
            <a:r>
              <a:rPr lang="ru-RU" dirty="0" smtClean="0"/>
              <a:t> набряк </a:t>
            </a:r>
            <a:r>
              <a:rPr lang="ru-RU" dirty="0" err="1" smtClean="0"/>
              <a:t>легенів</a:t>
            </a:r>
            <a:r>
              <a:rPr lang="ru-RU" dirty="0" smtClean="0"/>
              <a:t>, а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гіпоксії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 — кома.</a:t>
            </a:r>
          </a:p>
          <a:p>
            <a:pPr algn="just">
              <a:buNone/>
            </a:pPr>
            <a:endParaRPr lang="ru-RU" dirty="0"/>
          </a:p>
        </p:txBody>
      </p:sp>
      <p:pic>
        <p:nvPicPr>
          <p:cNvPr id="5" name="Содержимое 4" descr="images (3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 rot="547631">
            <a:off x="4663455" y="1768331"/>
            <a:ext cx="4093178" cy="255103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DBaicLAvLs8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 rot="21354890">
            <a:off x="486307" y="1985257"/>
            <a:ext cx="4038600" cy="2692400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4008" y="1556792"/>
            <a:ext cx="4038600" cy="3960440"/>
          </a:xfrm>
        </p:spPr>
        <p:txBody>
          <a:bodyPr/>
          <a:lstStyle/>
          <a:p>
            <a:pPr marL="1588" lvl="0" indent="354013" algn="just">
              <a:buNone/>
            </a:pPr>
            <a:r>
              <a:rPr lang="ru-RU" dirty="0" smtClean="0"/>
              <a:t>На </a:t>
            </a:r>
            <a:r>
              <a:rPr lang="ru-RU" dirty="0" err="1" smtClean="0"/>
              <a:t>нервову</a:t>
            </a:r>
            <a:r>
              <a:rPr lang="ru-RU" dirty="0" smtClean="0"/>
              <a:t> систему </a:t>
            </a:r>
            <a:r>
              <a:rPr lang="ru-RU" dirty="0" err="1" smtClean="0"/>
              <a:t>людини</a:t>
            </a:r>
            <a:r>
              <a:rPr lang="ru-RU" dirty="0" smtClean="0"/>
              <a:t> та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психічний</a:t>
            </a:r>
            <a:r>
              <a:rPr lang="ru-RU" dirty="0" smtClean="0"/>
              <a:t> стан </a:t>
            </a:r>
            <a:r>
              <a:rPr lang="ru-RU" dirty="0" err="1" smtClean="0"/>
              <a:t>істотно</a:t>
            </a:r>
            <a:r>
              <a:rPr lang="ru-RU" dirty="0" smtClean="0"/>
              <a:t> </a:t>
            </a:r>
            <a:r>
              <a:rPr lang="ru-RU" dirty="0" err="1" smtClean="0"/>
              <a:t>впливають</a:t>
            </a:r>
            <a:r>
              <a:rPr lang="ru-RU" dirty="0" smtClean="0"/>
              <a:t> </a:t>
            </a:r>
            <a:r>
              <a:rPr lang="ru-RU" dirty="0" err="1" smtClean="0"/>
              <a:t>вітри</a:t>
            </a:r>
            <a:r>
              <a:rPr lang="ru-RU" dirty="0" smtClean="0"/>
              <a:t>. Через </a:t>
            </a:r>
            <a:r>
              <a:rPr lang="ru-RU" dirty="0" err="1" smtClean="0"/>
              <a:t>поривчасті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жаркі</a:t>
            </a:r>
            <a:r>
              <a:rPr lang="ru-RU" dirty="0" smtClean="0"/>
              <a:t> </a:t>
            </a:r>
            <a:r>
              <a:rPr lang="ru-RU" dirty="0" err="1" smtClean="0"/>
              <a:t>суховії</a:t>
            </a:r>
            <a:r>
              <a:rPr lang="ru-RU" dirty="0" smtClean="0"/>
              <a:t> </a:t>
            </a:r>
            <a:r>
              <a:rPr lang="ru-RU" dirty="0" err="1" smtClean="0"/>
              <a:t>різко</a:t>
            </a:r>
            <a:r>
              <a:rPr lang="ru-RU" dirty="0" smtClean="0"/>
              <a:t> </a:t>
            </a:r>
            <a:r>
              <a:rPr lang="ru-RU" dirty="0" err="1" smtClean="0"/>
              <a:t>частішають</a:t>
            </a:r>
            <a:r>
              <a:rPr lang="ru-RU" dirty="0" smtClean="0"/>
              <a:t> </a:t>
            </a:r>
            <a:r>
              <a:rPr lang="ru-RU" dirty="0" err="1" smtClean="0"/>
              <a:t>випадки</a:t>
            </a:r>
            <a:r>
              <a:rPr lang="ru-RU" dirty="0" smtClean="0"/>
              <a:t> </a:t>
            </a:r>
            <a:r>
              <a:rPr lang="ru-RU" dirty="0" err="1" smtClean="0"/>
              <a:t>ненормальної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 людей.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548680"/>
            <a:ext cx="4038600" cy="5577483"/>
          </a:xfrm>
        </p:spPr>
        <p:txBody>
          <a:bodyPr>
            <a:normAutofit fontScale="70000" lnSpcReduction="20000"/>
          </a:bodyPr>
          <a:lstStyle/>
          <a:p>
            <a:pPr marL="1588" lvl="0" indent="354013" algn="just">
              <a:buNone/>
            </a:pPr>
            <a:r>
              <a:rPr lang="ru-RU" dirty="0" err="1" smtClean="0"/>
              <a:t>Нестача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надлишок</a:t>
            </a:r>
            <a:r>
              <a:rPr lang="ru-RU" dirty="0" smtClean="0"/>
              <a:t> у </a:t>
            </a:r>
            <a:r>
              <a:rPr lang="ru-RU" dirty="0" err="1" smtClean="0"/>
              <a:t>довкіллі</a:t>
            </a:r>
            <a:r>
              <a:rPr lang="ru-RU" dirty="0" smtClean="0"/>
              <a:t> тих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хімічних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</a:t>
            </a:r>
            <a:r>
              <a:rPr lang="ru-RU" dirty="0" err="1" smtClean="0"/>
              <a:t>значною</a:t>
            </a:r>
            <a:r>
              <a:rPr lang="ru-RU" dirty="0" smtClean="0"/>
              <a:t> </a:t>
            </a:r>
            <a:r>
              <a:rPr lang="ru-RU" dirty="0" err="1" smtClean="0"/>
              <a:t>мірою</a:t>
            </a:r>
            <a:r>
              <a:rPr lang="ru-RU" dirty="0" smtClean="0"/>
              <a:t> </a:t>
            </a:r>
            <a:r>
              <a:rPr lang="ru-RU" dirty="0" err="1" smtClean="0"/>
              <a:t>визначає</a:t>
            </a:r>
            <a:r>
              <a:rPr lang="ru-RU" dirty="0" smtClean="0"/>
              <a:t> </a:t>
            </a:r>
            <a:r>
              <a:rPr lang="ru-RU" dirty="0" err="1" smtClean="0"/>
              <a:t>здоров'я</a:t>
            </a:r>
            <a:r>
              <a:rPr lang="ru-RU" dirty="0" smtClean="0"/>
              <a:t> </a:t>
            </a:r>
            <a:r>
              <a:rPr lang="ru-RU" dirty="0" err="1" smtClean="0"/>
              <a:t>конкретних</a:t>
            </a:r>
            <a:r>
              <a:rPr lang="ru-RU" dirty="0" smtClean="0"/>
              <a:t> </a:t>
            </a:r>
            <a:r>
              <a:rPr lang="ru-RU" dirty="0" err="1" smtClean="0"/>
              <a:t>популяцій</a:t>
            </a:r>
            <a:r>
              <a:rPr lang="ru-RU" dirty="0" smtClean="0"/>
              <a:t>. </a:t>
            </a:r>
            <a:r>
              <a:rPr lang="ru-RU" dirty="0" err="1" smtClean="0"/>
              <a:t>Захворювання</a:t>
            </a:r>
            <a:r>
              <a:rPr lang="ru-RU" dirty="0" smtClean="0"/>
              <a:t>, </a:t>
            </a:r>
            <a:r>
              <a:rPr lang="ru-RU" dirty="0" err="1" smtClean="0"/>
              <a:t>пов'язані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регіональними</a:t>
            </a:r>
            <a:r>
              <a:rPr lang="ru-RU" dirty="0" smtClean="0"/>
              <a:t> </a:t>
            </a:r>
            <a:r>
              <a:rPr lang="ru-RU" dirty="0" err="1" smtClean="0"/>
              <a:t>едафічними</a:t>
            </a:r>
            <a:r>
              <a:rPr lang="ru-RU" dirty="0" smtClean="0"/>
              <a:t> (</a:t>
            </a:r>
            <a:r>
              <a:rPr lang="ru-RU" dirty="0" err="1" smtClean="0"/>
              <a:t>ґрунтовими</a:t>
            </a:r>
            <a:r>
              <a:rPr lang="ru-RU" dirty="0" smtClean="0"/>
              <a:t>), </a:t>
            </a:r>
            <a:r>
              <a:rPr lang="ru-RU" dirty="0" err="1" smtClean="0"/>
              <a:t>гідрологічними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епідеміологічними</a:t>
            </a:r>
            <a:r>
              <a:rPr lang="ru-RU" dirty="0" smtClean="0"/>
              <a:t> </a:t>
            </a:r>
            <a:r>
              <a:rPr lang="ru-RU" dirty="0" err="1" smtClean="0"/>
              <a:t>особливостями</a:t>
            </a:r>
            <a:r>
              <a:rPr lang="ru-RU" dirty="0" smtClean="0"/>
              <a:t>, </a:t>
            </a:r>
            <a:r>
              <a:rPr lang="ru-RU" dirty="0" err="1" smtClean="0"/>
              <a:t>дістали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</a:t>
            </a:r>
            <a:r>
              <a:rPr lang="ru-RU" dirty="0" err="1" smtClean="0"/>
              <a:t>ендемічних</a:t>
            </a:r>
            <a:r>
              <a:rPr lang="ru-RU" dirty="0" smtClean="0"/>
              <a:t> хвороб (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властивих</a:t>
            </a:r>
            <a:r>
              <a:rPr lang="ru-RU" dirty="0" smtClean="0"/>
              <a:t> </a:t>
            </a:r>
            <a:r>
              <a:rPr lang="ru-RU" dirty="0" err="1" smtClean="0"/>
              <a:t>певним</a:t>
            </a:r>
            <a:r>
              <a:rPr lang="ru-RU" dirty="0" smtClean="0"/>
              <a:t> </a:t>
            </a:r>
            <a:r>
              <a:rPr lang="ru-RU" dirty="0" err="1" smtClean="0"/>
              <a:t>регіонам</a:t>
            </a:r>
            <a:r>
              <a:rPr lang="ru-RU" dirty="0" smtClean="0"/>
              <a:t>).</a:t>
            </a:r>
          </a:p>
          <a:p>
            <a:pPr marL="1588" lvl="0" indent="354013" algn="just">
              <a:buNone/>
            </a:pP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дефіцит</a:t>
            </a:r>
            <a:r>
              <a:rPr lang="ru-RU" dirty="0" smtClean="0"/>
              <a:t> йоду у </a:t>
            </a:r>
            <a:r>
              <a:rPr lang="ru-RU" dirty="0" err="1" smtClean="0"/>
              <a:t>воді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продуктах </a:t>
            </a:r>
            <a:r>
              <a:rPr lang="ru-RU" dirty="0" err="1" smtClean="0"/>
              <a:t>харчування</a:t>
            </a:r>
            <a:r>
              <a:rPr lang="ru-RU" dirty="0" smtClean="0"/>
              <a:t> </a:t>
            </a:r>
            <a:r>
              <a:rPr lang="ru-RU" dirty="0" err="1" smtClean="0"/>
              <a:t>спричинює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щитовидної</a:t>
            </a:r>
            <a:r>
              <a:rPr lang="ru-RU" dirty="0" smtClean="0"/>
              <a:t> </a:t>
            </a:r>
            <a:r>
              <a:rPr lang="ru-RU" dirty="0" err="1" smtClean="0"/>
              <a:t>залози</a:t>
            </a:r>
            <a:r>
              <a:rPr lang="ru-RU" dirty="0" smtClean="0"/>
              <a:t>, </a:t>
            </a:r>
            <a:r>
              <a:rPr lang="ru-RU" dirty="0" err="1" smtClean="0"/>
              <a:t>нестача</a:t>
            </a:r>
            <a:r>
              <a:rPr lang="ru-RU" dirty="0" smtClean="0"/>
              <a:t> </a:t>
            </a:r>
            <a:r>
              <a:rPr lang="ru-RU" dirty="0" err="1" smtClean="0"/>
              <a:t>кальцію</a:t>
            </a:r>
            <a:r>
              <a:rPr lang="ru-RU" dirty="0" smtClean="0"/>
              <a:t> — </a:t>
            </a:r>
            <a:r>
              <a:rPr lang="ru-RU" dirty="0" err="1" smtClean="0"/>
              <a:t>ламкість</a:t>
            </a:r>
            <a:r>
              <a:rPr lang="ru-RU" dirty="0" smtClean="0"/>
              <a:t> </a:t>
            </a:r>
            <a:r>
              <a:rPr lang="ru-RU" dirty="0" err="1" smtClean="0"/>
              <a:t>кісток</a:t>
            </a:r>
            <a:r>
              <a:rPr lang="ru-RU" dirty="0" smtClean="0"/>
              <a:t>, </a:t>
            </a:r>
            <a:r>
              <a:rPr lang="ru-RU" dirty="0" err="1" smtClean="0"/>
              <a:t>нестача</a:t>
            </a:r>
            <a:r>
              <a:rPr lang="ru-RU" dirty="0" smtClean="0"/>
              <a:t> кобальту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заліза</a:t>
            </a:r>
            <a:r>
              <a:rPr lang="ru-RU" dirty="0" smtClean="0"/>
              <a:t> — </a:t>
            </a:r>
            <a:r>
              <a:rPr lang="ru-RU" dirty="0" err="1" smtClean="0"/>
              <a:t>недокрів'я</a:t>
            </a:r>
            <a:r>
              <a:rPr lang="ru-RU" dirty="0" smtClean="0"/>
              <a:t>. </a:t>
            </a:r>
            <a:r>
              <a:rPr lang="ru-RU" dirty="0" err="1" smtClean="0"/>
              <a:t>Надлишок</a:t>
            </a:r>
            <a:r>
              <a:rPr lang="ru-RU" dirty="0" smtClean="0"/>
              <a:t> тих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небезпечний</a:t>
            </a:r>
            <a:r>
              <a:rPr lang="ru-RU" dirty="0" smtClean="0"/>
              <a:t>. Так, </a:t>
            </a:r>
            <a:r>
              <a:rPr lang="ru-RU" dirty="0" err="1" smtClean="0"/>
              <a:t>надлишок</a:t>
            </a:r>
            <a:r>
              <a:rPr lang="ru-RU" dirty="0" smtClean="0"/>
              <a:t> бору </a:t>
            </a:r>
            <a:r>
              <a:rPr lang="ru-RU" dirty="0" err="1" smtClean="0"/>
              <a:t>спричинює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травлення</a:t>
            </a:r>
            <a:r>
              <a:rPr lang="ru-RU" dirty="0" smtClean="0"/>
              <a:t> та </a:t>
            </a:r>
            <a:r>
              <a:rPr lang="ru-RU" dirty="0" err="1" smtClean="0"/>
              <a:t>пневмонію</a:t>
            </a:r>
            <a:r>
              <a:rPr lang="ru-RU" dirty="0" smtClean="0"/>
              <a:t>.</a:t>
            </a:r>
          </a:p>
          <a:p>
            <a:pPr algn="just">
              <a:buNone/>
            </a:pPr>
            <a:endParaRPr lang="ru-RU" dirty="0"/>
          </a:p>
        </p:txBody>
      </p:sp>
      <p:pic>
        <p:nvPicPr>
          <p:cNvPr id="5" name="Содержимое 4" descr="загруженное (2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 rot="321051">
            <a:off x="4647882" y="1455185"/>
            <a:ext cx="4155489" cy="3365946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images (4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 rot="21175025">
            <a:off x="443911" y="1844824"/>
            <a:ext cx="3914281" cy="2947046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548680"/>
            <a:ext cx="4038600" cy="5577483"/>
          </a:xfrm>
        </p:spPr>
        <p:txBody>
          <a:bodyPr>
            <a:normAutofit fontScale="92500" lnSpcReduction="20000"/>
          </a:bodyPr>
          <a:lstStyle/>
          <a:p>
            <a:pPr marL="0" lvl="0" indent="355600" algn="just">
              <a:buNone/>
            </a:pPr>
            <a:r>
              <a:rPr lang="ru-RU" dirty="0" smtClean="0"/>
              <a:t>У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випадках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факторів</a:t>
            </a:r>
            <a:r>
              <a:rPr lang="ru-RU" dirty="0" smtClean="0"/>
              <a:t>, </a:t>
            </a:r>
            <a:r>
              <a:rPr lang="ru-RU" dirty="0" err="1" smtClean="0"/>
              <a:t>кожний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перебуває</a:t>
            </a:r>
            <a:r>
              <a:rPr lang="ru-RU" dirty="0" smtClean="0"/>
              <a:t> в </a:t>
            </a:r>
            <a:r>
              <a:rPr lang="ru-RU" dirty="0" err="1" smtClean="0"/>
              <a:t>зоні</a:t>
            </a:r>
            <a:r>
              <a:rPr lang="ru-RU" dirty="0" smtClean="0"/>
              <a:t> </a:t>
            </a:r>
            <a:r>
              <a:rPr lang="ru-RU" dirty="0" err="1" smtClean="0"/>
              <a:t>песимуму</a:t>
            </a:r>
            <a:r>
              <a:rPr lang="ru-RU" dirty="0" smtClean="0"/>
              <a:t>, </a:t>
            </a:r>
            <a:r>
              <a:rPr lang="ru-RU" dirty="0" err="1" smtClean="0"/>
              <a:t>впливають</a:t>
            </a:r>
            <a:r>
              <a:rPr lang="ru-RU" dirty="0" smtClean="0"/>
              <a:t> комплексно. Так, </a:t>
            </a:r>
            <a:r>
              <a:rPr lang="ru-RU" dirty="0" err="1" smtClean="0"/>
              <a:t>низький</a:t>
            </a:r>
            <a:r>
              <a:rPr lang="ru-RU" dirty="0" smtClean="0"/>
              <a:t> </a:t>
            </a:r>
            <a:r>
              <a:rPr lang="ru-RU" dirty="0" err="1" smtClean="0"/>
              <a:t>уміст</a:t>
            </a:r>
            <a:r>
              <a:rPr lang="ru-RU" dirty="0" smtClean="0"/>
              <a:t> </a:t>
            </a:r>
            <a:r>
              <a:rPr lang="ru-RU" dirty="0" err="1" smtClean="0"/>
              <a:t>кальцію</a:t>
            </a:r>
            <a:r>
              <a:rPr lang="ru-RU" dirty="0" smtClean="0"/>
              <a:t> в </a:t>
            </a:r>
            <a:r>
              <a:rPr lang="ru-RU" dirty="0" err="1" smtClean="0"/>
              <a:t>поєднанні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надлишком</a:t>
            </a:r>
            <a:r>
              <a:rPr lang="ru-RU" dirty="0" smtClean="0"/>
              <a:t> </a:t>
            </a:r>
            <a:r>
              <a:rPr lang="ru-RU" dirty="0" err="1" smtClean="0"/>
              <a:t>заліза</a:t>
            </a:r>
            <a:r>
              <a:rPr lang="ru-RU" dirty="0" smtClean="0"/>
              <a:t>, </a:t>
            </a:r>
            <a:r>
              <a:rPr lang="ru-RU" dirty="0" err="1" smtClean="0"/>
              <a:t>стронцію</a:t>
            </a:r>
            <a:r>
              <a:rPr lang="ru-RU" dirty="0" smtClean="0"/>
              <a:t>, </a:t>
            </a:r>
            <a:r>
              <a:rPr lang="ru-RU" dirty="0" err="1" smtClean="0"/>
              <a:t>свинцю</a:t>
            </a:r>
            <a:r>
              <a:rPr lang="ru-RU" dirty="0" smtClean="0"/>
              <a:t> та цинку </a:t>
            </a:r>
            <a:r>
              <a:rPr lang="ru-RU" dirty="0" err="1" smtClean="0"/>
              <a:t>спричинює</a:t>
            </a:r>
            <a:r>
              <a:rPr lang="ru-RU" dirty="0" smtClean="0"/>
              <a:t> </a:t>
            </a:r>
            <a:r>
              <a:rPr lang="ru-RU" dirty="0" err="1" smtClean="0"/>
              <a:t>деформацію</a:t>
            </a:r>
            <a:r>
              <a:rPr lang="ru-RU" dirty="0" smtClean="0"/>
              <a:t> </a:t>
            </a:r>
            <a:r>
              <a:rPr lang="ru-RU" dirty="0" err="1" smtClean="0"/>
              <a:t>кісток</a:t>
            </a:r>
            <a:r>
              <a:rPr lang="ru-RU" dirty="0" smtClean="0"/>
              <a:t>,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хрящів</a:t>
            </a:r>
            <a:r>
              <a:rPr lang="ru-RU" dirty="0" smtClean="0"/>
              <a:t>, </a:t>
            </a:r>
            <a:r>
              <a:rPr lang="ru-RU" dirty="0" err="1" smtClean="0"/>
              <a:t>викривлення</a:t>
            </a:r>
            <a:r>
              <a:rPr lang="ru-RU" dirty="0" smtClean="0"/>
              <a:t> хребта.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ендемічне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назване</a:t>
            </a:r>
            <a:r>
              <a:rPr lang="ru-RU" dirty="0" smtClean="0"/>
              <a:t> </a:t>
            </a:r>
            <a:r>
              <a:rPr lang="ru-RU" dirty="0" err="1" smtClean="0"/>
              <a:t>уровою</a:t>
            </a:r>
            <a:r>
              <a:rPr lang="ru-RU" dirty="0" smtClean="0"/>
              <a:t> хворобою, «на честь» </a:t>
            </a:r>
            <a:r>
              <a:rPr lang="ru-RU" dirty="0" err="1" smtClean="0"/>
              <a:t>річки</a:t>
            </a:r>
            <a:r>
              <a:rPr lang="ru-RU" dirty="0" smtClean="0"/>
              <a:t> </a:t>
            </a:r>
            <a:r>
              <a:rPr lang="ru-RU" dirty="0" err="1" smtClean="0"/>
              <a:t>Уров</a:t>
            </a:r>
            <a:r>
              <a:rPr lang="ru-RU" dirty="0" smtClean="0"/>
              <a:t>, яка </a:t>
            </a:r>
            <a:r>
              <a:rPr lang="ru-RU" dirty="0" err="1" smtClean="0"/>
              <a:t>протікає</a:t>
            </a:r>
            <a:r>
              <a:rPr lang="ru-RU" dirty="0" smtClean="0"/>
              <a:t> в </a:t>
            </a:r>
            <a:r>
              <a:rPr lang="ru-RU" dirty="0" err="1" smtClean="0"/>
              <a:t>місцевості</a:t>
            </a:r>
            <a:r>
              <a:rPr lang="ru-RU" dirty="0" smtClean="0"/>
              <a:t>, де хвороба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поширена</a:t>
            </a:r>
            <a:r>
              <a:rPr lang="ru-RU" dirty="0" smtClean="0"/>
              <a:t>.</a:t>
            </a:r>
          </a:p>
          <a:p>
            <a:pPr marL="0" indent="35560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404664"/>
            <a:ext cx="4038600" cy="5721499"/>
          </a:xfrm>
        </p:spPr>
        <p:txBody>
          <a:bodyPr>
            <a:normAutofit fontScale="55000" lnSpcReduction="20000"/>
          </a:bodyPr>
          <a:lstStyle/>
          <a:p>
            <a:pPr marL="0" lvl="0" indent="355600" algn="just">
              <a:buNone/>
            </a:pPr>
            <a:r>
              <a:rPr lang="ru-RU" sz="2900" dirty="0" smtClean="0"/>
              <a:t>До </a:t>
            </a:r>
            <a:r>
              <a:rPr lang="ru-RU" sz="2900" dirty="0" err="1" smtClean="0"/>
              <a:t>найважливіших</a:t>
            </a:r>
            <a:r>
              <a:rPr lang="ru-RU" sz="2900" dirty="0" smtClean="0"/>
              <a:t> </a:t>
            </a:r>
            <a:r>
              <a:rPr lang="ru-RU" sz="2900" dirty="0" err="1" smtClean="0"/>
              <a:t>біотичних</a:t>
            </a:r>
            <a:r>
              <a:rPr lang="ru-RU" sz="2900" dirty="0" smtClean="0"/>
              <a:t> </a:t>
            </a:r>
            <a:r>
              <a:rPr lang="ru-RU" sz="2900" dirty="0" err="1" smtClean="0"/>
              <a:t>факторів</a:t>
            </a:r>
            <a:r>
              <a:rPr lang="ru-RU" sz="2900" dirty="0" smtClean="0"/>
              <a:t>, </a:t>
            </a:r>
            <a:r>
              <a:rPr lang="ru-RU" sz="2900" dirty="0" err="1" smtClean="0"/>
              <a:t>які</a:t>
            </a:r>
            <a:r>
              <a:rPr lang="ru-RU" sz="2900" dirty="0" smtClean="0"/>
              <a:t> </a:t>
            </a:r>
            <a:r>
              <a:rPr lang="ru-RU" sz="2900" dirty="0" err="1" smtClean="0"/>
              <a:t>впливають</a:t>
            </a:r>
            <a:r>
              <a:rPr lang="ru-RU" sz="2900" dirty="0" smtClean="0"/>
              <a:t> на </a:t>
            </a:r>
            <a:r>
              <a:rPr lang="ru-RU" sz="2900" dirty="0" err="1" smtClean="0"/>
              <a:t>здоров'я</a:t>
            </a:r>
            <a:r>
              <a:rPr lang="ru-RU" sz="2900" dirty="0" smtClean="0"/>
              <a:t> </a:t>
            </a:r>
            <a:r>
              <a:rPr lang="ru-RU" sz="2900" dirty="0" err="1" smtClean="0"/>
              <a:t>людини</a:t>
            </a:r>
            <a:r>
              <a:rPr lang="ru-RU" sz="2900" dirty="0" smtClean="0"/>
              <a:t>, належать </a:t>
            </a:r>
            <a:r>
              <a:rPr lang="ru-RU" sz="2900" dirty="0" err="1" smtClean="0"/>
              <a:t>ті</a:t>
            </a:r>
            <a:r>
              <a:rPr lang="ru-RU" sz="2900" dirty="0" smtClean="0"/>
              <a:t> </a:t>
            </a:r>
            <a:r>
              <a:rPr lang="ru-RU" sz="2900" dirty="0" err="1" smtClean="0"/>
              <a:t>з</a:t>
            </a:r>
            <a:r>
              <a:rPr lang="ru-RU" sz="2900" dirty="0" smtClean="0"/>
              <a:t> них, </a:t>
            </a:r>
            <a:r>
              <a:rPr lang="ru-RU" sz="2900" dirty="0" err="1" smtClean="0"/>
              <a:t>що</a:t>
            </a:r>
            <a:r>
              <a:rPr lang="ru-RU" sz="2900" dirty="0" smtClean="0"/>
              <a:t> </a:t>
            </a:r>
            <a:r>
              <a:rPr lang="ru-RU" sz="2900" dirty="0" err="1" smtClean="0"/>
              <a:t>визначають</a:t>
            </a:r>
            <a:r>
              <a:rPr lang="ru-RU" sz="2900" dirty="0" smtClean="0"/>
              <a:t> </a:t>
            </a:r>
            <a:r>
              <a:rPr lang="ru-RU" sz="2900" dirty="0" err="1" smtClean="0"/>
              <a:t>санітарно</a:t>
            </a:r>
            <a:r>
              <a:rPr lang="ru-RU" sz="2900" dirty="0" smtClean="0"/>
              <a:t>- </a:t>
            </a:r>
            <a:r>
              <a:rPr lang="ru-RU" sz="2900" dirty="0" err="1" smtClean="0"/>
              <a:t>епідеміологічну</a:t>
            </a:r>
            <a:r>
              <a:rPr lang="ru-RU" sz="2900" dirty="0" smtClean="0"/>
              <a:t> </a:t>
            </a:r>
            <a:r>
              <a:rPr lang="ru-RU" sz="2900" dirty="0" err="1" smtClean="0"/>
              <a:t>ситуацію</a:t>
            </a:r>
            <a:r>
              <a:rPr lang="ru-RU" sz="2900" dirty="0" smtClean="0"/>
              <a:t>. </a:t>
            </a:r>
            <a:r>
              <a:rPr lang="ru-RU" sz="2900" dirty="0" err="1" smtClean="0"/>
              <a:t>Згідно</a:t>
            </a:r>
            <a:r>
              <a:rPr lang="ru-RU" sz="2900" dirty="0" smtClean="0"/>
              <a:t> </a:t>
            </a:r>
            <a:r>
              <a:rPr lang="ru-RU" sz="2900" dirty="0" err="1" smtClean="0"/>
              <a:t>з</a:t>
            </a:r>
            <a:r>
              <a:rPr lang="ru-RU" sz="2900" dirty="0" smtClean="0"/>
              <a:t> </a:t>
            </a:r>
            <a:r>
              <a:rPr lang="ru-RU" sz="2900" dirty="0" err="1" smtClean="0"/>
              <a:t>ученням</a:t>
            </a:r>
            <a:r>
              <a:rPr lang="ru-RU" sz="2900" dirty="0" smtClean="0"/>
              <a:t> про </a:t>
            </a:r>
            <a:r>
              <a:rPr lang="ru-RU" sz="2900" dirty="0" err="1" smtClean="0"/>
              <a:t>природні</a:t>
            </a:r>
            <a:r>
              <a:rPr lang="ru-RU" sz="2900" dirty="0" smtClean="0"/>
              <a:t> </a:t>
            </a:r>
            <a:r>
              <a:rPr lang="ru-RU" sz="2900" dirty="0" err="1" smtClean="0"/>
              <a:t>осередки</a:t>
            </a:r>
            <a:r>
              <a:rPr lang="ru-RU" sz="2900" dirty="0" smtClean="0"/>
              <a:t> </a:t>
            </a:r>
            <a:r>
              <a:rPr lang="ru-RU" sz="2900" dirty="0" err="1" smtClean="0"/>
              <a:t>інфекцій</a:t>
            </a:r>
            <a:r>
              <a:rPr lang="ru-RU" sz="2900" dirty="0" smtClean="0"/>
              <a:t>, </a:t>
            </a:r>
            <a:r>
              <a:rPr lang="ru-RU" sz="2900" dirty="0" err="1" smtClean="0"/>
              <a:t>збудники</a:t>
            </a:r>
            <a:r>
              <a:rPr lang="ru-RU" sz="2900" dirty="0" smtClean="0"/>
              <a:t> </a:t>
            </a:r>
            <a:r>
              <a:rPr lang="ru-RU" sz="2900" dirty="0" err="1" smtClean="0"/>
              <a:t>багатьох</a:t>
            </a:r>
            <a:r>
              <a:rPr lang="ru-RU" sz="2900" dirty="0" smtClean="0"/>
              <a:t> хвороб </a:t>
            </a:r>
            <a:r>
              <a:rPr lang="ru-RU" sz="2900" dirty="0" err="1" smtClean="0"/>
              <a:t>зберігаються</a:t>
            </a:r>
            <a:r>
              <a:rPr lang="ru-RU" sz="2900" dirty="0" smtClean="0"/>
              <a:t> в </a:t>
            </a:r>
            <a:r>
              <a:rPr lang="ru-RU" sz="2900" dirty="0" err="1" smtClean="0"/>
              <a:t>довкіллі</a:t>
            </a:r>
            <a:r>
              <a:rPr lang="ru-RU" sz="2900" dirty="0" smtClean="0"/>
              <a:t> через </a:t>
            </a:r>
            <a:r>
              <a:rPr lang="ru-RU" sz="2900" dirty="0" err="1" smtClean="0"/>
              <a:t>їх</a:t>
            </a:r>
            <a:r>
              <a:rPr lang="ru-RU" sz="2900" dirty="0" smtClean="0"/>
              <a:t> </a:t>
            </a:r>
            <a:r>
              <a:rPr lang="ru-RU" sz="2900" dirty="0" err="1" smtClean="0"/>
              <a:t>розвиток</a:t>
            </a:r>
            <a:r>
              <a:rPr lang="ru-RU" sz="2900" dirty="0" smtClean="0"/>
              <a:t> у диких </a:t>
            </a:r>
            <a:r>
              <a:rPr lang="ru-RU" sz="2900" dirty="0" err="1" smtClean="0"/>
              <a:t>тваринах-господарях</a:t>
            </a:r>
            <a:r>
              <a:rPr lang="ru-RU" sz="2900" dirty="0" smtClean="0"/>
              <a:t>. </a:t>
            </a:r>
            <a:r>
              <a:rPr lang="ru-RU" sz="2900" dirty="0" err="1" smtClean="0"/>
              <a:t>Наприклад</a:t>
            </a:r>
            <a:r>
              <a:rPr lang="ru-RU" sz="2900" dirty="0" smtClean="0"/>
              <a:t>, </a:t>
            </a:r>
            <a:r>
              <a:rPr lang="ru-RU" sz="2900" dirty="0" err="1" smtClean="0"/>
              <a:t>збудник</a:t>
            </a:r>
            <a:r>
              <a:rPr lang="ru-RU" sz="2900" dirty="0" smtClean="0"/>
              <a:t> </a:t>
            </a:r>
            <a:r>
              <a:rPr lang="ru-RU" sz="2900" dirty="0" err="1" smtClean="0"/>
              <a:t>туляремії</a:t>
            </a:r>
            <a:r>
              <a:rPr lang="ru-RU" sz="2900" dirty="0" smtClean="0"/>
              <a:t> (</a:t>
            </a:r>
            <a:r>
              <a:rPr lang="ru-RU" sz="2900" dirty="0" err="1" smtClean="0"/>
              <a:t>гостре</a:t>
            </a:r>
            <a:r>
              <a:rPr lang="ru-RU" sz="2900" dirty="0" smtClean="0"/>
              <a:t> </a:t>
            </a:r>
            <a:r>
              <a:rPr lang="ru-RU" sz="2900" dirty="0" err="1" smtClean="0"/>
              <a:t>інфекційне</a:t>
            </a:r>
            <a:r>
              <a:rPr lang="ru-RU" sz="2900" dirty="0" smtClean="0"/>
              <a:t> </a:t>
            </a:r>
            <a:r>
              <a:rPr lang="ru-RU" sz="2900" dirty="0" err="1" smtClean="0"/>
              <a:t>захворювання</a:t>
            </a:r>
            <a:r>
              <a:rPr lang="ru-RU" sz="2900" dirty="0" smtClean="0"/>
              <a:t>) </a:t>
            </a:r>
            <a:r>
              <a:rPr lang="ru-RU" sz="2900" dirty="0" err="1" smtClean="0"/>
              <a:t>може</a:t>
            </a:r>
            <a:r>
              <a:rPr lang="ru-RU" sz="2900" dirty="0" smtClean="0"/>
              <a:t> </a:t>
            </a:r>
            <a:r>
              <a:rPr lang="ru-RU" sz="2900" dirty="0" err="1" smtClean="0"/>
              <a:t>нескінченно</a:t>
            </a:r>
            <a:r>
              <a:rPr lang="ru-RU" sz="2900" dirty="0" smtClean="0"/>
              <a:t> </a:t>
            </a:r>
            <a:r>
              <a:rPr lang="ru-RU" sz="2900" dirty="0" err="1" smtClean="0"/>
              <a:t>довго</a:t>
            </a:r>
            <a:r>
              <a:rPr lang="ru-RU" sz="2900" dirty="0" smtClean="0"/>
              <a:t> </a:t>
            </a:r>
            <a:r>
              <a:rPr lang="ru-RU" sz="2900" dirty="0" err="1" smtClean="0"/>
              <a:t>передаватися</a:t>
            </a:r>
            <a:r>
              <a:rPr lang="ru-RU" sz="2900" dirty="0" smtClean="0"/>
              <a:t> </a:t>
            </a:r>
            <a:r>
              <a:rPr lang="ru-RU" sz="2900" dirty="0" err="1" smtClean="0"/>
              <a:t>від</a:t>
            </a:r>
            <a:r>
              <a:rPr lang="ru-RU" sz="2900" dirty="0" smtClean="0"/>
              <a:t> </a:t>
            </a:r>
            <a:r>
              <a:rPr lang="ru-RU" sz="2900" dirty="0" err="1" smtClean="0"/>
              <a:t>покоління</a:t>
            </a:r>
            <a:r>
              <a:rPr lang="ru-RU" sz="2900" dirty="0" smtClean="0"/>
              <a:t> до </a:t>
            </a:r>
            <a:r>
              <a:rPr lang="ru-RU" sz="2900" dirty="0" err="1" smtClean="0"/>
              <a:t>покоління</a:t>
            </a:r>
            <a:r>
              <a:rPr lang="ru-RU" sz="2900" dirty="0" smtClean="0"/>
              <a:t> в </a:t>
            </a:r>
            <a:r>
              <a:rPr lang="ru-RU" sz="2900" dirty="0" err="1" smtClean="0"/>
              <a:t>популяціях</a:t>
            </a:r>
            <a:r>
              <a:rPr lang="ru-RU" sz="2900" dirty="0" smtClean="0"/>
              <a:t> норки, а за </a:t>
            </a:r>
            <a:r>
              <a:rPr lang="ru-RU" sz="2900" dirty="0" err="1" smtClean="0"/>
              <a:t>сприятливих</a:t>
            </a:r>
            <a:r>
              <a:rPr lang="ru-RU" sz="2900" dirty="0" smtClean="0"/>
              <a:t> умов — </a:t>
            </a:r>
            <a:r>
              <a:rPr lang="ru-RU" sz="2900" dirty="0" err="1" smtClean="0"/>
              <a:t>заразити</a:t>
            </a:r>
            <a:r>
              <a:rPr lang="ru-RU" sz="2900" dirty="0" smtClean="0"/>
              <a:t> </a:t>
            </a:r>
            <a:r>
              <a:rPr lang="ru-RU" sz="2900" dirty="0" err="1" smtClean="0"/>
              <a:t>людину</a:t>
            </a:r>
            <a:r>
              <a:rPr lang="ru-RU" sz="2900" dirty="0" smtClean="0"/>
              <a:t>. </a:t>
            </a:r>
            <a:r>
              <a:rPr lang="ru-RU" sz="2900" dirty="0" err="1" smtClean="0"/>
              <a:t>Природні</a:t>
            </a:r>
            <a:r>
              <a:rPr lang="ru-RU" sz="2900" dirty="0" smtClean="0"/>
              <a:t> </a:t>
            </a:r>
            <a:r>
              <a:rPr lang="ru-RU" sz="2900" dirty="0" err="1" smtClean="0"/>
              <a:t>осередки</a:t>
            </a:r>
            <a:r>
              <a:rPr lang="ru-RU" sz="2900" dirty="0" smtClean="0"/>
              <a:t> </a:t>
            </a:r>
            <a:r>
              <a:rPr lang="ru-RU" sz="2900" dirty="0" err="1" smtClean="0"/>
              <a:t>інфекцій</a:t>
            </a:r>
            <a:r>
              <a:rPr lang="ru-RU" sz="2900" dirty="0" smtClean="0"/>
              <a:t> </a:t>
            </a:r>
            <a:r>
              <a:rPr lang="ru-RU" sz="2900" dirty="0" err="1" smtClean="0"/>
              <a:t>пов'язані</a:t>
            </a:r>
            <a:r>
              <a:rPr lang="ru-RU" sz="2900" dirty="0" smtClean="0"/>
              <a:t> </a:t>
            </a:r>
            <a:r>
              <a:rPr lang="ru-RU" sz="2900" dirty="0" err="1" smtClean="0"/>
              <a:t>з</a:t>
            </a:r>
            <a:r>
              <a:rPr lang="ru-RU" sz="2900" dirty="0" smtClean="0"/>
              <a:t> </a:t>
            </a:r>
            <a:r>
              <a:rPr lang="ru-RU" sz="2900" dirty="0" err="1" smtClean="0"/>
              <a:t>певними</a:t>
            </a:r>
            <a:r>
              <a:rPr lang="ru-RU" sz="2900" dirty="0" smtClean="0"/>
              <a:t> </a:t>
            </a:r>
            <a:r>
              <a:rPr lang="ru-RU" sz="2900" dirty="0" err="1" smtClean="0"/>
              <a:t>біогеоценозами</a:t>
            </a:r>
            <a:r>
              <a:rPr lang="ru-RU" sz="2900" dirty="0" smtClean="0"/>
              <a:t>, </a:t>
            </a:r>
            <a:r>
              <a:rPr lang="ru-RU" sz="2900" dirty="0" err="1" smtClean="0"/>
              <a:t>й</a:t>
            </a:r>
            <a:r>
              <a:rPr lang="ru-RU" sz="2900" dirty="0" smtClean="0"/>
              <a:t> у </a:t>
            </a:r>
            <a:r>
              <a:rPr lang="ru-RU" sz="2900" dirty="0" err="1" smtClean="0"/>
              <a:t>цих</a:t>
            </a:r>
            <a:r>
              <a:rPr lang="ru-RU" sz="2900" dirty="0" smtClean="0"/>
              <a:t> </a:t>
            </a:r>
            <a:r>
              <a:rPr lang="ru-RU" sz="2900" dirty="0" err="1" smtClean="0"/>
              <a:t>біогеоценозах</a:t>
            </a:r>
            <a:r>
              <a:rPr lang="ru-RU" sz="2900" dirty="0" smtClean="0"/>
              <a:t> </a:t>
            </a:r>
            <a:r>
              <a:rPr lang="ru-RU" sz="2900" dirty="0" err="1" smtClean="0"/>
              <a:t>збудники</a:t>
            </a:r>
            <a:r>
              <a:rPr lang="ru-RU" sz="2900" dirty="0" smtClean="0"/>
              <a:t>, </a:t>
            </a:r>
            <a:r>
              <a:rPr lang="ru-RU" sz="2900" dirty="0" err="1" smtClean="0"/>
              <a:t>переносники</a:t>
            </a:r>
            <a:r>
              <a:rPr lang="ru-RU" sz="2900" dirty="0" smtClean="0"/>
              <a:t> </a:t>
            </a:r>
            <a:r>
              <a:rPr lang="ru-RU" sz="2900" dirty="0" err="1" smtClean="0"/>
              <a:t>й</a:t>
            </a:r>
            <a:r>
              <a:rPr lang="ru-RU" sz="2900" dirty="0" smtClean="0"/>
              <a:t> </a:t>
            </a:r>
            <a:r>
              <a:rPr lang="ru-RU" sz="2900" dirty="0" err="1" smtClean="0"/>
              <a:t>тварини-хазяї</a:t>
            </a:r>
            <a:r>
              <a:rPr lang="ru-RU" sz="2900" dirty="0" smtClean="0"/>
              <a:t> </a:t>
            </a:r>
            <a:r>
              <a:rPr lang="ru-RU" sz="2900" dirty="0" err="1" smtClean="0"/>
              <a:t>еволюціонують</a:t>
            </a:r>
            <a:r>
              <a:rPr lang="ru-RU" sz="2900" dirty="0" smtClean="0"/>
              <a:t> разом, </a:t>
            </a:r>
            <a:r>
              <a:rPr lang="ru-RU" sz="2900" dirty="0" err="1" smtClean="0"/>
              <a:t>пристосовуючись</a:t>
            </a:r>
            <a:r>
              <a:rPr lang="ru-RU" sz="2900" dirty="0" smtClean="0"/>
              <a:t> </a:t>
            </a:r>
            <a:r>
              <a:rPr lang="ru-RU" sz="2900" dirty="0" err="1" smtClean="0"/>
              <a:t>одне</a:t>
            </a:r>
            <a:r>
              <a:rPr lang="ru-RU" sz="2900" dirty="0" smtClean="0"/>
              <a:t> до одного. При </a:t>
            </a:r>
            <a:r>
              <a:rPr lang="ru-RU" sz="2900" dirty="0" err="1" smtClean="0"/>
              <a:t>цьому</a:t>
            </a:r>
            <a:r>
              <a:rPr lang="ru-RU" sz="2900" dirty="0" smtClean="0"/>
              <a:t> </a:t>
            </a:r>
            <a:r>
              <a:rPr lang="ru-RU" sz="2900" dirty="0" err="1" smtClean="0"/>
              <a:t>збудник</a:t>
            </a:r>
            <a:r>
              <a:rPr lang="ru-RU" sz="2900" dirty="0" smtClean="0"/>
              <a:t> </a:t>
            </a:r>
            <a:r>
              <a:rPr lang="ru-RU" sz="2900" dirty="0" err="1" smtClean="0"/>
              <a:t>зазвичай</a:t>
            </a:r>
            <a:r>
              <a:rPr lang="ru-RU" sz="2900" dirty="0" smtClean="0"/>
              <a:t> не </a:t>
            </a:r>
            <a:r>
              <a:rPr lang="ru-RU" sz="2900" dirty="0" err="1" smtClean="0"/>
              <a:t>знищує</a:t>
            </a:r>
            <a:r>
              <a:rPr lang="ru-RU" sz="2900" dirty="0" smtClean="0"/>
              <a:t> </a:t>
            </a:r>
            <a:r>
              <a:rPr lang="ru-RU" sz="2900" dirty="0" err="1" smtClean="0"/>
              <a:t>хазяїна</a:t>
            </a:r>
            <a:r>
              <a:rPr lang="ru-RU" sz="2900" dirty="0" smtClean="0"/>
              <a:t>. </a:t>
            </a:r>
            <a:r>
              <a:rPr lang="ru-RU" sz="2900" dirty="0" err="1" smtClean="0"/>
              <a:t>Саме</a:t>
            </a:r>
            <a:r>
              <a:rPr lang="ru-RU" sz="2900" dirty="0" smtClean="0"/>
              <a:t> </a:t>
            </a:r>
            <a:r>
              <a:rPr lang="ru-RU" sz="2900" dirty="0" err="1" smtClean="0"/>
              <a:t>такий</a:t>
            </a:r>
            <a:r>
              <a:rPr lang="ru-RU" sz="2900" dirty="0" smtClean="0"/>
              <a:t> характер </a:t>
            </a:r>
            <a:r>
              <a:rPr lang="ru-RU" sz="2900" dirty="0" err="1" smtClean="0"/>
              <a:t>мають</a:t>
            </a:r>
            <a:r>
              <a:rPr lang="ru-RU" sz="2900" dirty="0" smtClean="0"/>
              <a:t> </a:t>
            </a:r>
            <a:r>
              <a:rPr lang="ru-RU" sz="2900" dirty="0" err="1" smtClean="0"/>
              <a:t>природні</a:t>
            </a:r>
            <a:r>
              <a:rPr lang="ru-RU" sz="2900" dirty="0" smtClean="0"/>
              <a:t> </a:t>
            </a:r>
            <a:r>
              <a:rPr lang="ru-RU" sz="2900" dirty="0" err="1" smtClean="0"/>
              <a:t>осередки</a:t>
            </a:r>
            <a:r>
              <a:rPr lang="ru-RU" sz="2900" dirty="0" smtClean="0"/>
              <a:t> </a:t>
            </a:r>
            <a:r>
              <a:rPr lang="ru-RU" sz="2900" dirty="0" err="1" smtClean="0"/>
              <a:t>чуми</a:t>
            </a:r>
            <a:r>
              <a:rPr lang="ru-RU" sz="2900" dirty="0" smtClean="0"/>
              <a:t>, </a:t>
            </a:r>
            <a:r>
              <a:rPr lang="ru-RU" sz="2900" dirty="0" err="1" smtClean="0"/>
              <a:t>туляремії</a:t>
            </a:r>
            <a:r>
              <a:rPr lang="ru-RU" sz="2900" dirty="0" smtClean="0"/>
              <a:t>, </a:t>
            </a:r>
            <a:r>
              <a:rPr lang="ru-RU" sz="2900" dirty="0" err="1" smtClean="0"/>
              <a:t>жовтої</a:t>
            </a:r>
            <a:r>
              <a:rPr lang="ru-RU" sz="2900" dirty="0" smtClean="0"/>
              <a:t> </a:t>
            </a:r>
            <a:r>
              <a:rPr lang="ru-RU" sz="2900" dirty="0" err="1" smtClean="0"/>
              <a:t>гарячки</a:t>
            </a:r>
            <a:r>
              <a:rPr lang="ru-RU" sz="2900" dirty="0" smtClean="0"/>
              <a:t>, </a:t>
            </a:r>
            <a:r>
              <a:rPr lang="ru-RU" sz="2900" dirty="0" err="1" smtClean="0"/>
              <a:t>малярії</a:t>
            </a:r>
            <a:r>
              <a:rPr lang="ru-RU" sz="2900" dirty="0" smtClean="0"/>
              <a:t>, </a:t>
            </a:r>
            <a:r>
              <a:rPr lang="ru-RU" sz="2900" dirty="0" err="1" smtClean="0"/>
              <a:t>вірусного</a:t>
            </a:r>
            <a:r>
              <a:rPr lang="ru-RU" sz="2900" dirty="0" smtClean="0"/>
              <a:t> гепатиту, </a:t>
            </a:r>
            <a:r>
              <a:rPr lang="ru-RU" sz="2900" dirty="0" err="1" smtClean="0"/>
              <a:t>кліщового</a:t>
            </a:r>
            <a:r>
              <a:rPr lang="ru-RU" sz="2900" dirty="0" smtClean="0"/>
              <a:t> </a:t>
            </a:r>
            <a:r>
              <a:rPr lang="ru-RU" sz="2900" dirty="0" err="1" smtClean="0"/>
              <a:t>енцефаліту</a:t>
            </a:r>
            <a:r>
              <a:rPr lang="ru-RU" sz="2900" dirty="0" smtClean="0"/>
              <a:t>. </a:t>
            </a:r>
            <a:r>
              <a:rPr lang="ru-RU" sz="2900" dirty="0" err="1" smtClean="0"/>
              <a:t>Переносниками</a:t>
            </a:r>
            <a:r>
              <a:rPr lang="ru-RU" sz="2900" dirty="0" smtClean="0"/>
              <a:t> </a:t>
            </a:r>
            <a:r>
              <a:rPr lang="ru-RU" sz="2900" dirty="0" err="1" smtClean="0"/>
              <a:t>багатьох</a:t>
            </a:r>
            <a:r>
              <a:rPr lang="ru-RU" sz="2900" dirty="0" smtClean="0"/>
              <a:t> таких хвороб </a:t>
            </a:r>
            <a:r>
              <a:rPr lang="ru-RU" sz="2900" dirty="0" err="1" smtClean="0"/>
              <a:t>є</a:t>
            </a:r>
            <a:r>
              <a:rPr lang="ru-RU" sz="2900" dirty="0" smtClean="0"/>
              <a:t> </a:t>
            </a:r>
            <a:r>
              <a:rPr lang="ru-RU" sz="2900" dirty="0" err="1" smtClean="0"/>
              <a:t>комахи</a:t>
            </a:r>
            <a:r>
              <a:rPr lang="ru-RU" sz="2900" dirty="0" smtClean="0"/>
              <a:t>- </a:t>
            </a:r>
            <a:r>
              <a:rPr lang="ru-RU" sz="2900" dirty="0" err="1" smtClean="0"/>
              <a:t>кровососи</a:t>
            </a:r>
            <a:r>
              <a:rPr lang="ru-RU" sz="2900" dirty="0" smtClean="0"/>
              <a:t> — </a:t>
            </a:r>
            <a:r>
              <a:rPr lang="ru-RU" sz="2900" dirty="0" err="1" smtClean="0"/>
              <a:t>москіти</a:t>
            </a:r>
            <a:r>
              <a:rPr lang="ru-RU" sz="2900" dirty="0" smtClean="0"/>
              <a:t>, </a:t>
            </a:r>
            <a:r>
              <a:rPr lang="ru-RU" sz="2900" dirty="0" err="1" smtClean="0"/>
              <a:t>комарі</a:t>
            </a:r>
            <a:r>
              <a:rPr lang="ru-RU" sz="2900" dirty="0" smtClean="0"/>
              <a:t>, блохи, </a:t>
            </a:r>
            <a:r>
              <a:rPr lang="ru-RU" sz="2900" dirty="0" err="1" smtClean="0"/>
              <a:t>кліщі</a:t>
            </a:r>
            <a:r>
              <a:rPr lang="ru-RU" sz="2900" dirty="0" smtClean="0"/>
              <a:t>. </a:t>
            </a:r>
            <a:r>
              <a:rPr lang="ru-RU" sz="2900" dirty="0" err="1" smtClean="0"/>
              <a:t>Збудники</a:t>
            </a:r>
            <a:r>
              <a:rPr lang="ru-RU" sz="2900" dirty="0" smtClean="0"/>
              <a:t> </a:t>
            </a:r>
            <a:r>
              <a:rPr lang="ru-RU" sz="2900" dirty="0" err="1" smtClean="0"/>
              <a:t>деяких</a:t>
            </a:r>
            <a:r>
              <a:rPr lang="ru-RU" sz="2900" dirty="0" smtClean="0"/>
              <a:t> </a:t>
            </a:r>
            <a:r>
              <a:rPr lang="ru-RU" sz="2900" dirty="0" err="1" smtClean="0"/>
              <a:t>інфекційних</a:t>
            </a:r>
            <a:r>
              <a:rPr lang="ru-RU" sz="2900" dirty="0" smtClean="0"/>
              <a:t> </a:t>
            </a:r>
            <a:r>
              <a:rPr lang="ru-RU" sz="2900" dirty="0" err="1" smtClean="0"/>
              <a:t>захворювань</a:t>
            </a:r>
            <a:r>
              <a:rPr lang="ru-RU" sz="2900" dirty="0" smtClean="0"/>
              <a:t> (</a:t>
            </a:r>
            <a:r>
              <a:rPr lang="ru-RU" sz="2900" dirty="0" err="1" smtClean="0"/>
              <a:t>наприклад</a:t>
            </a:r>
            <a:r>
              <a:rPr lang="ru-RU" sz="2900" dirty="0" smtClean="0"/>
              <a:t>, сказу, </a:t>
            </a:r>
            <a:r>
              <a:rPr lang="ru-RU" sz="2900" dirty="0" err="1" smtClean="0"/>
              <a:t>холери</a:t>
            </a:r>
            <a:r>
              <a:rPr lang="ru-RU" sz="2900" dirty="0" smtClean="0"/>
              <a:t>, </a:t>
            </a:r>
            <a:r>
              <a:rPr lang="ru-RU" sz="2900" dirty="0" err="1" smtClean="0"/>
              <a:t>лептоспірозу</a:t>
            </a:r>
            <a:r>
              <a:rPr lang="ru-RU" sz="2900" dirty="0" smtClean="0"/>
              <a:t>, </a:t>
            </a:r>
            <a:r>
              <a:rPr lang="ru-RU" sz="2900" dirty="0" err="1" smtClean="0"/>
              <a:t>бруцельозу</a:t>
            </a:r>
            <a:r>
              <a:rPr lang="ru-RU" sz="2900" dirty="0" smtClean="0"/>
              <a:t>) не </a:t>
            </a:r>
            <a:r>
              <a:rPr lang="ru-RU" sz="2900" dirty="0" err="1" smtClean="0"/>
              <a:t>мають</a:t>
            </a:r>
            <a:r>
              <a:rPr lang="ru-RU" sz="2900" dirty="0" smtClean="0"/>
              <a:t> </a:t>
            </a:r>
            <a:r>
              <a:rPr lang="ru-RU" sz="2900" dirty="0" err="1" smtClean="0"/>
              <a:t>переносника</a:t>
            </a:r>
            <a:r>
              <a:rPr lang="ru-RU" sz="2900" dirty="0" smtClean="0"/>
              <a:t>.</a:t>
            </a:r>
          </a:p>
          <a:p>
            <a:pPr marL="0" indent="355600" algn="just">
              <a:buNone/>
            </a:pPr>
            <a:endParaRPr lang="ru-RU" dirty="0"/>
          </a:p>
        </p:txBody>
      </p:sp>
      <p:pic>
        <p:nvPicPr>
          <p:cNvPr id="5" name="Содержимое 4" descr="health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 rot="416860">
            <a:off x="4803367" y="1213857"/>
            <a:ext cx="3758437" cy="3720852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Висновок: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7544" y="1600200"/>
            <a:ext cx="8219256" cy="4525963"/>
          </a:xfrm>
        </p:spPr>
        <p:txBody>
          <a:bodyPr>
            <a:normAutofit fontScale="77500" lnSpcReduction="20000"/>
          </a:bodyPr>
          <a:lstStyle/>
          <a:p>
            <a:pPr marL="0" lvl="0" indent="355600" algn="just">
              <a:buNone/>
            </a:pPr>
            <a:r>
              <a:rPr lang="ru-RU" dirty="0" err="1" smtClean="0"/>
              <a:t>Негативний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на </a:t>
            </a:r>
            <a:r>
              <a:rPr lang="ru-RU" dirty="0" err="1" smtClean="0"/>
              <a:t>власне</a:t>
            </a:r>
            <a:r>
              <a:rPr lang="ru-RU" dirty="0" smtClean="0"/>
              <a:t> </a:t>
            </a:r>
            <a:r>
              <a:rPr lang="ru-RU" dirty="0" err="1" smtClean="0"/>
              <a:t>здоров'я</a:t>
            </a:r>
            <a:r>
              <a:rPr lang="ru-RU" dirty="0" smtClean="0"/>
              <a:t> </a:t>
            </a:r>
            <a:r>
              <a:rPr lang="ru-RU" dirty="0" err="1" smtClean="0"/>
              <a:t>величезний</a:t>
            </a:r>
            <a:r>
              <a:rPr lang="ru-RU" dirty="0" smtClean="0"/>
              <a:t>. </a:t>
            </a:r>
            <a:r>
              <a:rPr lang="ru-RU" dirty="0" err="1" smtClean="0"/>
              <a:t>Різноманітність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, </a:t>
            </a:r>
            <a:r>
              <a:rPr lang="ru-RU" dirty="0" err="1" smtClean="0"/>
              <a:t>якими</a:t>
            </a:r>
            <a:r>
              <a:rPr lang="ru-RU" dirty="0" smtClean="0"/>
              <a:t> вона </a:t>
            </a:r>
            <a:r>
              <a:rPr lang="ru-RU" dirty="0" err="1" smtClean="0"/>
              <a:t>руйнує</a:t>
            </a:r>
            <a:r>
              <a:rPr lang="ru-RU" dirty="0" smtClean="0"/>
              <a:t>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здоров'я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генофонд, не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не</a:t>
            </a:r>
            <a:r>
              <a:rPr lang="ru-RU" dirty="0" smtClean="0"/>
              <a:t> </a:t>
            </a:r>
            <a:r>
              <a:rPr lang="ru-RU" dirty="0" err="1" smtClean="0"/>
              <a:t>вражати</a:t>
            </a:r>
            <a:r>
              <a:rPr lang="ru-RU" dirty="0" smtClean="0"/>
              <a:t>: </a:t>
            </a:r>
            <a:r>
              <a:rPr lang="ru-RU" dirty="0" err="1" smtClean="0"/>
              <a:t>отрутохімікати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побутова</a:t>
            </a:r>
            <a:r>
              <a:rPr lang="ru-RU" dirty="0" smtClean="0"/>
              <a:t> </a:t>
            </a:r>
            <a:r>
              <a:rPr lang="ru-RU" dirty="0" err="1" smtClean="0"/>
              <a:t>хімія</a:t>
            </a:r>
            <a:r>
              <a:rPr lang="ru-RU" dirty="0" smtClean="0"/>
              <a:t>, </a:t>
            </a:r>
            <a:r>
              <a:rPr lang="ru-RU" dirty="0" err="1" smtClean="0"/>
              <a:t>важкі</a:t>
            </a:r>
            <a:r>
              <a:rPr lang="ru-RU" dirty="0" smtClean="0"/>
              <a:t> метали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пластмаси</a:t>
            </a:r>
            <a:r>
              <a:rPr lang="ru-RU" dirty="0" smtClean="0"/>
              <a:t>, наркотики </a:t>
            </a:r>
            <a:r>
              <a:rPr lang="ru-RU" dirty="0" err="1" smtClean="0"/>
              <a:t>й</a:t>
            </a:r>
            <a:r>
              <a:rPr lang="ru-RU" dirty="0" smtClean="0"/>
              <a:t> тютюн, шум та </a:t>
            </a:r>
            <a:r>
              <a:rPr lang="ru-RU" dirty="0" err="1" smtClean="0"/>
              <a:t>електромагнітні</a:t>
            </a:r>
            <a:r>
              <a:rPr lang="ru-RU" dirty="0" smtClean="0"/>
              <a:t> поля, </a:t>
            </a:r>
            <a:r>
              <a:rPr lang="ru-RU" dirty="0" err="1" smtClean="0"/>
              <a:t>радіація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кислотні</a:t>
            </a:r>
            <a:r>
              <a:rPr lang="ru-RU" dirty="0" smtClean="0"/>
              <a:t> </a:t>
            </a:r>
            <a:r>
              <a:rPr lang="ru-RU" dirty="0" err="1" smtClean="0"/>
              <a:t>дощі</a:t>
            </a:r>
            <a:r>
              <a:rPr lang="ru-RU" dirty="0" smtClean="0"/>
              <a:t>, </a:t>
            </a:r>
            <a:r>
              <a:rPr lang="ru-RU" dirty="0" err="1" smtClean="0"/>
              <a:t>біологічна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хімічна</a:t>
            </a:r>
            <a:r>
              <a:rPr lang="ru-RU" dirty="0" smtClean="0"/>
              <a:t> </a:t>
            </a:r>
            <a:r>
              <a:rPr lang="ru-RU" dirty="0" err="1" smtClean="0"/>
              <a:t>зброя</a:t>
            </a:r>
            <a:r>
              <a:rPr lang="ru-RU" dirty="0" smtClean="0"/>
              <a:t>, </a:t>
            </a:r>
            <a:r>
              <a:rPr lang="ru-RU" dirty="0" err="1" smtClean="0"/>
              <a:t>промислові</a:t>
            </a:r>
            <a:r>
              <a:rPr lang="ru-RU" dirty="0" smtClean="0"/>
              <a:t> </a:t>
            </a:r>
            <a:r>
              <a:rPr lang="ru-RU" dirty="0" err="1" smtClean="0"/>
              <a:t>відходи</a:t>
            </a:r>
            <a:r>
              <a:rPr lang="ru-RU" dirty="0" smtClean="0"/>
              <a:t>, </a:t>
            </a:r>
            <a:r>
              <a:rPr lang="ru-RU" dirty="0" err="1" smtClean="0"/>
              <a:t>нафта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.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антропогенних</a:t>
            </a:r>
            <a:r>
              <a:rPr lang="ru-RU" dirty="0" smtClean="0"/>
              <a:t> </a:t>
            </a:r>
            <a:r>
              <a:rPr lang="ru-RU" dirty="0" err="1" smtClean="0"/>
              <a:t>факторів</a:t>
            </a:r>
            <a:r>
              <a:rPr lang="ru-RU" dirty="0" smtClean="0"/>
              <a:t> не </a:t>
            </a:r>
            <a:r>
              <a:rPr lang="ru-RU" dirty="0" err="1" smtClean="0"/>
              <a:t>підлягає</a:t>
            </a:r>
            <a:r>
              <a:rPr lang="ru-RU" dirty="0" smtClean="0"/>
              <a:t> </a:t>
            </a:r>
            <a:r>
              <a:rPr lang="ru-RU" dirty="0" err="1" smtClean="0"/>
              <a:t>облікові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повній</a:t>
            </a:r>
            <a:r>
              <a:rPr lang="ru-RU" dirty="0" smtClean="0"/>
              <a:t> </a:t>
            </a:r>
            <a:r>
              <a:rPr lang="ru-RU" dirty="0" err="1" smtClean="0"/>
              <a:t>класифікації</a:t>
            </a:r>
            <a:r>
              <a:rPr lang="ru-RU" dirty="0" smtClean="0"/>
              <a:t>. Людина </a:t>
            </a:r>
            <a:r>
              <a:rPr lang="ru-RU" dirty="0" err="1" smtClean="0"/>
              <a:t>дослідила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на себе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декількох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 </a:t>
            </a:r>
            <a:r>
              <a:rPr lang="ru-RU" dirty="0" err="1" smtClean="0"/>
              <a:t>створених</a:t>
            </a:r>
            <a:r>
              <a:rPr lang="ru-RU" dirty="0" smtClean="0"/>
              <a:t> нею </a:t>
            </a:r>
            <a:r>
              <a:rPr lang="ru-RU" dirty="0" err="1" smtClean="0"/>
              <a:t>факторів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умовно</a:t>
            </a:r>
            <a:r>
              <a:rPr lang="ru-RU" dirty="0" smtClean="0"/>
              <a:t> </a:t>
            </a:r>
            <a:r>
              <a:rPr lang="ru-RU" dirty="0" err="1" smtClean="0"/>
              <a:t>виокремила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категорій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вважає</a:t>
            </a:r>
            <a:r>
              <a:rPr lang="ru-RU" dirty="0" smtClean="0"/>
              <a:t> </a:t>
            </a:r>
            <a:r>
              <a:rPr lang="ru-RU" dirty="0" err="1" smtClean="0"/>
              <a:t>провідними</a:t>
            </a:r>
            <a:r>
              <a:rPr lang="ru-RU" dirty="0" smtClean="0"/>
              <a:t>. </a:t>
            </a:r>
            <a:r>
              <a:rPr lang="ru-RU" dirty="0" err="1" smtClean="0"/>
              <a:t>Сьогодні</a:t>
            </a:r>
            <a:r>
              <a:rPr lang="ru-RU" dirty="0" smtClean="0"/>
              <a:t> до таких «</a:t>
            </a:r>
            <a:r>
              <a:rPr lang="ru-RU" dirty="0" err="1" smtClean="0"/>
              <a:t>найвпливовіших</a:t>
            </a:r>
            <a:r>
              <a:rPr lang="ru-RU" dirty="0" smtClean="0"/>
              <a:t>» </a:t>
            </a:r>
            <a:r>
              <a:rPr lang="ru-RU" dirty="0" err="1" smtClean="0"/>
              <a:t>факторів</a:t>
            </a:r>
            <a:r>
              <a:rPr lang="ru-RU" dirty="0" smtClean="0"/>
              <a:t> належать: </a:t>
            </a:r>
            <a:r>
              <a:rPr lang="ru-RU" dirty="0" err="1" smtClean="0"/>
              <a:t>хімічні</a:t>
            </a:r>
            <a:r>
              <a:rPr lang="ru-RU" dirty="0" smtClean="0"/>
              <a:t> — </a:t>
            </a:r>
            <a:r>
              <a:rPr lang="ru-RU" dirty="0" err="1" smtClean="0"/>
              <a:t>пестициди</a:t>
            </a:r>
            <a:r>
              <a:rPr lang="ru-RU" dirty="0" smtClean="0"/>
              <a:t> (</a:t>
            </a:r>
            <a:r>
              <a:rPr lang="ru-RU" dirty="0" err="1" smtClean="0"/>
              <a:t>отрутохімікати</a:t>
            </a:r>
            <a:r>
              <a:rPr lang="ru-RU" dirty="0" smtClean="0"/>
              <a:t>), </a:t>
            </a:r>
            <a:r>
              <a:rPr lang="ru-RU" dirty="0" err="1" smtClean="0"/>
              <a:t>мінеральні</a:t>
            </a:r>
            <a:r>
              <a:rPr lang="ru-RU" dirty="0" smtClean="0"/>
              <a:t> </a:t>
            </a:r>
            <a:r>
              <a:rPr lang="ru-RU" dirty="0" err="1" smtClean="0"/>
              <a:t>добрива</a:t>
            </a:r>
            <a:r>
              <a:rPr lang="ru-RU" dirty="0" smtClean="0"/>
              <a:t>, </a:t>
            </a:r>
            <a:r>
              <a:rPr lang="ru-RU" dirty="0" err="1" smtClean="0"/>
              <a:t>важкі</a:t>
            </a:r>
            <a:r>
              <a:rPr lang="ru-RU" dirty="0" smtClean="0"/>
              <a:t> метали, </a:t>
            </a:r>
            <a:r>
              <a:rPr lang="ru-RU" dirty="0" err="1" smtClean="0"/>
              <a:t>сильнодіючі</a:t>
            </a:r>
            <a:r>
              <a:rPr lang="ru-RU" dirty="0" smtClean="0"/>
              <a:t> </a:t>
            </a:r>
            <a:r>
              <a:rPr lang="ru-RU" dirty="0" err="1" smtClean="0"/>
              <a:t>отруйні</a:t>
            </a:r>
            <a:r>
              <a:rPr lang="ru-RU" dirty="0" smtClean="0"/>
              <a:t> </a:t>
            </a:r>
            <a:r>
              <a:rPr lang="ru-RU" dirty="0" err="1" smtClean="0"/>
              <a:t>промислові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, </a:t>
            </a:r>
            <a:r>
              <a:rPr lang="ru-RU" dirty="0" err="1" smtClean="0"/>
              <a:t>дими</a:t>
            </a:r>
            <a:r>
              <a:rPr lang="ru-RU" dirty="0" smtClean="0"/>
              <a:t> (у тому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тютюновий</a:t>
            </a:r>
            <a:r>
              <a:rPr lang="ru-RU" dirty="0" smtClean="0"/>
              <a:t>), </a:t>
            </a:r>
            <a:r>
              <a:rPr lang="ru-RU" dirty="0" err="1" smtClean="0"/>
              <a:t>будівельні</a:t>
            </a:r>
            <a:r>
              <a:rPr lang="ru-RU" dirty="0" smtClean="0"/>
              <a:t> </a:t>
            </a:r>
            <a:r>
              <a:rPr lang="ru-RU" dirty="0" err="1" smtClean="0"/>
              <a:t>матеріали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побутова</a:t>
            </a:r>
            <a:r>
              <a:rPr lang="ru-RU" dirty="0" smtClean="0"/>
              <a:t> </a:t>
            </a:r>
            <a:r>
              <a:rPr lang="ru-RU" dirty="0" err="1" smtClean="0"/>
              <a:t>хімія</a:t>
            </a:r>
            <a:r>
              <a:rPr lang="ru-RU" dirty="0" smtClean="0"/>
              <a:t>; </a:t>
            </a:r>
            <a:r>
              <a:rPr lang="ru-RU" dirty="0" err="1" smtClean="0"/>
              <a:t>фізичні</a:t>
            </a:r>
            <a:r>
              <a:rPr lang="ru-RU" dirty="0" smtClean="0"/>
              <a:t> — шум, </a:t>
            </a:r>
            <a:r>
              <a:rPr lang="ru-RU" dirty="0" err="1" smtClean="0"/>
              <a:t>електромагнітне</a:t>
            </a:r>
            <a:r>
              <a:rPr lang="ru-RU" dirty="0" smtClean="0"/>
              <a:t> </a:t>
            </a:r>
            <a:r>
              <a:rPr lang="ru-RU" dirty="0" err="1" smtClean="0"/>
              <a:t>випромінювання</a:t>
            </a:r>
            <a:r>
              <a:rPr lang="ru-RU" dirty="0" smtClean="0"/>
              <a:t> та </a:t>
            </a:r>
            <a:r>
              <a:rPr lang="ru-RU" dirty="0" err="1" smtClean="0"/>
              <a:t>радіація</a:t>
            </a:r>
            <a:r>
              <a:rPr lang="ru-RU" dirty="0" smtClean="0"/>
              <a:t>.</a:t>
            </a:r>
          </a:p>
          <a:p>
            <a:pPr marL="0" indent="35560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7544" y="404664"/>
            <a:ext cx="4038600" cy="5721499"/>
          </a:xfrm>
        </p:spPr>
        <p:txBody>
          <a:bodyPr>
            <a:noAutofit/>
          </a:bodyPr>
          <a:lstStyle/>
          <a:p>
            <a:pPr marL="0" lvl="0" indent="355600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 межах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діапазону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толерантності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людина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пристосовується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до умов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довкілля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завдяки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численним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захисним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пристосувальним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адаптивним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реакціям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організму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головні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підтримання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сталості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властивостей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внутрішнього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(гомеостаз),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регенераційні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процеси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імунітет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регуляція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обміну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речовин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У межах оптимуму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реакції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забезпечують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найефективніше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високу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працездатність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ефективне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відновлення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Та 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переходу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якого-небудь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фактора в зону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песимуму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ефективність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адаптивних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систем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знижується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пристосувальна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узагалі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втрачається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організмі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починаються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патологічні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свідчить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певне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захворювання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Патологічний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стан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впливом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несприятливих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проявляється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найчастіше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отруєннях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(токсикозах),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алергічних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реакціях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злоякісних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пухлинах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спадкових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хворобах,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уроджених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аномаліях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Здоровье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 rot="247272">
            <a:off x="4663525" y="906344"/>
            <a:ext cx="4038600" cy="2692400"/>
          </a:xfrm>
        </p:spPr>
      </p:pic>
      <p:pic>
        <p:nvPicPr>
          <p:cNvPr id="6" name="Рисунок 5" descr="men_healt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1132976">
            <a:off x="4665468" y="3260741"/>
            <a:ext cx="4080573" cy="272123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Отруєння</a:t>
            </a:r>
            <a:r>
              <a:rPr lang="ru-RU" dirty="0" smtClean="0"/>
              <a:t> (</a:t>
            </a:r>
            <a:r>
              <a:rPr lang="ru-RU" dirty="0" err="1" smtClean="0"/>
              <a:t>токсикози</a:t>
            </a:r>
            <a:r>
              <a:rPr lang="ru-RU" dirty="0" smtClean="0"/>
              <a:t>)</a:t>
            </a:r>
            <a:endParaRPr lang="ru-RU" dirty="0"/>
          </a:p>
        </p:txBody>
      </p:sp>
      <p:pic>
        <p:nvPicPr>
          <p:cNvPr id="5" name="Содержимое 4" descr="163930_html_6aa88c16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95491" y="1600200"/>
            <a:ext cx="2962018" cy="4525963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lvl="0" indent="355600" algn="just">
              <a:buNone/>
            </a:pPr>
            <a:r>
              <a:rPr lang="ru-RU" dirty="0" err="1" smtClean="0"/>
              <a:t>Отруєння</a:t>
            </a:r>
            <a:r>
              <a:rPr lang="ru-RU" dirty="0" smtClean="0"/>
              <a:t> (</a:t>
            </a:r>
            <a:r>
              <a:rPr lang="ru-RU" dirty="0" err="1" smtClean="0"/>
              <a:t>токсикози</a:t>
            </a:r>
            <a:r>
              <a:rPr lang="ru-RU" dirty="0" smtClean="0"/>
              <a:t>) — одна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найпоширеніших</a:t>
            </a:r>
            <a:r>
              <a:rPr lang="ru-RU" dirty="0" smtClean="0"/>
              <a:t> </a:t>
            </a:r>
            <a:r>
              <a:rPr lang="ru-RU" dirty="0" err="1" smtClean="0"/>
              <a:t>реакцій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на </a:t>
            </a: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антропогенних</a:t>
            </a:r>
            <a:r>
              <a:rPr lang="ru-RU" dirty="0" smtClean="0"/>
              <a:t> </a:t>
            </a:r>
            <a:r>
              <a:rPr lang="ru-RU" dirty="0" err="1" smtClean="0"/>
              <a:t>факторів</a:t>
            </a:r>
            <a:r>
              <a:rPr lang="ru-RU" dirty="0" smtClean="0"/>
              <a:t>. </a:t>
            </a:r>
            <a:r>
              <a:rPr lang="ru-RU" dirty="0" err="1" smtClean="0"/>
              <a:t>Отруєння</a:t>
            </a:r>
            <a:r>
              <a:rPr lang="ru-RU" dirty="0" smtClean="0"/>
              <a:t> </a:t>
            </a:r>
            <a:r>
              <a:rPr lang="ru-RU" dirty="0" err="1" smtClean="0"/>
              <a:t>розвиваються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надходження</a:t>
            </a:r>
            <a:r>
              <a:rPr lang="ru-RU" dirty="0" smtClean="0"/>
              <a:t> в </a:t>
            </a:r>
            <a:r>
              <a:rPr lang="ru-RU" dirty="0" err="1" smtClean="0"/>
              <a:t>організм</a:t>
            </a:r>
            <a:r>
              <a:rPr lang="ru-RU" dirty="0" smtClean="0"/>
              <a:t> у </a:t>
            </a:r>
            <a:r>
              <a:rPr lang="ru-RU" dirty="0" err="1" smtClean="0"/>
              <a:t>небезпечних</a:t>
            </a:r>
            <a:r>
              <a:rPr lang="ru-RU" dirty="0" smtClean="0"/>
              <a:t> </a:t>
            </a:r>
            <a:r>
              <a:rPr lang="ru-RU" dirty="0" err="1" smtClean="0"/>
              <a:t>концентраціях</a:t>
            </a:r>
            <a:r>
              <a:rPr lang="ru-RU" dirty="0" smtClean="0"/>
              <a:t> тих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речовин-токсикантів</a:t>
            </a:r>
            <a:r>
              <a:rPr lang="ru-RU" dirty="0" smtClean="0"/>
              <a:t>. </a:t>
            </a:r>
            <a:r>
              <a:rPr lang="ru-RU" dirty="0" err="1" smtClean="0"/>
              <a:t>Однак</a:t>
            </a:r>
            <a:r>
              <a:rPr lang="ru-RU" dirty="0" smtClean="0"/>
              <a:t> за частотою </a:t>
            </a:r>
            <a:r>
              <a:rPr lang="ru-RU" dirty="0" err="1" smtClean="0"/>
              <a:t>захворювань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виокремити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найпоширеніші</a:t>
            </a:r>
            <a:r>
              <a:rPr lang="ru-RU" dirty="0" smtClean="0"/>
              <a:t> </a:t>
            </a:r>
            <a:r>
              <a:rPr lang="ru-RU" dirty="0" err="1" smtClean="0"/>
              <a:t>токсиканти</a:t>
            </a:r>
            <a:r>
              <a:rPr lang="ru-RU" dirty="0" smtClean="0"/>
              <a:t>: </a:t>
            </a:r>
            <a:r>
              <a:rPr lang="ru-RU" dirty="0" err="1" smtClean="0"/>
              <a:t>отрутохімікати</a:t>
            </a:r>
            <a:r>
              <a:rPr lang="ru-RU" dirty="0" smtClean="0"/>
              <a:t>, </a:t>
            </a:r>
            <a:r>
              <a:rPr lang="ru-RU" dirty="0" err="1" smtClean="0"/>
              <a:t>нітрати</a:t>
            </a:r>
            <a:r>
              <a:rPr lang="ru-RU" dirty="0" smtClean="0"/>
              <a:t>, </a:t>
            </a:r>
            <a:r>
              <a:rPr lang="ru-RU" dirty="0" err="1" smtClean="0"/>
              <a:t>важкі</a:t>
            </a:r>
            <a:r>
              <a:rPr lang="ru-RU" dirty="0" smtClean="0"/>
              <a:t> метали, </a:t>
            </a:r>
            <a:r>
              <a:rPr lang="ru-RU" dirty="0" err="1" smtClean="0"/>
              <a:t>численні</a:t>
            </a:r>
            <a:r>
              <a:rPr lang="ru-RU" dirty="0" smtClean="0"/>
              <a:t> </a:t>
            </a:r>
            <a:r>
              <a:rPr lang="ru-RU" dirty="0" err="1" smtClean="0"/>
              <a:t>промислові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побутові</a:t>
            </a:r>
            <a:r>
              <a:rPr lang="ru-RU" dirty="0" smtClean="0"/>
              <a:t> </a:t>
            </a:r>
            <a:r>
              <a:rPr lang="ru-RU" dirty="0" err="1" smtClean="0"/>
              <a:t>хімічні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Алергічні</a:t>
            </a:r>
            <a:r>
              <a:rPr lang="ru-RU" dirty="0" smtClean="0"/>
              <a:t> </a:t>
            </a:r>
            <a:r>
              <a:rPr lang="ru-RU" dirty="0" err="1" smtClean="0"/>
              <a:t>реакції</a:t>
            </a:r>
            <a:r>
              <a:rPr lang="ru-RU" dirty="0" smtClean="0"/>
              <a:t> (</a:t>
            </a:r>
            <a:r>
              <a:rPr lang="ru-RU" dirty="0" err="1" smtClean="0"/>
              <a:t>алергії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355600" algn="just">
              <a:buNone/>
            </a:pPr>
            <a:r>
              <a:rPr lang="ru-RU" dirty="0" err="1" smtClean="0"/>
              <a:t>Алергічні</a:t>
            </a:r>
            <a:r>
              <a:rPr lang="ru-RU" dirty="0" smtClean="0"/>
              <a:t> </a:t>
            </a:r>
            <a:r>
              <a:rPr lang="ru-RU" dirty="0" err="1" smtClean="0"/>
              <a:t>реакції</a:t>
            </a:r>
            <a:r>
              <a:rPr lang="ru-RU" dirty="0" smtClean="0"/>
              <a:t> (</a:t>
            </a:r>
            <a:r>
              <a:rPr lang="ru-RU" dirty="0" err="1" smtClean="0"/>
              <a:t>алергії</a:t>
            </a:r>
            <a:r>
              <a:rPr lang="ru-RU" dirty="0" smtClean="0"/>
              <a:t>) стали «</a:t>
            </a:r>
            <a:r>
              <a:rPr lang="ru-RU" dirty="0" err="1" smtClean="0"/>
              <a:t>візитною</a:t>
            </a:r>
            <a:r>
              <a:rPr lang="ru-RU" dirty="0" smtClean="0"/>
              <a:t> </a:t>
            </a:r>
            <a:r>
              <a:rPr lang="ru-RU" dirty="0" err="1" smtClean="0"/>
              <a:t>карткою</a:t>
            </a:r>
            <a:r>
              <a:rPr lang="ru-RU" dirty="0" smtClean="0"/>
              <a:t>» </a:t>
            </a:r>
            <a:r>
              <a:rPr lang="ru-RU" dirty="0" err="1" smtClean="0"/>
              <a:t>сучасного</a:t>
            </a:r>
            <a:r>
              <a:rPr lang="ru-RU" dirty="0" smtClean="0"/>
              <a:t> </a:t>
            </a:r>
            <a:r>
              <a:rPr lang="ru-RU" dirty="0" err="1" smtClean="0"/>
              <a:t>людського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. </a:t>
            </a:r>
            <a:r>
              <a:rPr lang="ru-RU" dirty="0" err="1" smtClean="0"/>
              <a:t>Алергія</a:t>
            </a:r>
            <a:r>
              <a:rPr lang="ru-RU" dirty="0" smtClean="0"/>
              <a:t> — </a:t>
            </a:r>
            <a:r>
              <a:rPr lang="ru-RU" dirty="0" err="1" smtClean="0"/>
              <a:t>це</a:t>
            </a:r>
            <a:r>
              <a:rPr lang="ru-RU" dirty="0" smtClean="0"/>
              <a:t> стан </a:t>
            </a:r>
            <a:r>
              <a:rPr lang="ru-RU" dirty="0" err="1" smtClean="0"/>
              <a:t>підвищеної</a:t>
            </a:r>
            <a:r>
              <a:rPr lang="ru-RU" dirty="0" smtClean="0"/>
              <a:t> </a:t>
            </a:r>
            <a:r>
              <a:rPr lang="ru-RU" dirty="0" err="1" smtClean="0"/>
              <a:t>чутливості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до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— </a:t>
            </a:r>
            <a:r>
              <a:rPr lang="ru-RU" dirty="0" err="1" smtClean="0"/>
              <a:t>алергенів</a:t>
            </a:r>
            <a:r>
              <a:rPr lang="ru-RU" dirty="0" smtClean="0"/>
              <a:t>. </a:t>
            </a:r>
            <a:r>
              <a:rPr lang="ru-RU" dirty="0" err="1" smtClean="0"/>
              <a:t>Унаслідок</a:t>
            </a:r>
            <a:r>
              <a:rPr lang="ru-RU" dirty="0" smtClean="0"/>
              <a:t> контакту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алергеном</a:t>
            </a:r>
            <a:r>
              <a:rPr lang="ru-RU" dirty="0" smtClean="0"/>
              <a:t> </a:t>
            </a:r>
            <a:r>
              <a:rPr lang="ru-RU" dirty="0" err="1" smtClean="0"/>
              <a:t>знижується</a:t>
            </a:r>
            <a:r>
              <a:rPr lang="ru-RU" dirty="0" smtClean="0"/>
              <a:t> </a:t>
            </a:r>
            <a:r>
              <a:rPr lang="ru-RU" dirty="0" err="1" smtClean="0"/>
              <a:t>імунітет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розвинутися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, </a:t>
            </a:r>
            <a:r>
              <a:rPr lang="ru-RU" dirty="0" err="1" smtClean="0"/>
              <a:t>насамперед</a:t>
            </a:r>
            <a:r>
              <a:rPr lang="ru-RU" dirty="0" smtClean="0"/>
              <a:t> дерматит (</a:t>
            </a:r>
            <a:r>
              <a:rPr lang="ru-RU" dirty="0" err="1" smtClean="0"/>
              <a:t>запалення</a:t>
            </a:r>
            <a:r>
              <a:rPr lang="ru-RU" dirty="0" smtClean="0"/>
              <a:t> </a:t>
            </a:r>
            <a:r>
              <a:rPr lang="ru-RU" dirty="0" err="1" smtClean="0"/>
              <a:t>шкіри</a:t>
            </a:r>
            <a:r>
              <a:rPr lang="ru-RU" dirty="0" smtClean="0"/>
              <a:t>), </a:t>
            </a:r>
            <a:r>
              <a:rPr lang="ru-RU" dirty="0" err="1" smtClean="0"/>
              <a:t>бронхіальна</a:t>
            </a:r>
            <a:r>
              <a:rPr lang="ru-RU" dirty="0" smtClean="0"/>
              <a:t> астма, </a:t>
            </a:r>
            <a:r>
              <a:rPr lang="ru-RU" dirty="0" err="1" smtClean="0"/>
              <a:t>сінна</a:t>
            </a:r>
            <a:r>
              <a:rPr lang="ru-RU" dirty="0" smtClean="0"/>
              <a:t> </a:t>
            </a:r>
            <a:r>
              <a:rPr lang="ru-RU" dirty="0" err="1" smtClean="0"/>
              <a:t>пропасниця</a:t>
            </a:r>
            <a:r>
              <a:rPr lang="ru-RU" dirty="0" smtClean="0"/>
              <a:t>, </a:t>
            </a:r>
            <a:r>
              <a:rPr lang="ru-RU" dirty="0" err="1" smtClean="0"/>
              <a:t>набряки</a:t>
            </a:r>
            <a:r>
              <a:rPr lang="ru-RU" dirty="0" smtClean="0"/>
              <a:t>, </a:t>
            </a:r>
            <a:r>
              <a:rPr lang="ru-RU" dirty="0" err="1" smtClean="0"/>
              <a:t>ураження</a:t>
            </a:r>
            <a:r>
              <a:rPr lang="ru-RU" dirty="0" smtClean="0"/>
              <a:t> </a:t>
            </a:r>
            <a:r>
              <a:rPr lang="ru-RU" dirty="0" err="1" smtClean="0"/>
              <a:t>слизових</a:t>
            </a:r>
            <a:r>
              <a:rPr lang="ru-RU" dirty="0" smtClean="0"/>
              <a:t> </a:t>
            </a:r>
            <a:r>
              <a:rPr lang="ru-RU" dirty="0" err="1" smtClean="0"/>
              <a:t>оболонок</a:t>
            </a:r>
            <a:r>
              <a:rPr lang="ru-RU" dirty="0" smtClean="0"/>
              <a:t> </a:t>
            </a:r>
            <a:r>
              <a:rPr lang="ru-RU" dirty="0" err="1" smtClean="0"/>
              <a:t>внутрішніх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6" name="Рисунок 5" descr="usilivayut-allergiy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8711">
            <a:off x="4712834" y="1739078"/>
            <a:ext cx="3707361" cy="2381250"/>
          </a:xfrm>
          <a:prstGeom prst="rect">
            <a:avLst/>
          </a:prstGeom>
        </p:spPr>
      </p:pic>
      <p:pic>
        <p:nvPicPr>
          <p:cNvPr id="5" name="Содержимое 4" descr="for_article_2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 rot="21257407">
            <a:off x="4953122" y="3960354"/>
            <a:ext cx="2094802" cy="197579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Злоякісні</a:t>
            </a:r>
            <a:r>
              <a:rPr lang="ru-RU" dirty="0" smtClean="0"/>
              <a:t> </a:t>
            </a:r>
            <a:r>
              <a:rPr lang="ru-RU" dirty="0" err="1" smtClean="0"/>
              <a:t>пухлини</a:t>
            </a:r>
            <a:endParaRPr lang="ru-RU" dirty="0"/>
          </a:p>
        </p:txBody>
      </p:sp>
      <p:pic>
        <p:nvPicPr>
          <p:cNvPr id="5" name="Содержимое 4" descr="images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 rot="21220516">
            <a:off x="591565" y="2329092"/>
            <a:ext cx="3698326" cy="2455919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lvl="0" indent="355600" algn="just">
              <a:buNone/>
            </a:pPr>
            <a:r>
              <a:rPr lang="ru-RU" dirty="0" err="1" smtClean="0"/>
              <a:t>Злоякісні</a:t>
            </a:r>
            <a:r>
              <a:rPr lang="ru-RU" dirty="0" smtClean="0"/>
              <a:t> </a:t>
            </a:r>
            <a:r>
              <a:rPr lang="ru-RU" dirty="0" err="1" smtClean="0"/>
              <a:t>пухлини</a:t>
            </a:r>
            <a:r>
              <a:rPr lang="ru-RU" dirty="0" smtClean="0"/>
              <a:t> — </a:t>
            </a:r>
            <a:r>
              <a:rPr lang="ru-RU" dirty="0" err="1" smtClean="0"/>
              <a:t>це</a:t>
            </a:r>
            <a:r>
              <a:rPr lang="ru-RU" dirty="0" smtClean="0"/>
              <a:t> велика </a:t>
            </a:r>
            <a:r>
              <a:rPr lang="ru-RU" dirty="0" err="1" smtClean="0"/>
              <a:t>група</a:t>
            </a:r>
            <a:r>
              <a:rPr lang="ru-RU" dirty="0" smtClean="0"/>
              <a:t> </a:t>
            </a:r>
            <a:r>
              <a:rPr lang="ru-RU" dirty="0" err="1" smtClean="0"/>
              <a:t>захворювань</a:t>
            </a:r>
            <a:r>
              <a:rPr lang="ru-RU" dirty="0" smtClean="0"/>
              <a:t>, </a:t>
            </a:r>
            <a:r>
              <a:rPr lang="ru-RU" dirty="0" err="1" smtClean="0"/>
              <a:t>одне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них — рак.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пухлини</a:t>
            </a:r>
            <a:r>
              <a:rPr lang="ru-RU" dirty="0" smtClean="0"/>
              <a:t> </a:t>
            </a:r>
            <a:r>
              <a:rPr lang="ru-RU" dirty="0" err="1" smtClean="0"/>
              <a:t>характеризуються</a:t>
            </a:r>
            <a:r>
              <a:rPr lang="ru-RU" dirty="0" smtClean="0"/>
              <a:t> </a:t>
            </a:r>
            <a:r>
              <a:rPr lang="ru-RU" dirty="0" err="1" smtClean="0"/>
              <a:t>необмеженим</a:t>
            </a:r>
            <a:r>
              <a:rPr lang="ru-RU" dirty="0" smtClean="0"/>
              <a:t> ростом, не </a:t>
            </a:r>
            <a:r>
              <a:rPr lang="ru-RU" dirty="0" err="1" smtClean="0"/>
              <a:t>контролюються</a:t>
            </a:r>
            <a:r>
              <a:rPr lang="ru-RU" dirty="0" smtClean="0"/>
              <a:t> гормонами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нервовою</a:t>
            </a:r>
            <a:r>
              <a:rPr lang="ru-RU" dirty="0" smtClean="0"/>
              <a:t> системою, </a:t>
            </a:r>
            <a:r>
              <a:rPr lang="ru-RU" dirty="0" err="1" smtClean="0"/>
              <a:t>здатні</a:t>
            </a:r>
            <a:r>
              <a:rPr lang="ru-RU" dirty="0" smtClean="0"/>
              <a:t> </a:t>
            </a:r>
            <a:r>
              <a:rPr lang="ru-RU" dirty="0" err="1" smtClean="0"/>
              <a:t>утворювати</a:t>
            </a:r>
            <a:r>
              <a:rPr lang="ru-RU" dirty="0" smtClean="0"/>
              <a:t> </a:t>
            </a:r>
            <a:r>
              <a:rPr lang="ru-RU" dirty="0" err="1" smtClean="0"/>
              <a:t>метастази</a:t>
            </a:r>
            <a:r>
              <a:rPr lang="ru-RU" dirty="0" smtClean="0"/>
              <a:t> —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пухлини</a:t>
            </a:r>
            <a:r>
              <a:rPr lang="ru-RU" dirty="0" smtClean="0"/>
              <a:t> на </a:t>
            </a:r>
            <a:r>
              <a:rPr lang="ru-RU" dirty="0" err="1" smtClean="0"/>
              <a:t>здорових</a:t>
            </a:r>
            <a:r>
              <a:rPr lang="ru-RU" dirty="0" smtClean="0"/>
              <a:t> тканинах, </a:t>
            </a:r>
            <a:r>
              <a:rPr lang="ru-RU" dirty="0" err="1" smtClean="0"/>
              <a:t>здебільшого</a:t>
            </a:r>
            <a:r>
              <a:rPr lang="ru-RU" dirty="0" smtClean="0"/>
              <a:t> </a:t>
            </a:r>
            <a:r>
              <a:rPr lang="ru-RU" dirty="0" err="1" smtClean="0"/>
              <a:t>призводять</a:t>
            </a:r>
            <a:r>
              <a:rPr lang="ru-RU" dirty="0" smtClean="0"/>
              <a:t> до летального (смертельного) </a:t>
            </a:r>
            <a:r>
              <a:rPr lang="ru-RU" dirty="0" err="1" smtClean="0"/>
              <a:t>кінця</a:t>
            </a:r>
            <a:r>
              <a:rPr lang="ru-RU" dirty="0" smtClean="0"/>
              <a:t>. </a:t>
            </a:r>
            <a:r>
              <a:rPr lang="ru-RU" dirty="0" err="1" smtClean="0"/>
              <a:t>Речовини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спричиняють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злоякісних</a:t>
            </a:r>
            <a:r>
              <a:rPr lang="ru-RU" dirty="0" smtClean="0"/>
              <a:t> </a:t>
            </a:r>
            <a:r>
              <a:rPr lang="ru-RU" dirty="0" err="1" smtClean="0"/>
              <a:t>пухлин</a:t>
            </a:r>
            <a:r>
              <a:rPr lang="ru-RU" dirty="0" smtClean="0"/>
              <a:t>, </a:t>
            </a:r>
            <a:r>
              <a:rPr lang="ru-RU" dirty="0" err="1" smtClean="0"/>
              <a:t>називають</a:t>
            </a:r>
            <a:r>
              <a:rPr lang="ru-RU" dirty="0" smtClean="0"/>
              <a:t> канцерогенами. </a:t>
            </a:r>
            <a:r>
              <a:rPr lang="ru-RU" dirty="0" err="1" smtClean="0"/>
              <a:t>Найпоширеніші</a:t>
            </a:r>
            <a:r>
              <a:rPr lang="ru-RU" dirty="0" smtClean="0"/>
              <a:t> </a:t>
            </a:r>
            <a:r>
              <a:rPr lang="ru-RU" dirty="0" err="1" smtClean="0"/>
              <a:t>канцерогени</a:t>
            </a:r>
            <a:r>
              <a:rPr lang="ru-RU" dirty="0" smtClean="0"/>
              <a:t> — </a:t>
            </a:r>
            <a:r>
              <a:rPr lang="ru-RU" dirty="0" err="1" smtClean="0"/>
              <a:t>бензпірени</a:t>
            </a:r>
            <a:r>
              <a:rPr lang="ru-RU" dirty="0" smtClean="0"/>
              <a:t>, </a:t>
            </a:r>
            <a:r>
              <a:rPr lang="ru-RU" dirty="0" err="1" smtClean="0"/>
              <a:t>бензен</a:t>
            </a:r>
            <a:r>
              <a:rPr lang="ru-RU" dirty="0" smtClean="0"/>
              <a:t>, </a:t>
            </a:r>
            <a:r>
              <a:rPr lang="ru-RU" dirty="0" err="1" smtClean="0"/>
              <a:t>фенольні</a:t>
            </a:r>
            <a:r>
              <a:rPr lang="ru-RU" dirty="0" smtClean="0"/>
              <a:t> </a:t>
            </a:r>
            <a:r>
              <a:rPr lang="ru-RU" dirty="0" err="1" smtClean="0"/>
              <a:t>сполуки</a:t>
            </a:r>
            <a:r>
              <a:rPr lang="ru-RU" dirty="0" smtClean="0"/>
              <a:t>, </a:t>
            </a:r>
            <a:r>
              <a:rPr lang="ru-RU" dirty="0" err="1" smtClean="0"/>
              <a:t>вінілхлорид</a:t>
            </a:r>
            <a:r>
              <a:rPr lang="ru-RU" dirty="0" smtClean="0"/>
              <a:t>, сажа, смоли, </a:t>
            </a:r>
            <a:r>
              <a:rPr lang="ru-RU" dirty="0" err="1" smtClean="0"/>
              <a:t>мінеральна</a:t>
            </a:r>
            <a:r>
              <a:rPr lang="ru-RU" dirty="0" smtClean="0"/>
              <a:t> </a:t>
            </a:r>
            <a:r>
              <a:rPr lang="ru-RU" dirty="0" err="1" smtClean="0"/>
              <a:t>олія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Спадкові</a:t>
            </a:r>
            <a:r>
              <a:rPr lang="ru-RU" dirty="0" smtClean="0"/>
              <a:t> </a:t>
            </a:r>
            <a:r>
              <a:rPr lang="ru-RU" dirty="0" err="1" smtClean="0"/>
              <a:t>хвороби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355600" algn="just">
              <a:buNone/>
            </a:pPr>
            <a:r>
              <a:rPr lang="ru-RU" dirty="0" err="1" smtClean="0"/>
              <a:t>Спадкові</a:t>
            </a:r>
            <a:r>
              <a:rPr lang="ru-RU" dirty="0" smtClean="0"/>
              <a:t> </a:t>
            </a:r>
            <a:r>
              <a:rPr lang="ru-RU" dirty="0" err="1" smtClean="0"/>
              <a:t>хвороби</a:t>
            </a:r>
            <a:r>
              <a:rPr lang="ru-RU" dirty="0" smtClean="0"/>
              <a:t> </a:t>
            </a:r>
            <a:r>
              <a:rPr lang="ru-RU" dirty="0" err="1" smtClean="0"/>
              <a:t>пов'язані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виникненням</a:t>
            </a:r>
            <a:r>
              <a:rPr lang="ru-RU" dirty="0" smtClean="0"/>
              <a:t> </a:t>
            </a:r>
            <a:r>
              <a:rPr lang="ru-RU" dirty="0" err="1" smtClean="0"/>
              <a:t>мутацій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ушкодженнями</a:t>
            </a:r>
            <a:r>
              <a:rPr lang="ru-RU" dirty="0" smtClean="0"/>
              <a:t> ДНК </a:t>
            </a:r>
            <a:r>
              <a:rPr lang="ru-RU" dirty="0" err="1" smtClean="0"/>
              <a:t>чи</a:t>
            </a:r>
            <a:r>
              <a:rPr lang="ru-RU" dirty="0" smtClean="0"/>
              <a:t> хромосом. </a:t>
            </a:r>
            <a:r>
              <a:rPr lang="ru-RU" dirty="0" err="1" smtClean="0"/>
              <a:t>Генетичні</a:t>
            </a:r>
            <a:r>
              <a:rPr lang="ru-RU" dirty="0" smtClean="0"/>
              <a:t> </a:t>
            </a:r>
            <a:r>
              <a:rPr lang="ru-RU" dirty="0" err="1" smtClean="0"/>
              <a:t>ушкодження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успадковуються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тоді</a:t>
            </a:r>
            <a:r>
              <a:rPr lang="ru-RU" dirty="0" smtClean="0"/>
              <a:t>, коли </a:t>
            </a:r>
            <a:r>
              <a:rPr lang="ru-RU" dirty="0" err="1" smtClean="0"/>
              <a:t>мутація</a:t>
            </a:r>
            <a:r>
              <a:rPr lang="ru-RU" dirty="0" smtClean="0"/>
              <a:t> </a:t>
            </a:r>
            <a:r>
              <a:rPr lang="ru-RU" dirty="0" err="1" smtClean="0"/>
              <a:t>відбувалася</a:t>
            </a:r>
            <a:r>
              <a:rPr lang="ru-RU" dirty="0" smtClean="0"/>
              <a:t> в </a:t>
            </a:r>
            <a:r>
              <a:rPr lang="ru-RU" dirty="0" err="1" smtClean="0"/>
              <a:t>статевих</a:t>
            </a:r>
            <a:r>
              <a:rPr lang="ru-RU" dirty="0" smtClean="0"/>
              <a:t> </a:t>
            </a:r>
            <a:r>
              <a:rPr lang="ru-RU" dirty="0" err="1" smtClean="0"/>
              <a:t>клітинах</a:t>
            </a:r>
            <a:r>
              <a:rPr lang="ru-RU" dirty="0" smtClean="0"/>
              <a:t>.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мутації</a:t>
            </a:r>
            <a:r>
              <a:rPr lang="ru-RU" dirty="0" smtClean="0"/>
              <a:t> </a:t>
            </a:r>
            <a:r>
              <a:rPr lang="ru-RU" dirty="0" err="1" smtClean="0"/>
              <a:t>спричинюють</a:t>
            </a:r>
            <a:r>
              <a:rPr lang="ru-RU" dirty="0" smtClean="0"/>
              <a:t> </a:t>
            </a:r>
            <a:r>
              <a:rPr lang="ru-RU" dirty="0" err="1" smtClean="0"/>
              <a:t>безплідність</a:t>
            </a:r>
            <a:r>
              <a:rPr lang="ru-RU" dirty="0" smtClean="0"/>
              <a:t>, </a:t>
            </a:r>
            <a:r>
              <a:rPr lang="ru-RU" dirty="0" err="1" smtClean="0"/>
              <a:t>призводять</a:t>
            </a:r>
            <a:r>
              <a:rPr lang="ru-RU" dirty="0" smtClean="0"/>
              <a:t> до </a:t>
            </a:r>
            <a:r>
              <a:rPr lang="ru-RU" dirty="0" err="1" smtClean="0"/>
              <a:t>народження</a:t>
            </a:r>
            <a:r>
              <a:rPr lang="ru-RU" dirty="0" smtClean="0"/>
              <a:t> </a:t>
            </a:r>
            <a:r>
              <a:rPr lang="ru-RU" dirty="0" err="1" smtClean="0"/>
              <a:t>мертвих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, </a:t>
            </a:r>
            <a:r>
              <a:rPr lang="ru-RU" dirty="0" err="1" smtClean="0"/>
              <a:t>дітей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фізичними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розумовими</a:t>
            </a:r>
            <a:r>
              <a:rPr lang="ru-RU" dirty="0" smtClean="0"/>
              <a:t> </a:t>
            </a:r>
            <a:r>
              <a:rPr lang="ru-RU" dirty="0" err="1" smtClean="0"/>
              <a:t>вадами</a:t>
            </a:r>
            <a:r>
              <a:rPr lang="ru-RU" dirty="0" smtClean="0"/>
              <a:t>. </a:t>
            </a:r>
            <a:r>
              <a:rPr lang="ru-RU" dirty="0" err="1" smtClean="0"/>
              <a:t>Фактори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викликають</a:t>
            </a:r>
            <a:r>
              <a:rPr lang="ru-RU" dirty="0" smtClean="0"/>
              <a:t> </a:t>
            </a:r>
            <a:r>
              <a:rPr lang="ru-RU" dirty="0" err="1" smtClean="0"/>
              <a:t>мутації</a:t>
            </a:r>
            <a:r>
              <a:rPr lang="ru-RU" dirty="0" smtClean="0"/>
              <a:t>, </a:t>
            </a:r>
            <a:r>
              <a:rPr lang="ru-RU" dirty="0" err="1" smtClean="0"/>
              <a:t>називають</a:t>
            </a:r>
            <a:r>
              <a:rPr lang="ru-RU" dirty="0" smtClean="0"/>
              <a:t> мутагенами. </a:t>
            </a:r>
            <a:r>
              <a:rPr lang="ru-RU" dirty="0" err="1" smtClean="0"/>
              <a:t>Переважна</a:t>
            </a:r>
            <a:r>
              <a:rPr lang="ru-RU" dirty="0" smtClean="0"/>
              <a:t>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канцерогенів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мутагенні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Содержимое 4" descr="nauchilis-izbegat-nasledstvennykh-bolezney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 rot="547801">
            <a:off x="4603497" y="2222716"/>
            <a:ext cx="4057972" cy="2536233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Уроджені</a:t>
            </a:r>
            <a:r>
              <a:rPr lang="ru-RU" dirty="0" smtClean="0"/>
              <a:t> </a:t>
            </a:r>
            <a:r>
              <a:rPr lang="ru-RU" dirty="0" err="1" smtClean="0"/>
              <a:t>аномалії</a:t>
            </a:r>
            <a:endParaRPr lang="ru-RU" dirty="0"/>
          </a:p>
        </p:txBody>
      </p:sp>
      <p:pic>
        <p:nvPicPr>
          <p:cNvPr id="5" name="Содержимое 4" descr="загруженное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 rot="21336670">
            <a:off x="683568" y="1772816"/>
            <a:ext cx="3816424" cy="3816424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lvl="0" indent="355600" algn="just">
              <a:buNone/>
            </a:pPr>
            <a:r>
              <a:rPr lang="ru-RU" dirty="0" err="1" smtClean="0"/>
              <a:t>Уроджені</a:t>
            </a:r>
            <a:r>
              <a:rPr lang="ru-RU" dirty="0" smtClean="0"/>
              <a:t> </a:t>
            </a:r>
            <a:r>
              <a:rPr lang="ru-RU" dirty="0" err="1" smtClean="0"/>
              <a:t>аномалії</a:t>
            </a:r>
            <a:r>
              <a:rPr lang="ru-RU" dirty="0" smtClean="0"/>
              <a:t> </a:t>
            </a:r>
            <a:r>
              <a:rPr lang="ru-RU" dirty="0" err="1" smtClean="0"/>
              <a:t>виникають</a:t>
            </a:r>
            <a:r>
              <a:rPr lang="ru-RU" dirty="0" smtClean="0"/>
              <a:t> </a:t>
            </a:r>
            <a:r>
              <a:rPr lang="ru-RU" dirty="0" err="1" smtClean="0"/>
              <a:t>унаслідок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</a:t>
            </a:r>
            <a:r>
              <a:rPr lang="ru-RU" dirty="0" err="1" smtClean="0"/>
              <a:t>факторів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порушують</a:t>
            </a:r>
            <a:r>
              <a:rPr lang="ru-RU" dirty="0" smtClean="0"/>
              <a:t> </a:t>
            </a:r>
            <a:r>
              <a:rPr lang="ru-RU" dirty="0" err="1" smtClean="0"/>
              <a:t>нормальний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плоду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вагітності</a:t>
            </a:r>
            <a:r>
              <a:rPr lang="ru-RU" dirty="0" smtClean="0"/>
              <a:t>.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фактори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тератогенами</a:t>
            </a:r>
            <a:r>
              <a:rPr lang="ru-RU" dirty="0" smtClean="0"/>
              <a:t>. </a:t>
            </a:r>
            <a:r>
              <a:rPr lang="ru-RU" dirty="0" err="1" smtClean="0"/>
              <a:t>Майже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канцерогени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токсикантів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тератогенні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r>
              <a:rPr lang="ru-RU" dirty="0" smtClean="0"/>
              <a:t>.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тератогенів</a:t>
            </a:r>
            <a:r>
              <a:rPr lang="ru-RU" dirty="0" smtClean="0"/>
              <a:t> </a:t>
            </a:r>
            <a:r>
              <a:rPr lang="ru-RU" dirty="0" err="1" smtClean="0"/>
              <a:t>най</a:t>
            </a:r>
            <a:r>
              <a:rPr lang="ru-RU" dirty="0" smtClean="0"/>
              <a:t>- </a:t>
            </a:r>
            <a:r>
              <a:rPr lang="ru-RU" dirty="0" err="1" smtClean="0"/>
              <a:t>відомішим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нікотин</a:t>
            </a:r>
            <a:r>
              <a:rPr lang="ru-RU" dirty="0" smtClean="0"/>
              <a:t>. У </a:t>
            </a:r>
            <a:r>
              <a:rPr lang="ru-RU" dirty="0" err="1" smtClean="0"/>
              <a:t>жінки</a:t>
            </a:r>
            <a:r>
              <a:rPr lang="ru-RU" dirty="0" smtClean="0"/>
              <a:t>, яка палить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пасивно</a:t>
            </a:r>
            <a:r>
              <a:rPr lang="ru-RU" dirty="0" smtClean="0"/>
              <a:t> </a:t>
            </a:r>
            <a:r>
              <a:rPr lang="ru-RU" dirty="0" err="1" smtClean="0"/>
              <a:t>вдихає</a:t>
            </a:r>
            <a:r>
              <a:rPr lang="ru-RU" dirty="0" smtClean="0"/>
              <a:t> </a:t>
            </a:r>
            <a:r>
              <a:rPr lang="ru-RU" dirty="0" err="1" smtClean="0"/>
              <a:t>тютюновий</a:t>
            </a:r>
            <a:r>
              <a:rPr lang="ru-RU" dirty="0" smtClean="0"/>
              <a:t> </a:t>
            </a:r>
            <a:r>
              <a:rPr lang="ru-RU" dirty="0" err="1" smtClean="0"/>
              <a:t>дим</a:t>
            </a:r>
            <a:r>
              <a:rPr lang="ru-RU" dirty="0" smtClean="0"/>
              <a:t>, </a:t>
            </a:r>
            <a:r>
              <a:rPr lang="ru-RU" dirty="0" err="1" smtClean="0"/>
              <a:t>нікотин</a:t>
            </a:r>
            <a:r>
              <a:rPr lang="ru-RU" dirty="0" smtClean="0"/>
              <a:t> </a:t>
            </a:r>
            <a:r>
              <a:rPr lang="ru-RU" dirty="0" err="1" smtClean="0"/>
              <a:t>постійно</a:t>
            </a:r>
            <a:r>
              <a:rPr lang="ru-RU" dirty="0" smtClean="0"/>
              <a:t> </a:t>
            </a:r>
            <a:r>
              <a:rPr lang="ru-RU" dirty="0" err="1" smtClean="0"/>
              <a:t>накопичується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концентрується</a:t>
            </a:r>
            <a:r>
              <a:rPr lang="ru-RU" dirty="0" smtClean="0"/>
              <a:t> в </a:t>
            </a:r>
            <a:r>
              <a:rPr lang="ru-RU" dirty="0" err="1" smtClean="0"/>
              <a:t>яйцеклітині</a:t>
            </a:r>
            <a:r>
              <a:rPr lang="ru-RU" dirty="0" smtClean="0"/>
              <a:t>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запліднення</a:t>
            </a:r>
            <a:r>
              <a:rPr lang="ru-RU" dirty="0" smtClean="0"/>
              <a:t> </a:t>
            </a:r>
            <a:r>
              <a:rPr lang="ru-RU" dirty="0" err="1" smtClean="0"/>
              <a:t>яйцеклітини</a:t>
            </a:r>
            <a:r>
              <a:rPr lang="ru-RU" dirty="0" smtClean="0"/>
              <a:t> </a:t>
            </a:r>
            <a:r>
              <a:rPr lang="ru-RU" dirty="0" err="1" smtClean="0"/>
              <a:t>нікотин</a:t>
            </a:r>
            <a:r>
              <a:rPr lang="ru-RU" dirty="0" smtClean="0"/>
              <a:t> </a:t>
            </a:r>
            <a:r>
              <a:rPr lang="ru-RU" dirty="0" err="1" smtClean="0"/>
              <a:t>порушує</a:t>
            </a:r>
            <a:r>
              <a:rPr lang="ru-RU" dirty="0" smtClean="0"/>
              <a:t> </a:t>
            </a:r>
            <a:r>
              <a:rPr lang="ru-RU" dirty="0" err="1" smtClean="0"/>
              <a:t>нормальний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плоду. Тому </a:t>
            </a:r>
            <a:r>
              <a:rPr lang="ru-RU" dirty="0" err="1" smtClean="0"/>
              <a:t>вчені</a:t>
            </a:r>
            <a:r>
              <a:rPr lang="ru-RU" dirty="0" smtClean="0"/>
              <a:t> </a:t>
            </a:r>
            <a:r>
              <a:rPr lang="ru-RU" dirty="0" err="1" smtClean="0"/>
              <a:t>вважають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жінка-палій</a:t>
            </a:r>
            <a:r>
              <a:rPr lang="ru-RU" dirty="0" smtClean="0"/>
              <a:t> практично не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шансів</a:t>
            </a:r>
            <a:r>
              <a:rPr lang="ru-RU" dirty="0" smtClean="0"/>
              <a:t> </a:t>
            </a:r>
            <a:r>
              <a:rPr lang="ru-RU" dirty="0" err="1" smtClean="0"/>
              <a:t>народити</a:t>
            </a:r>
            <a:r>
              <a:rPr lang="ru-RU" dirty="0" smtClean="0"/>
              <a:t> здорового </a:t>
            </a:r>
            <a:r>
              <a:rPr lang="ru-RU" dirty="0" err="1" smtClean="0"/>
              <a:t>малюка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404664"/>
            <a:ext cx="4038600" cy="5721499"/>
          </a:xfrm>
        </p:spPr>
        <p:txBody>
          <a:bodyPr>
            <a:normAutofit fontScale="85000" lnSpcReduction="20000"/>
          </a:bodyPr>
          <a:lstStyle/>
          <a:p>
            <a:pPr marL="0" lvl="0" indent="355600" algn="just">
              <a:buNone/>
            </a:pPr>
            <a:r>
              <a:rPr lang="ru-RU" dirty="0" smtClean="0"/>
              <a:t>Людина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частиною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фактори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</a:t>
            </a:r>
            <a:r>
              <a:rPr lang="ru-RU" dirty="0" err="1" smtClean="0"/>
              <a:t>впливають</a:t>
            </a:r>
            <a:r>
              <a:rPr lang="ru-RU" dirty="0" smtClean="0"/>
              <a:t> на </a:t>
            </a:r>
            <a:r>
              <a:rPr lang="ru-RU" dirty="0" err="1" smtClean="0"/>
              <a:t>неї</a:t>
            </a:r>
            <a:r>
              <a:rPr lang="ru-RU" dirty="0" smtClean="0"/>
              <a:t> так само, як </a:t>
            </a:r>
            <a:r>
              <a:rPr lang="ru-RU" dirty="0" err="1" smtClean="0"/>
              <a:t>і</a:t>
            </a:r>
            <a:r>
              <a:rPr lang="ru-RU" dirty="0" smtClean="0"/>
              <a:t> на </a:t>
            </a:r>
            <a:r>
              <a:rPr lang="ru-RU" dirty="0" err="1" smtClean="0"/>
              <a:t>будь-який</a:t>
            </a:r>
            <a:r>
              <a:rPr lang="ru-RU" dirty="0" smtClean="0"/>
              <a:t> </a:t>
            </a:r>
            <a:r>
              <a:rPr lang="ru-RU" dirty="0" err="1" smtClean="0"/>
              <a:t>інший</a:t>
            </a:r>
            <a:r>
              <a:rPr lang="ru-RU" dirty="0" smtClean="0"/>
              <a:t> вид. </a:t>
            </a:r>
            <a:r>
              <a:rPr lang="ru-RU" dirty="0" err="1" smtClean="0"/>
              <a:t>Навіть</a:t>
            </a:r>
            <a:r>
              <a:rPr lang="ru-RU" dirty="0" smtClean="0"/>
              <a:t> за </a:t>
            </a:r>
            <a:r>
              <a:rPr lang="ru-RU" dirty="0" err="1" smtClean="0"/>
              <a:t>відсутності</a:t>
            </a:r>
            <a:r>
              <a:rPr lang="ru-RU" dirty="0" smtClean="0"/>
              <a:t> антропогенного </a:t>
            </a:r>
            <a:r>
              <a:rPr lang="ru-RU" dirty="0" err="1" smtClean="0"/>
              <a:t>впливу</a:t>
            </a:r>
            <a:r>
              <a:rPr lang="ru-RU" dirty="0" smtClean="0"/>
              <a:t> </a:t>
            </a:r>
            <a:r>
              <a:rPr lang="ru-RU" dirty="0" err="1" smtClean="0"/>
              <a:t>здоров'я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абіотичних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біотичних</a:t>
            </a:r>
            <a:r>
              <a:rPr lang="ru-RU" dirty="0" smtClean="0"/>
              <a:t> </a:t>
            </a:r>
            <a:r>
              <a:rPr lang="ru-RU" dirty="0" err="1" smtClean="0"/>
              <a:t>факторів</a:t>
            </a:r>
            <a:r>
              <a:rPr lang="ru-RU" dirty="0" smtClean="0"/>
              <a:t>. </a:t>
            </a:r>
            <a:r>
              <a:rPr lang="ru-RU" dirty="0" err="1" smtClean="0"/>
              <a:t>Вихід</a:t>
            </a:r>
            <a:r>
              <a:rPr lang="ru-RU" dirty="0" smtClean="0"/>
              <a:t> </a:t>
            </a:r>
            <a:r>
              <a:rPr lang="ru-RU" dirty="0" err="1" smtClean="0"/>
              <a:t>значень</a:t>
            </a:r>
            <a:r>
              <a:rPr lang="ru-RU" dirty="0" smtClean="0"/>
              <a:t> тих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факторів</a:t>
            </a:r>
            <a:r>
              <a:rPr lang="ru-RU" dirty="0" smtClean="0"/>
              <a:t> за </a:t>
            </a:r>
            <a:r>
              <a:rPr lang="ru-RU" dirty="0" err="1" smtClean="0"/>
              <a:t>межі</a:t>
            </a:r>
            <a:r>
              <a:rPr lang="ru-RU" dirty="0" smtClean="0"/>
              <a:t> </a:t>
            </a:r>
            <a:r>
              <a:rPr lang="ru-RU" dirty="0" err="1" smtClean="0"/>
              <a:t>діапазону</a:t>
            </a:r>
            <a:r>
              <a:rPr lang="ru-RU" dirty="0" smtClean="0"/>
              <a:t> оптимуму </a:t>
            </a:r>
            <a:r>
              <a:rPr lang="ru-RU" dirty="0" err="1" smtClean="0"/>
              <a:t>погіршує</a:t>
            </a:r>
            <a:r>
              <a:rPr lang="ru-RU" dirty="0" smtClean="0"/>
              <a:t> стан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знижує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стійкість</a:t>
            </a:r>
            <a:r>
              <a:rPr lang="ru-RU" dirty="0" smtClean="0"/>
              <a:t> та </a:t>
            </a:r>
            <a:r>
              <a:rPr lang="ru-RU" dirty="0" err="1" smtClean="0"/>
              <a:t>опірність</a:t>
            </a:r>
            <a:r>
              <a:rPr lang="ru-RU" dirty="0" smtClean="0"/>
              <a:t> до </a:t>
            </a:r>
            <a:r>
              <a:rPr lang="ru-RU" dirty="0" err="1" smtClean="0"/>
              <a:t>різноманітних</a:t>
            </a:r>
            <a:r>
              <a:rPr lang="ru-RU" dirty="0" smtClean="0"/>
              <a:t> </a:t>
            </a:r>
            <a:r>
              <a:rPr lang="ru-RU" dirty="0" err="1" smtClean="0"/>
              <a:t>захворювань</a:t>
            </a:r>
            <a:r>
              <a:rPr lang="ru-RU" dirty="0" smtClean="0"/>
              <a:t>. </a:t>
            </a:r>
            <a:r>
              <a:rPr lang="ru-RU" dirty="0" err="1" smtClean="0"/>
              <a:t>Абіотичні</a:t>
            </a:r>
            <a:r>
              <a:rPr lang="ru-RU" dirty="0" smtClean="0"/>
              <a:t> </a:t>
            </a:r>
            <a:r>
              <a:rPr lang="ru-RU" dirty="0" err="1" smtClean="0"/>
              <a:t>фактори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впливали</a:t>
            </a:r>
            <a:r>
              <a:rPr lang="ru-RU" dirty="0" smtClean="0"/>
              <a:t> на </a:t>
            </a:r>
            <a:r>
              <a:rPr lang="ru-RU" dirty="0" err="1" smtClean="0"/>
              <a:t>людину</a:t>
            </a:r>
            <a:r>
              <a:rPr lang="ru-RU" dirty="0" smtClean="0"/>
              <a:t> в </a:t>
            </a:r>
            <a:r>
              <a:rPr lang="ru-RU" dirty="0" err="1" smtClean="0"/>
              <a:t>минулому</a:t>
            </a:r>
            <a:r>
              <a:rPr lang="ru-RU" dirty="0" smtClean="0"/>
              <a:t>, </a:t>
            </a:r>
            <a:r>
              <a:rPr lang="ru-RU" dirty="0" err="1" smtClean="0"/>
              <a:t>продовжують</a:t>
            </a:r>
            <a:r>
              <a:rPr lang="ru-RU" dirty="0" smtClean="0"/>
              <a:t> </a:t>
            </a:r>
            <a:r>
              <a:rPr lang="ru-RU" dirty="0" err="1" smtClean="0"/>
              <a:t>впливати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сьогодні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Содержимое 4" descr="images (1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 rot="391434">
            <a:off x="4780169" y="1846325"/>
            <a:ext cx="3978600" cy="2623569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загруженное (1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 rot="21304901">
            <a:off x="486011" y="1287227"/>
            <a:ext cx="3960439" cy="3960439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476672"/>
            <a:ext cx="4038600" cy="5649491"/>
          </a:xfrm>
        </p:spPr>
        <p:txBody>
          <a:bodyPr>
            <a:normAutofit fontScale="62500" lnSpcReduction="20000"/>
          </a:bodyPr>
          <a:lstStyle/>
          <a:p>
            <a:pPr marL="0" lvl="0" indent="355600" algn="just">
              <a:buNone/>
            </a:pP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Сонця</a:t>
            </a:r>
            <a:r>
              <a:rPr lang="ru-RU" dirty="0" smtClean="0"/>
              <a:t> на </a:t>
            </a:r>
            <a:r>
              <a:rPr lang="ru-RU" dirty="0" err="1" smtClean="0"/>
              <a:t>здоров'я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помічено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в </a:t>
            </a:r>
            <a:r>
              <a:rPr lang="ru-RU" dirty="0" err="1" smtClean="0"/>
              <a:t>глибоку</a:t>
            </a:r>
            <a:r>
              <a:rPr lang="ru-RU" dirty="0" smtClean="0"/>
              <a:t> </a:t>
            </a:r>
            <a:r>
              <a:rPr lang="ru-RU" dirty="0" err="1" smtClean="0"/>
              <a:t>давнину</a:t>
            </a:r>
            <a:r>
              <a:rPr lang="ru-RU" dirty="0" smtClean="0"/>
              <a:t>. </a:t>
            </a:r>
            <a:r>
              <a:rPr lang="ru-RU" dirty="0" err="1" smtClean="0"/>
              <a:t>Сьогодні</a:t>
            </a:r>
            <a:r>
              <a:rPr lang="ru-RU" dirty="0" smtClean="0"/>
              <a:t> </a:t>
            </a:r>
            <a:r>
              <a:rPr lang="ru-RU" dirty="0" err="1" smtClean="0"/>
              <a:t>відомо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Сонця</a:t>
            </a:r>
            <a:r>
              <a:rPr lang="ru-RU" dirty="0" smtClean="0"/>
              <a:t> </a:t>
            </a:r>
            <a:r>
              <a:rPr lang="ru-RU" dirty="0" err="1" smtClean="0"/>
              <a:t>пов'язаний</a:t>
            </a:r>
            <a:r>
              <a:rPr lang="ru-RU" dirty="0" smtClean="0"/>
              <a:t> </a:t>
            </a:r>
            <a:r>
              <a:rPr lang="ru-RU" dirty="0" err="1" smtClean="0"/>
              <a:t>передусім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11-річним циклом </a:t>
            </a:r>
            <a:r>
              <a:rPr lang="ru-RU" dirty="0" err="1" smtClean="0"/>
              <a:t>сонячної</a:t>
            </a:r>
            <a:r>
              <a:rPr lang="ru-RU" dirty="0" smtClean="0"/>
              <a:t> </a:t>
            </a:r>
            <a:r>
              <a:rPr lang="ru-RU" dirty="0" err="1" smtClean="0"/>
              <a:t>активності</a:t>
            </a:r>
            <a:r>
              <a:rPr lang="ru-RU" dirty="0" smtClean="0"/>
              <a:t>,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спричинює</a:t>
            </a:r>
            <a:r>
              <a:rPr lang="ru-RU" dirty="0" smtClean="0"/>
              <a:t> </a:t>
            </a:r>
            <a:r>
              <a:rPr lang="ru-RU" dirty="0" err="1" smtClean="0"/>
              <a:t>збурення</a:t>
            </a:r>
            <a:r>
              <a:rPr lang="ru-RU" dirty="0" smtClean="0"/>
              <a:t> </a:t>
            </a:r>
            <a:r>
              <a:rPr lang="ru-RU" dirty="0" err="1" smtClean="0"/>
              <a:t>магнітосфери</a:t>
            </a:r>
            <a:r>
              <a:rPr lang="ru-RU" dirty="0" smtClean="0"/>
              <a:t> та </a:t>
            </a:r>
            <a:r>
              <a:rPr lang="ru-RU" dirty="0" err="1" smtClean="0"/>
              <a:t>йоносфери</a:t>
            </a:r>
            <a:r>
              <a:rPr lang="ru-RU" dirty="0" smtClean="0"/>
              <a:t>.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збурення</a:t>
            </a:r>
            <a:r>
              <a:rPr lang="ru-RU" dirty="0" smtClean="0"/>
              <a:t>, у свою </a:t>
            </a:r>
            <a:r>
              <a:rPr lang="ru-RU" dirty="0" err="1" smtClean="0"/>
              <a:t>чергу</a:t>
            </a:r>
            <a:r>
              <a:rPr lang="ru-RU" dirty="0" smtClean="0"/>
              <a:t>, </a:t>
            </a:r>
            <a:r>
              <a:rPr lang="ru-RU" dirty="0" err="1" smtClean="0"/>
              <a:t>зумовлюють</a:t>
            </a:r>
            <a:r>
              <a:rPr lang="ru-RU" dirty="0" smtClean="0"/>
              <a:t>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напруженості</a:t>
            </a:r>
            <a:r>
              <a:rPr lang="ru-RU" dirty="0" smtClean="0"/>
              <a:t> </a:t>
            </a:r>
            <a:r>
              <a:rPr lang="ru-RU" dirty="0" err="1" smtClean="0"/>
              <a:t>електромагнітного</a:t>
            </a:r>
            <a:r>
              <a:rPr lang="ru-RU" dirty="0" smtClean="0"/>
              <a:t> поля </a:t>
            </a:r>
            <a:r>
              <a:rPr lang="ru-RU" dirty="0" err="1" smtClean="0"/>
              <a:t>Землі</a:t>
            </a:r>
            <a:r>
              <a:rPr lang="ru-RU" dirty="0" smtClean="0"/>
              <a:t>, а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</a:t>
            </a:r>
            <a:r>
              <a:rPr lang="ru-RU" dirty="0" err="1" smtClean="0"/>
              <a:t>впливає</a:t>
            </a:r>
            <a:r>
              <a:rPr lang="ru-RU" dirty="0" smtClean="0"/>
              <a:t> на </a:t>
            </a:r>
            <a:r>
              <a:rPr lang="ru-RU" dirty="0" err="1" smtClean="0"/>
              <a:t>організм</a:t>
            </a:r>
            <a:r>
              <a:rPr lang="ru-RU" dirty="0" smtClean="0"/>
              <a:t>. У роки </a:t>
            </a:r>
            <a:r>
              <a:rPr lang="ru-RU" dirty="0" err="1" smtClean="0"/>
              <a:t>підвищеної</a:t>
            </a:r>
            <a:r>
              <a:rPr lang="ru-RU" dirty="0" smtClean="0"/>
              <a:t> </a:t>
            </a:r>
            <a:r>
              <a:rPr lang="ru-RU" dirty="0" err="1" smtClean="0"/>
              <a:t>сонячної</a:t>
            </a:r>
            <a:r>
              <a:rPr lang="ru-RU" dirty="0" smtClean="0"/>
              <a:t> </a:t>
            </a:r>
            <a:r>
              <a:rPr lang="ru-RU" dirty="0" err="1" smtClean="0"/>
              <a:t>активності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коли </a:t>
            </a:r>
            <a:r>
              <a:rPr lang="ru-RU" dirty="0" err="1" smtClean="0"/>
              <a:t>відбуваються</a:t>
            </a:r>
            <a:r>
              <a:rPr lang="ru-RU" dirty="0" smtClean="0"/>
              <a:t> </a:t>
            </a:r>
            <a:r>
              <a:rPr lang="ru-RU" dirty="0" err="1" smtClean="0"/>
              <a:t>магнітні</a:t>
            </a:r>
            <a:r>
              <a:rPr lang="ru-RU" dirty="0" smtClean="0"/>
              <a:t> </a:t>
            </a:r>
            <a:r>
              <a:rPr lang="ru-RU" dirty="0" err="1" smtClean="0"/>
              <a:t>бурі</a:t>
            </a:r>
            <a:r>
              <a:rPr lang="ru-RU" dirty="0" smtClean="0"/>
              <a:t>, </a:t>
            </a:r>
            <a:r>
              <a:rPr lang="ru-RU" dirty="0" err="1" smtClean="0"/>
              <a:t>частішають</a:t>
            </a:r>
            <a:r>
              <a:rPr lang="ru-RU" dirty="0" smtClean="0"/>
              <a:t> </a:t>
            </a:r>
            <a:r>
              <a:rPr lang="ru-RU" dirty="0" err="1" smtClean="0"/>
              <a:t>випадки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серцево-судинної</a:t>
            </a:r>
            <a:r>
              <a:rPr lang="ru-RU" dirty="0" smtClean="0"/>
              <a:t> та </a:t>
            </a:r>
            <a:r>
              <a:rPr lang="ru-RU" dirty="0" err="1" smtClean="0"/>
              <a:t>нервової</a:t>
            </a:r>
            <a:r>
              <a:rPr lang="ru-RU" dirty="0" smtClean="0"/>
              <a:t> систем, </a:t>
            </a:r>
            <a:r>
              <a:rPr lang="ru-RU" dirty="0" err="1" smtClean="0"/>
              <a:t>психіки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. </a:t>
            </a:r>
            <a:r>
              <a:rPr lang="ru-RU" dirty="0" err="1" smtClean="0"/>
              <a:t>Сплески</a:t>
            </a:r>
            <a:r>
              <a:rPr lang="ru-RU" dirty="0" smtClean="0"/>
              <a:t> </a:t>
            </a:r>
            <a:r>
              <a:rPr lang="ru-RU" dirty="0" err="1" smtClean="0"/>
              <a:t>сонячної</a:t>
            </a:r>
            <a:r>
              <a:rPr lang="ru-RU" dirty="0" smtClean="0"/>
              <a:t> </a:t>
            </a:r>
            <a:r>
              <a:rPr lang="ru-RU" dirty="0" err="1" smtClean="0"/>
              <a:t>активності</a:t>
            </a:r>
            <a:r>
              <a:rPr lang="ru-RU" dirty="0" smtClean="0"/>
              <a:t> </a:t>
            </a:r>
            <a:r>
              <a:rPr lang="ru-RU" dirty="0" err="1" smtClean="0"/>
              <a:t>призводять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одного боку, до </a:t>
            </a:r>
            <a:r>
              <a:rPr lang="ru-RU" dirty="0" err="1" smtClean="0"/>
              <a:t>ослаблення</a:t>
            </a:r>
            <a:r>
              <a:rPr lang="ru-RU" dirty="0" smtClean="0"/>
              <a:t> </a:t>
            </a:r>
            <a:r>
              <a:rPr lang="ru-RU" dirty="0" err="1" smtClean="0"/>
              <a:t>імунітету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 — </a:t>
            </a:r>
            <a:r>
              <a:rPr lang="ru-RU" dirty="0" err="1" smtClean="0"/>
              <a:t>до</a:t>
            </a:r>
            <a:r>
              <a:rPr lang="ru-RU" dirty="0" smtClean="0"/>
              <a:t>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агресивності</a:t>
            </a:r>
            <a:r>
              <a:rPr lang="ru-RU" dirty="0" smtClean="0"/>
              <a:t> </a:t>
            </a:r>
            <a:r>
              <a:rPr lang="ru-RU" dirty="0" err="1" smtClean="0"/>
              <a:t>патогенів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природних</a:t>
            </a:r>
            <a:r>
              <a:rPr lang="ru-RU" dirty="0" smtClean="0"/>
              <a:t> </a:t>
            </a:r>
            <a:r>
              <a:rPr lang="ru-RU" dirty="0" err="1" smtClean="0"/>
              <a:t>носіїв</a:t>
            </a:r>
            <a:r>
              <a:rPr lang="ru-RU" dirty="0" smtClean="0"/>
              <a:t> </a:t>
            </a:r>
            <a:r>
              <a:rPr lang="ru-RU" dirty="0" err="1" smtClean="0"/>
              <a:t>інфекцій</a:t>
            </a:r>
            <a:r>
              <a:rPr lang="ru-RU" dirty="0" smtClean="0"/>
              <a:t>. </a:t>
            </a:r>
            <a:r>
              <a:rPr lang="ru-RU" dirty="0" err="1" smtClean="0"/>
              <a:t>Отже</a:t>
            </a:r>
            <a:r>
              <a:rPr lang="ru-RU" dirty="0" smtClean="0"/>
              <a:t>, </a:t>
            </a:r>
            <a:r>
              <a:rPr lang="ru-RU" dirty="0" err="1" smtClean="0"/>
              <a:t>зростає</a:t>
            </a:r>
            <a:r>
              <a:rPr lang="ru-RU" dirty="0" smtClean="0"/>
              <a:t> </a:t>
            </a:r>
            <a:r>
              <a:rPr lang="ru-RU" dirty="0" err="1" smtClean="0"/>
              <a:t>ймовірність</a:t>
            </a:r>
            <a:r>
              <a:rPr lang="ru-RU" dirty="0" smtClean="0"/>
              <a:t> </a:t>
            </a:r>
            <a:r>
              <a:rPr lang="ru-RU" dirty="0" err="1" smtClean="0"/>
              <a:t>інфекційних</a:t>
            </a:r>
            <a:r>
              <a:rPr lang="ru-RU" dirty="0" smtClean="0"/>
              <a:t> </a:t>
            </a:r>
            <a:r>
              <a:rPr lang="ru-RU" dirty="0" err="1" smtClean="0"/>
              <a:t>захворювань</a:t>
            </a:r>
            <a:r>
              <a:rPr lang="ru-RU" dirty="0" smtClean="0"/>
              <a:t>, у тому </a:t>
            </a:r>
            <a:r>
              <a:rPr lang="ru-RU" dirty="0" err="1" smtClean="0"/>
              <a:t>числі</a:t>
            </a:r>
            <a:r>
              <a:rPr lang="ru-RU" dirty="0" smtClean="0"/>
              <a:t> тих,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характер </a:t>
            </a:r>
            <a:r>
              <a:rPr lang="ru-RU" dirty="0" err="1" smtClean="0"/>
              <a:t>епідемій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 </a:t>
            </a:r>
            <a:r>
              <a:rPr lang="ru-RU" dirty="0" err="1" smtClean="0"/>
              <a:t>грипу</a:t>
            </a:r>
            <a:r>
              <a:rPr lang="ru-RU" dirty="0" smtClean="0"/>
              <a:t>, </a:t>
            </a:r>
            <a:r>
              <a:rPr lang="ru-RU" dirty="0" err="1" smtClean="0"/>
              <a:t>холери</a:t>
            </a:r>
            <a:r>
              <a:rPr lang="ru-RU" dirty="0" smtClean="0"/>
              <a:t>, </a:t>
            </a:r>
            <a:r>
              <a:rPr lang="ru-RU" dirty="0" err="1" smtClean="0"/>
              <a:t>дизентерії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1426</Words>
  <Application>Microsoft Office PowerPoint</Application>
  <PresentationFormat>Экран (4:3)</PresentationFormat>
  <Paragraphs>29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КАТЕГОРІЯ «ЗДОРОВ'Я» ТА ЙОГО ОСНОВНІ КРИТЕРІЇ. РЕАКЦІЯ ОРГАНІЗМУ НА ВПЛИВ ФАКТОРІВ СЕРЕДОВИЩА</vt:lpstr>
      <vt:lpstr>Слайд 2</vt:lpstr>
      <vt:lpstr>Отруєння (токсикози)</vt:lpstr>
      <vt:lpstr>Алергічні реакції (алергії)</vt:lpstr>
      <vt:lpstr>Злоякісні пухлини</vt:lpstr>
      <vt:lpstr>Спадкові хвороби</vt:lpstr>
      <vt:lpstr>Уроджені аномалії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Висновок: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КАТЕГОРІЯ «ЗДОРОВ'Я» ТА ЙОГО ОСНОВНІ КРИТЕРІЇ. РЕАКЦІЯ ОРГАНІЗМУ НА ВПЛИВ ФАКТОРІВ СЕРЕДОВИЩА</dc:title>
  <cp:lastModifiedBy>Коморкина</cp:lastModifiedBy>
  <cp:revision>24</cp:revision>
  <dcterms:modified xsi:type="dcterms:W3CDTF">2014-02-16T19:08:06Z</dcterms:modified>
</cp:coreProperties>
</file>