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57" r:id="rId25"/>
    <p:sldId id="267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>
        <p:scale>
          <a:sx n="74" d="100"/>
          <a:sy n="74" d="100"/>
        </p:scale>
        <p:origin x="-269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B3413D-E0E9-471C-9B84-2AE691E3469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10B8EF-42A4-4E3E-A961-64EC718A2C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96%D0%BB%D0%B5%D0%B3%D1%80%D1%83%D0%B4%D1%96" TargetMode="External"/><Relationship Id="rId2" Type="http://schemas.openxmlformats.org/officeDocument/2006/relationships/hyperlink" Target="http://uk.wikipedia.org/wiki/%D0%A5%D0%B8%D0%B6%D1%96_%D0%BF%D1%82%D0%B0%D1%85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2%D0%B8%D0%BC%D0%B8%D1%80%D0%B0%D0%BD%D0%BD%D1%8F_(%D0%B1%D1%96%D0%BE%D0%BB%D0%BE%D0%B3%D1%96%D1%8F)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err="1" smtClean="0"/>
              <a:t>Надряд</a:t>
            </a:r>
            <a:r>
              <a:rPr lang="ru-RU" sz="5400" dirty="0" smtClean="0"/>
              <a:t>  </a:t>
            </a:r>
            <a:r>
              <a:rPr lang="ru-RU" sz="5400" dirty="0" err="1" smtClean="0"/>
              <a:t>Кільогруді</a:t>
            </a:r>
            <a:r>
              <a:rPr lang="ru-RU" sz="5400" dirty="0" smtClean="0"/>
              <a:t> птахи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586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</a:t>
            </a:r>
            <a:r>
              <a:rPr lang="uk-UA" sz="3600" dirty="0" err="1" smtClean="0"/>
              <a:t>яди</a:t>
            </a:r>
            <a:r>
              <a:rPr lang="uk-UA" sz="3600" dirty="0" smtClean="0"/>
              <a:t>:</a:t>
            </a:r>
          </a:p>
          <a:p>
            <a:r>
              <a:rPr lang="uk-UA" sz="3600" dirty="0" err="1" smtClean="0"/>
              <a:t>Лелекоподібні-</a:t>
            </a:r>
            <a:r>
              <a:rPr lang="uk-UA" sz="3600" dirty="0" smtClean="0"/>
              <a:t> 118 видів; </a:t>
            </a:r>
            <a:r>
              <a:rPr lang="uk-UA" sz="3600" dirty="0" err="1" smtClean="0"/>
              <a:t>Журавлеподібні</a:t>
            </a:r>
            <a:r>
              <a:rPr lang="uk-UA" sz="3600" dirty="0" smtClean="0"/>
              <a:t> – 62види; Гусеподібні – 150 видів.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983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sz="4400" dirty="0" smtClean="0"/>
              <a:t>Журавель степовий</a:t>
            </a:r>
            <a:endParaRPr lang="ru-RU" sz="4400" dirty="0"/>
          </a:p>
        </p:txBody>
      </p:sp>
      <p:pic>
        <p:nvPicPr>
          <p:cNvPr id="4" name="Содержимое 3" descr="6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916832"/>
            <a:ext cx="5715040" cy="4357718"/>
          </a:xfrm>
        </p:spPr>
      </p:pic>
    </p:spTree>
    <p:extLst>
      <p:ext uri="{BB962C8B-B14F-4D97-AF65-F5344CB8AC3E}">
        <p14:creationId xmlns:p14="http://schemas.microsoft.com/office/powerpoint/2010/main" val="37711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</a:t>
            </a:r>
            <a:r>
              <a:rPr lang="uk-UA" sz="4800" dirty="0" smtClean="0"/>
              <a:t>Лиска</a:t>
            </a:r>
            <a:endParaRPr lang="ru-RU" sz="4800" dirty="0"/>
          </a:p>
        </p:txBody>
      </p:sp>
      <p:pic>
        <p:nvPicPr>
          <p:cNvPr id="4" name="Содержимое 3" descr="Копия 6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132856"/>
            <a:ext cx="6929486" cy="4286280"/>
          </a:xfrm>
        </p:spPr>
      </p:pic>
    </p:spTree>
    <p:extLst>
      <p:ext uri="{BB962C8B-B14F-4D97-AF65-F5344CB8AC3E}">
        <p14:creationId xmlns:p14="http://schemas.microsoft.com/office/powerpoint/2010/main" val="19921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633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Ряд Гусеподібні</a:t>
            </a:r>
          </a:p>
          <a:p>
            <a:pPr algn="ctr">
              <a:buNone/>
            </a:pPr>
            <a:endParaRPr lang="uk-UA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150 видів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2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          Гуска сіра</a:t>
            </a:r>
            <a:endParaRPr lang="ru-RU" sz="4800" dirty="0"/>
          </a:p>
        </p:txBody>
      </p:sp>
      <p:pic>
        <p:nvPicPr>
          <p:cNvPr id="4" name="Содержимое 3" descr="польп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276872"/>
            <a:ext cx="5401168" cy="4187825"/>
          </a:xfrm>
        </p:spPr>
      </p:pic>
    </p:spTree>
    <p:extLst>
      <p:ext uri="{BB962C8B-B14F-4D97-AF65-F5344CB8AC3E}">
        <p14:creationId xmlns:p14="http://schemas.microsoft.com/office/powerpoint/2010/main" val="39429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</a:t>
            </a:r>
            <a:r>
              <a:rPr lang="uk-UA" sz="4800" dirty="0" smtClean="0"/>
              <a:t>Лебідь кликун</a:t>
            </a:r>
            <a:endParaRPr lang="ru-RU" sz="4800" dirty="0"/>
          </a:p>
        </p:txBody>
      </p:sp>
      <p:pic>
        <p:nvPicPr>
          <p:cNvPr id="4" name="Содержимое 3" descr="Копия (2) 56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929222" cy="4429156"/>
          </a:xfrm>
        </p:spPr>
      </p:pic>
    </p:spTree>
    <p:extLst>
      <p:ext uri="{BB962C8B-B14F-4D97-AF65-F5344CB8AC3E}">
        <p14:creationId xmlns:p14="http://schemas.microsoft.com/office/powerpoint/2010/main" val="38183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</a:t>
            </a:r>
            <a:r>
              <a:rPr lang="uk-UA" sz="4800" dirty="0" smtClean="0"/>
              <a:t>Крижень</a:t>
            </a:r>
            <a:endParaRPr lang="ru-RU" sz="4800" dirty="0"/>
          </a:p>
        </p:txBody>
      </p:sp>
      <p:pic>
        <p:nvPicPr>
          <p:cNvPr id="4" name="Содержимое 3" descr="Копия 56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6072231" cy="4572032"/>
          </a:xfrm>
        </p:spPr>
      </p:pic>
    </p:spTree>
    <p:extLst>
      <p:ext uri="{BB962C8B-B14F-4D97-AF65-F5344CB8AC3E}">
        <p14:creationId xmlns:p14="http://schemas.microsoft.com/office/powerpoint/2010/main" val="34888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       Гага звичайна</a:t>
            </a:r>
            <a:endParaRPr lang="ru-RU" sz="4800" dirty="0"/>
          </a:p>
        </p:txBody>
      </p:sp>
      <p:pic>
        <p:nvPicPr>
          <p:cNvPr id="4" name="Содержимое 3" descr="апк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916832"/>
            <a:ext cx="6786610" cy="4011579"/>
          </a:xfrm>
        </p:spPr>
      </p:pic>
    </p:spTree>
    <p:extLst>
      <p:ext uri="{BB962C8B-B14F-4D97-AF65-F5344CB8AC3E}">
        <p14:creationId xmlns:p14="http://schemas.microsoft.com/office/powerpoint/2010/main" val="11864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 </a:t>
            </a:r>
            <a:r>
              <a:rPr lang="uk-UA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Соколоподібні</a:t>
            </a: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931224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800" b="1" dirty="0" err="1" smtClean="0"/>
              <a:t>Соколоподібні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денні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hlinkClick r:id="rId2" tooltip="Хижі птахи"/>
              </a:rPr>
              <a:t>хижі</a:t>
            </a:r>
            <a:r>
              <a:rPr lang="ru-RU" sz="2800" b="1" dirty="0" smtClean="0">
                <a:hlinkClick r:id="rId2" tooltip="Хижі птахи"/>
              </a:rPr>
              <a:t> птахи</a:t>
            </a:r>
            <a:r>
              <a:rPr lang="ru-RU" sz="2800" dirty="0" smtClean="0"/>
              <a:t>  (</a:t>
            </a:r>
            <a:r>
              <a:rPr lang="en-US" sz="2800" dirty="0" err="1" smtClean="0"/>
              <a:t>Falconiformes</a:t>
            </a:r>
            <a:r>
              <a:rPr lang="en-US" sz="2800" dirty="0" smtClean="0"/>
              <a:t>)— </a:t>
            </a:r>
            <a:r>
              <a:rPr lang="ru-RU" sz="2800" dirty="0" smtClean="0"/>
              <a:t>ряд </a:t>
            </a:r>
            <a:r>
              <a:rPr lang="ru-RU" sz="2800" dirty="0" err="1" smtClean="0"/>
              <a:t>птахів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підкласу</a:t>
            </a:r>
            <a:r>
              <a:rPr lang="ru-RU" sz="2800" dirty="0" smtClean="0"/>
              <a:t> </a:t>
            </a:r>
            <a:r>
              <a:rPr lang="ru-RU" sz="2800" dirty="0" err="1" smtClean="0">
                <a:hlinkClick r:id="rId3" tooltip="Кілегруді"/>
              </a:rPr>
              <a:t>кілегрудих</a:t>
            </a:r>
            <a:r>
              <a:rPr lang="ru-RU" sz="2800" dirty="0" smtClean="0"/>
              <a:t>. Ряд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у себе </a:t>
            </a:r>
            <a:r>
              <a:rPr lang="ru-RU" sz="2800" dirty="0" err="1" smtClean="0">
                <a:hlinkClick r:id="rId2" tooltip="Хижі птахи"/>
              </a:rPr>
              <a:t>хижих</a:t>
            </a:r>
            <a:r>
              <a:rPr lang="ru-RU" sz="2800" dirty="0" smtClean="0">
                <a:hlinkClick r:id="rId2" tooltip="Хижі птахи"/>
              </a:rPr>
              <a:t> </a:t>
            </a:r>
            <a:r>
              <a:rPr lang="ru-RU" sz="2800" dirty="0" err="1" smtClean="0">
                <a:hlinkClick r:id="rId2" tooltip="Хижі птахи"/>
              </a:rPr>
              <a:t>птахів</a:t>
            </a:r>
            <a:r>
              <a:rPr lang="ru-RU" sz="2800" dirty="0" smtClean="0"/>
              <a:t>, </a:t>
            </a:r>
            <a:r>
              <a:rPr lang="ru-RU" sz="2800" dirty="0" err="1" smtClean="0"/>
              <a:t>багатьом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зараз </a:t>
            </a:r>
            <a:r>
              <a:rPr lang="ru-RU" sz="2800" dirty="0" err="1" smtClean="0"/>
              <a:t>загрожує</a:t>
            </a:r>
            <a:r>
              <a:rPr lang="ru-RU" sz="2800" dirty="0" smtClean="0"/>
              <a:t> </a:t>
            </a:r>
            <a:r>
              <a:rPr lang="ru-RU" sz="2800" dirty="0" err="1" smtClean="0">
                <a:hlinkClick r:id="rId4" tooltip="Вимирання (біологія)"/>
              </a:rPr>
              <a:t>вимирання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соколоподібних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птахів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розміру</a:t>
            </a:r>
            <a:r>
              <a:rPr lang="ru-RU" sz="2800" dirty="0" smtClean="0"/>
              <a:t>: </a:t>
            </a:r>
            <a:r>
              <a:rPr lang="ru-RU" sz="2800" dirty="0" err="1" smtClean="0"/>
              <a:t>довжина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 30-60 см, </a:t>
            </a:r>
            <a:r>
              <a:rPr lang="ru-RU" sz="2800" dirty="0" err="1" smtClean="0"/>
              <a:t>маса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200 г до 1,2 кг. </a:t>
            </a:r>
            <a:r>
              <a:rPr lang="ru-RU" sz="2800" dirty="0" err="1" smtClean="0"/>
              <a:t>Найбільші</a:t>
            </a:r>
            <a:r>
              <a:rPr lang="ru-RU" sz="2800" dirty="0" smtClean="0"/>
              <a:t> (</a:t>
            </a:r>
            <a:r>
              <a:rPr lang="ru-RU" sz="2800" dirty="0" err="1" smtClean="0"/>
              <a:t>андський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каліфорнійський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кондори</a:t>
            </a:r>
            <a:r>
              <a:rPr lang="ru-RU" sz="2800" dirty="0" smtClean="0"/>
              <a:t>, </a:t>
            </a:r>
            <a:r>
              <a:rPr lang="ru-RU" sz="2800" dirty="0" err="1" smtClean="0"/>
              <a:t>чорний</a:t>
            </a:r>
            <a:r>
              <a:rPr lang="ru-RU" sz="2800" dirty="0" smtClean="0"/>
              <a:t> гриф)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довжину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 110-115 см, </a:t>
            </a:r>
            <a:r>
              <a:rPr lang="ru-RU" sz="2800" dirty="0" err="1" smtClean="0"/>
              <a:t>розмах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крил</a:t>
            </a:r>
            <a:r>
              <a:rPr lang="ru-RU" sz="2800" dirty="0" smtClean="0"/>
              <a:t> до 2,5-3 м, </a:t>
            </a:r>
            <a:r>
              <a:rPr lang="ru-RU" sz="2800" dirty="0" err="1" smtClean="0"/>
              <a:t>масу</a:t>
            </a:r>
            <a:r>
              <a:rPr lang="ru-RU" sz="2800" dirty="0" smtClean="0"/>
              <a:t> 8-12 кг; у </a:t>
            </a:r>
            <a:r>
              <a:rPr lang="ru-RU" sz="2800" dirty="0" err="1" smtClean="0"/>
              <a:t>найдрібніших</a:t>
            </a:r>
            <a:r>
              <a:rPr lang="ru-RU" sz="2800" dirty="0" smtClean="0"/>
              <a:t> (</a:t>
            </a:r>
            <a:r>
              <a:rPr lang="ru-RU" sz="2800" dirty="0" err="1" smtClean="0"/>
              <a:t>сокіл-крихітка</a:t>
            </a:r>
            <a:r>
              <a:rPr lang="ru-RU" sz="2800" dirty="0" smtClean="0"/>
              <a:t>) </a:t>
            </a:r>
            <a:r>
              <a:rPr lang="ru-RU" sz="2800" dirty="0" err="1" smtClean="0"/>
              <a:t>довжина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 14-15 см, </a:t>
            </a:r>
            <a:r>
              <a:rPr lang="ru-RU" sz="2800" dirty="0" err="1" smtClean="0"/>
              <a:t>маса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35 г.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, у </a:t>
            </a:r>
            <a:r>
              <a:rPr lang="ru-RU" sz="2800" dirty="0" err="1" smtClean="0"/>
              <a:t>повітрі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розвинути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швидкість</a:t>
            </a:r>
            <a:r>
              <a:rPr lang="ru-RU" sz="2800" dirty="0" smtClean="0"/>
              <a:t> до 100 км/год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3744416" cy="504056"/>
          </a:xfr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woPt" dir="t"/>
          </a:scene3d>
          <a:sp3d extrusionH="76200" prstMaterial="matte">
            <a:extrusionClr>
              <a:schemeClr val="bg1"/>
            </a:extrusionClr>
          </a:sp3d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</a:t>
            </a:r>
            <a:endParaRPr lang="uk-UA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323528" y="908720"/>
            <a:ext cx="4752528" cy="5339680"/>
          </a:xfrm>
        </p:spPr>
        <p:txBody>
          <a:bodyPr>
            <a:noAutofit/>
          </a:bodyPr>
          <a:lstStyle/>
          <a:p>
            <a:r>
              <a:rPr lang="ru-RU" sz="2200" dirty="0" smtClean="0"/>
              <a:t>Для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птахів</a:t>
            </a:r>
            <a:r>
              <a:rPr lang="ru-RU" sz="2200" dirty="0" smtClean="0"/>
              <a:t> характерно </a:t>
            </a:r>
            <a:r>
              <a:rPr lang="ru-RU" sz="2200" dirty="0" err="1" smtClean="0"/>
              <a:t>гачкоподібний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дзьоб</a:t>
            </a:r>
            <a:r>
              <a:rPr lang="ru-RU" sz="2200" dirty="0" smtClean="0">
                <a:solidFill>
                  <a:srgbClr val="FF0000"/>
                </a:solidFill>
              </a:rPr>
              <a:t>, </a:t>
            </a:r>
            <a:r>
              <a:rPr lang="ru-RU" sz="2200" dirty="0" err="1" smtClean="0">
                <a:solidFill>
                  <a:srgbClr val="FF0000"/>
                </a:solidFill>
              </a:rPr>
              <a:t>восковиця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при </a:t>
            </a:r>
            <a:r>
              <a:rPr lang="ru-RU" sz="2200" dirty="0" err="1" smtClean="0"/>
              <a:t>основі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наддзьобка</a:t>
            </a:r>
            <a:r>
              <a:rPr lang="ru-RU" sz="2200" dirty="0" smtClean="0"/>
              <a:t>, </a:t>
            </a:r>
            <a:r>
              <a:rPr lang="ru-RU" sz="2200" dirty="0" err="1" smtClean="0"/>
              <a:t>сильні</a:t>
            </a:r>
            <a:r>
              <a:rPr lang="ru-RU" sz="2200" dirty="0" smtClean="0"/>
              <a:t> </a:t>
            </a:r>
            <a:r>
              <a:rPr lang="ru-RU" sz="2200" dirty="0" err="1" smtClean="0"/>
              <a:t>пальці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гострі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загнуті</a:t>
            </a:r>
            <a:r>
              <a:rPr lang="ru-RU" sz="2200" dirty="0" smtClean="0"/>
              <a:t> </a:t>
            </a:r>
            <a:r>
              <a:rPr lang="ru-RU" sz="2200" dirty="0" err="1" smtClean="0"/>
              <a:t>кігті</a:t>
            </a:r>
            <a:r>
              <a:rPr lang="ru-RU" sz="2200" dirty="0" smtClean="0"/>
              <a:t> (</a:t>
            </a:r>
            <a:r>
              <a:rPr lang="ru-RU" sz="2200" dirty="0" err="1" smtClean="0"/>
              <a:t>виключення</a:t>
            </a:r>
            <a:r>
              <a:rPr lang="ru-RU" sz="2200" dirty="0" smtClean="0"/>
              <a:t> - </a:t>
            </a:r>
            <a:r>
              <a:rPr lang="ru-RU" sz="2200" dirty="0" err="1" smtClean="0"/>
              <a:t>падальщики</a:t>
            </a:r>
            <a:r>
              <a:rPr lang="ru-RU" sz="2200" dirty="0" smtClean="0"/>
              <a:t> </a:t>
            </a:r>
            <a:r>
              <a:rPr lang="ru-RU" sz="2200" dirty="0" err="1" smtClean="0"/>
              <a:t>та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птах-секретар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). </a:t>
            </a:r>
            <a:r>
              <a:rPr lang="ru-RU" sz="2200" dirty="0" err="1" smtClean="0"/>
              <a:t>Поширені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усіх</a:t>
            </a:r>
            <a:r>
              <a:rPr lang="ru-RU" sz="2200" dirty="0" smtClean="0"/>
              <a:t> континентах, </a:t>
            </a:r>
            <a:r>
              <a:rPr lang="ru-RU" sz="2200" dirty="0" err="1" smtClean="0"/>
              <a:t>крім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Антарктиди</a:t>
            </a:r>
            <a:r>
              <a:rPr lang="ru-RU" sz="2200" dirty="0" smtClean="0"/>
              <a:t>; </a:t>
            </a:r>
            <a:r>
              <a:rPr lang="ru-RU" sz="2200" dirty="0" err="1" smtClean="0"/>
              <a:t>відсутні</a:t>
            </a:r>
            <a:r>
              <a:rPr lang="ru-RU" sz="2200" dirty="0" smtClean="0"/>
              <a:t> на невеликих </a:t>
            </a:r>
            <a:r>
              <a:rPr lang="ru-RU" sz="2200" dirty="0" err="1" smtClean="0"/>
              <a:t>океанічних</a:t>
            </a:r>
            <a:r>
              <a:rPr lang="ru-RU" sz="2200" dirty="0" smtClean="0"/>
              <a:t> островах. </a:t>
            </a:r>
            <a:r>
              <a:rPr lang="ru-RU" sz="2200" dirty="0" err="1" smtClean="0"/>
              <a:t>Переважна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живляться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тваринною</a:t>
            </a:r>
            <a:r>
              <a:rPr lang="ru-RU" sz="2200" dirty="0" smtClean="0"/>
              <a:t> </a:t>
            </a:r>
            <a:r>
              <a:rPr lang="ru-RU" sz="2200" dirty="0" err="1" smtClean="0"/>
              <a:t>їжею</a:t>
            </a:r>
            <a:r>
              <a:rPr lang="ru-RU" sz="2200" dirty="0" smtClean="0"/>
              <a:t>, активно </a:t>
            </a:r>
            <a:r>
              <a:rPr lang="ru-RU" sz="2200" dirty="0" err="1" smtClean="0"/>
              <a:t>ловлять</a:t>
            </a:r>
            <a:r>
              <a:rPr lang="ru-RU" sz="2200" dirty="0" smtClean="0"/>
              <a:t> живу </a:t>
            </a:r>
            <a:r>
              <a:rPr lang="ru-RU" sz="2200" dirty="0" err="1" smtClean="0"/>
              <a:t>здобич</a:t>
            </a:r>
            <a:r>
              <a:rPr lang="ru-RU" sz="2200" dirty="0" smtClean="0"/>
              <a:t>(</a:t>
            </a:r>
            <a:r>
              <a:rPr lang="ru-RU" sz="2200" dirty="0" err="1" smtClean="0"/>
              <a:t>переважно</a:t>
            </a:r>
            <a:r>
              <a:rPr lang="ru-RU" sz="2200" dirty="0" smtClean="0"/>
              <a:t> </a:t>
            </a:r>
            <a:r>
              <a:rPr lang="ru-RU" sz="2200" dirty="0" err="1" smtClean="0"/>
              <a:t>хребетних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тварин</a:t>
            </a:r>
            <a:r>
              <a:rPr lang="ru-RU" sz="2200" dirty="0" smtClean="0"/>
              <a:t>)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живляться</a:t>
            </a:r>
            <a:r>
              <a:rPr lang="ru-RU" sz="2200" dirty="0" smtClean="0"/>
              <a:t> </a:t>
            </a:r>
            <a:r>
              <a:rPr lang="ru-RU" sz="2200" dirty="0" err="1" smtClean="0">
                <a:solidFill>
                  <a:srgbClr val="FF0000"/>
                </a:solidFill>
              </a:rPr>
              <a:t>пад</a:t>
            </a:r>
            <a:r>
              <a:rPr lang="uk-UA" sz="2200" dirty="0" smtClean="0">
                <a:solidFill>
                  <a:srgbClr val="FF0000"/>
                </a:solidFill>
              </a:rPr>
              <a:t>а</a:t>
            </a:r>
            <a:r>
              <a:rPr lang="ru-RU" sz="2200" dirty="0" err="1" smtClean="0">
                <a:solidFill>
                  <a:srgbClr val="FF0000"/>
                </a:solidFill>
              </a:rPr>
              <a:t>лю</a:t>
            </a:r>
            <a:r>
              <a:rPr lang="ru-RU" sz="2200" dirty="0" smtClean="0"/>
              <a:t>. </a:t>
            </a:r>
            <a:r>
              <a:rPr lang="ru-RU" sz="2200" dirty="0" err="1" smtClean="0"/>
              <a:t>Ведуть</a:t>
            </a:r>
            <a:r>
              <a:rPr lang="ru-RU" sz="2200" dirty="0" smtClean="0"/>
              <a:t> </a:t>
            </a:r>
            <a:r>
              <a:rPr lang="ru-RU" sz="2200" dirty="0" err="1" smtClean="0"/>
              <a:t>денний</a:t>
            </a:r>
            <a:r>
              <a:rPr lang="ru-RU" sz="2200" dirty="0" smtClean="0"/>
              <a:t>  </a:t>
            </a:r>
            <a:r>
              <a:rPr lang="ru-RU" sz="2200" dirty="0" err="1" smtClean="0"/>
              <a:t>спосіб</a:t>
            </a:r>
            <a:r>
              <a:rPr lang="ru-RU" sz="2200" dirty="0" smtClean="0"/>
              <a:t> </a:t>
            </a:r>
            <a:r>
              <a:rPr lang="ru-RU" sz="2200" dirty="0" err="1" smtClean="0"/>
              <a:t>життя</a:t>
            </a:r>
            <a:r>
              <a:rPr lang="ru-RU" sz="2200" dirty="0" smtClean="0"/>
              <a:t>, тому, на </a:t>
            </a:r>
            <a:r>
              <a:rPr lang="ru-RU" sz="2200" dirty="0" err="1" smtClean="0"/>
              <a:t>відміну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сов</a:t>
            </a:r>
            <a:r>
              <a:rPr lang="ru-RU" sz="2200" dirty="0" smtClean="0"/>
              <a:t>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нерідко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називають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денними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хижими</a:t>
            </a:r>
            <a:r>
              <a:rPr lang="ru-RU" sz="2200" dirty="0" smtClean="0"/>
              <a:t> птахами(</a:t>
            </a:r>
            <a:r>
              <a:rPr lang="ru-RU" sz="2200" dirty="0" err="1" smtClean="0">
                <a:solidFill>
                  <a:srgbClr val="FF0000"/>
                </a:solidFill>
              </a:rPr>
              <a:t>Моногами</a:t>
            </a:r>
            <a:r>
              <a:rPr lang="ru-RU" sz="2200" dirty="0" smtClean="0"/>
              <a:t>).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5940152" y="2348880"/>
            <a:ext cx="1487016" cy="216024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vlad\Desktop\falc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822700" cy="508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Корисний птах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Соколи</a:t>
            </a:r>
            <a:r>
              <a:rPr lang="ru-RU" dirty="0" smtClean="0"/>
              <a:t> -  </a:t>
            </a:r>
            <a:r>
              <a:rPr lang="ru-RU" dirty="0" err="1" smtClean="0">
                <a:solidFill>
                  <a:srgbClr val="FF0000"/>
                </a:solidFill>
              </a:rPr>
              <a:t>корисні</a:t>
            </a:r>
            <a:r>
              <a:rPr lang="ru-RU" dirty="0" smtClean="0">
                <a:solidFill>
                  <a:srgbClr val="FF0000"/>
                </a:solidFill>
              </a:rPr>
              <a:t> птахи </a:t>
            </a:r>
            <a:r>
              <a:rPr lang="ru-RU" dirty="0" err="1" smtClean="0"/>
              <a:t>і</a:t>
            </a:r>
            <a:r>
              <a:rPr lang="ru-RU" dirty="0" smtClean="0"/>
              <a:t> 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охоронні</a:t>
            </a:r>
            <a:r>
              <a:rPr lang="ru-RU" dirty="0" smtClean="0"/>
              <a:t> та </a:t>
            </a:r>
            <a:r>
              <a:rPr lang="ru-RU" dirty="0" err="1" smtClean="0"/>
              <a:t>ретельному</a:t>
            </a:r>
            <a:r>
              <a:rPr lang="ru-RU" dirty="0" smtClean="0"/>
              <a:t> </a:t>
            </a:r>
            <a:r>
              <a:rPr lang="ru-RU" dirty="0" err="1" smtClean="0"/>
              <a:t>збереженню</a:t>
            </a:r>
            <a:r>
              <a:rPr lang="ru-RU" dirty="0" smtClean="0"/>
              <a:t>, особливо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 сокола – сапсана. З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птахом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велика дружба,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люди ходили на </a:t>
            </a:r>
            <a:r>
              <a:rPr lang="ru-RU" dirty="0" err="1" smtClean="0"/>
              <a:t>полювання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12160" y="3140968"/>
            <a:ext cx="802432" cy="186895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vlad\Desktop\200px-Aa_2006_05_06_peregrine_tiercel_on_bare_hand_02_3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3024336" cy="60486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ерасимович урок 8 класс приложения\1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13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05464" cy="1152128"/>
          </a:xfrm>
        </p:spPr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Сапсан. Ознаки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644008" cy="5445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B050"/>
                </a:solidFill>
              </a:rPr>
              <a:t>Сапсан</a:t>
            </a:r>
            <a:r>
              <a:rPr lang="uk-UA" dirty="0" smtClean="0"/>
              <a:t> – великий сокіл, масою до 1,5 кг. Самка  майже на одну третину більша від самців. Свої гнізда сапсани не будують, а використовують старі гнізда круків. Інкубація   триває чотири тижні. Самець і самка при насиджені – чергуються. Пташенята </a:t>
            </a:r>
            <a:r>
              <a:rPr lang="uk-UA" dirty="0" err="1" smtClean="0"/>
              <a:t>напівгніздові</a:t>
            </a:r>
            <a:r>
              <a:rPr lang="uk-UA" dirty="0" smtClean="0"/>
              <a:t>, зрячі і вкриті пухом. Починають літати і здобувати їжу у півторамісячному віці. При полюванні соколи орієнтуються зором. Сапсан бачить здобич за кілометр. Атакує  свою жертву з швидкістю  70 – 100 м/сек., чітко її бачить.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72200" y="2492896"/>
            <a:ext cx="1296144" cy="20882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uk-UA" dirty="0"/>
          </a:p>
        </p:txBody>
      </p:sp>
      <p:pic>
        <p:nvPicPr>
          <p:cNvPr id="1027" name="Picture 3" descr="C:\Users\vlad\Desktop\a-42ву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266732" cy="3384376"/>
          </a:xfrm>
          <a:prstGeom prst="rect">
            <a:avLst/>
          </a:prstGeom>
          <a:noFill/>
        </p:spPr>
      </p:pic>
      <p:pic>
        <p:nvPicPr>
          <p:cNvPr id="1028" name="Picture 4" descr="C:\Users\vlad\Desktop\a-4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037" y="4005064"/>
            <a:ext cx="4436161" cy="28529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Балабан. Ознаки</a:t>
            </a:r>
            <a:endParaRPr lang="uk-U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Маса тіла: 800–1100 г, довжина тіла: 48–57 см, розмах крил: 110–125 см. У забарвленні лише вікові відмінності. У дорослого верх сірувато-бурий, пера зі світлою облямівкою, голова </a:t>
            </a:r>
            <a:r>
              <a:rPr lang="uk-UA" dirty="0" err="1" smtClean="0"/>
              <a:t>білу-вата</a:t>
            </a:r>
            <a:r>
              <a:rPr lang="uk-UA" dirty="0" smtClean="0"/>
              <a:t> з бурими рисками, низ білуватий з </a:t>
            </a:r>
            <a:r>
              <a:rPr lang="uk-UA" dirty="0" err="1" smtClean="0"/>
              <a:t>поздо-вжніми</a:t>
            </a:r>
            <a:r>
              <a:rPr lang="uk-UA" dirty="0" smtClean="0"/>
              <a:t> бурими смугами, дзьоб сірий, </a:t>
            </a:r>
            <a:r>
              <a:rPr lang="uk-UA" dirty="0" err="1" smtClean="0"/>
              <a:t>восковиця</a:t>
            </a:r>
            <a:r>
              <a:rPr lang="uk-UA" dirty="0" smtClean="0"/>
              <a:t> і ноги жовті. Молодий птах зверху темніший, знизу </a:t>
            </a:r>
            <a:r>
              <a:rPr lang="uk-UA" dirty="0" err="1" smtClean="0"/>
              <a:t>плямистіший</a:t>
            </a:r>
            <a:r>
              <a:rPr lang="uk-UA" dirty="0" smtClean="0"/>
              <a:t>, </a:t>
            </a:r>
            <a:r>
              <a:rPr lang="uk-UA" dirty="0" err="1" smtClean="0"/>
              <a:t>восковиця</a:t>
            </a:r>
            <a:r>
              <a:rPr lang="uk-UA" dirty="0" smtClean="0"/>
              <a:t> і ноги блакитно-сірі.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 flipH="1">
            <a:off x="6732238" y="1920085"/>
            <a:ext cx="648071" cy="13648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dirty="0"/>
          </a:p>
        </p:txBody>
      </p:sp>
      <p:pic>
        <p:nvPicPr>
          <p:cNvPr id="2050" name="Picture 2" descr="C:\Users\vlad\Desktop\a-4а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921844" cy="3024336"/>
          </a:xfrm>
          <a:prstGeom prst="rect">
            <a:avLst/>
          </a:prstGeom>
          <a:noFill/>
        </p:spPr>
      </p:pic>
      <p:pic>
        <p:nvPicPr>
          <p:cNvPr id="2051" name="Picture 3" descr="C:\Users\vlad\Desktop\a-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4077072"/>
            <a:ext cx="391889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6851104" cy="9361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Боривітер степовий. Ознаки </a:t>
            </a:r>
            <a:endParaRPr lang="uk-U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495800" cy="47981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Маса тіла — 150–210 г, довжина тіла — 29– 32 см, розмах крил — 58–72 см. У дорослого самця спина і більша частина верху крил руді, голова, смуги на крилах, надхвістя і хвіст зверху сірі, на верхівці хвоста чорна смуга; низ рудуватий з чорними плямами і рисками; махові пера чорно-бурі; дзьоб блакитно-сірий, </a:t>
            </a:r>
            <a:r>
              <a:rPr lang="uk-UA" dirty="0" err="1" smtClean="0"/>
              <a:t>восковиця</a:t>
            </a:r>
            <a:r>
              <a:rPr lang="uk-UA" dirty="0" smtClean="0"/>
              <a:t> і ноги жовті, очі темно-коричневі. Доросла самка і молодий птах зверху іржасті з темно-бурими плямами; знизу вохристі з </a:t>
            </a:r>
            <a:r>
              <a:rPr lang="uk-UA" dirty="0" err="1" smtClean="0"/>
              <a:t>бури-ми</a:t>
            </a:r>
            <a:r>
              <a:rPr lang="uk-UA" dirty="0" smtClean="0"/>
              <a:t> плямами. Від боривітра звичайного самка і молодий птах відрізняються кольором кігтів: у боривітра степового кігті білі.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868144" y="1920085"/>
            <a:ext cx="1656184" cy="12208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uk-UA" dirty="0"/>
          </a:p>
        </p:txBody>
      </p:sp>
      <p:pic>
        <p:nvPicPr>
          <p:cNvPr id="3074" name="Picture 2" descr="C:\Users\vlad\Desktop\a-4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3744416" cy="3012748"/>
          </a:xfrm>
          <a:prstGeom prst="rect">
            <a:avLst/>
          </a:prstGeom>
          <a:noFill/>
        </p:spPr>
      </p:pic>
      <p:pic>
        <p:nvPicPr>
          <p:cNvPr id="3075" name="Picture 3" descr="C:\Users\vlad\Desktop\a-к4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4100253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4104456" cy="1008112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Скопа. Ознаки</a:t>
            </a:r>
            <a:endParaRPr lang="uk-UA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4427984" cy="49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Маса тіла — 1,1–2 кг, довжина тіла — 55–70 см, розмах крил — 145–170 см. Самка за розмірами дещо більша від самця, за забарвленням не відрізняється. Хижий птах, більший за середні розміри. Верх бурий з невеликою плямистістю; низ білий. Крила знизу сірувато-білі з чорними кінцями і темними смугами. Хвіст світлий, короткий, з темними смугами.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868144" y="2780928"/>
            <a:ext cx="1522512" cy="20849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uk-UA" dirty="0"/>
          </a:p>
        </p:txBody>
      </p:sp>
      <p:pic>
        <p:nvPicPr>
          <p:cNvPr id="4098" name="Picture 2" descr="C:\Users\vlad\Desktop\a-4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737370"/>
            <a:ext cx="4176464" cy="3312775"/>
          </a:xfrm>
          <a:prstGeom prst="rect">
            <a:avLst/>
          </a:prstGeom>
          <a:noFill/>
        </p:spPr>
      </p:pic>
      <p:pic>
        <p:nvPicPr>
          <p:cNvPr id="4099" name="Picture 3" descr="C:\Users\vlad\Desktop\aк-4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904" y="3861048"/>
            <a:ext cx="4660096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 </a:t>
            </a:r>
            <a:r>
              <a:rPr lang="uk-UA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Будування гнізда 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920084"/>
            <a:ext cx="4210080" cy="4652187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uk-UA" dirty="0" err="1" smtClean="0"/>
              <a:t>Соколоподібні</a:t>
            </a:r>
            <a:r>
              <a:rPr lang="uk-UA" dirty="0" smtClean="0"/>
              <a:t> – </a:t>
            </a:r>
            <a:r>
              <a:rPr lang="uk-UA" dirty="0" smtClean="0">
                <a:solidFill>
                  <a:srgbClr val="002060"/>
                </a:solidFill>
              </a:rPr>
              <a:t>гніздові птахи</a:t>
            </a:r>
            <a:r>
              <a:rPr lang="uk-UA" dirty="0" smtClean="0"/>
              <a:t>. Один раз у кілька років вони будують гніздо. Самці у </a:t>
            </a:r>
            <a:r>
              <a:rPr lang="uk-UA" dirty="0" err="1" smtClean="0"/>
              <a:t>соколоподібних</a:t>
            </a:r>
            <a:r>
              <a:rPr lang="uk-UA" dirty="0" smtClean="0"/>
              <a:t> дуже дбайливі: у гніздовий період вони годують не лише пташенят, але й самку. </a:t>
            </a:r>
          </a:p>
          <a:p>
            <a:pPr marL="0" indent="361950">
              <a:buNone/>
            </a:pPr>
            <a:r>
              <a:rPr lang="uk-UA" dirty="0" smtClean="0"/>
              <a:t>Більшість </a:t>
            </a:r>
            <a:r>
              <a:rPr lang="uk-UA" dirty="0" err="1" smtClean="0"/>
              <a:t>соколоподібних</a:t>
            </a:r>
            <a:r>
              <a:rPr lang="uk-UA" dirty="0" smtClean="0"/>
              <a:t> перелітні птахи.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857364"/>
            <a:ext cx="3095238" cy="2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Отже, </a:t>
            </a:r>
            <a:r>
              <a:rPr lang="uk-UA" dirty="0" err="1" smtClean="0"/>
              <a:t>соколоподібні</a:t>
            </a:r>
            <a:r>
              <a:rPr lang="uk-UA" dirty="0" smtClean="0"/>
              <a:t> нехай і хижі птахи, але багато з них є санітарами лісу і  допомагають багатьом людям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9320"/>
            <a:ext cx="8183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</a:t>
            </a:r>
            <a:r>
              <a:rPr lang="uk-UA" u="sng" dirty="0" smtClean="0">
                <a:solidFill>
                  <a:schemeClr val="accent2"/>
                </a:solidFill>
              </a:rPr>
              <a:t>Червона книга України</a:t>
            </a:r>
          </a:p>
          <a:p>
            <a:pPr>
              <a:buNone/>
            </a:pPr>
            <a:endParaRPr lang="uk-UA" u="sng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Лелека чорний                </a:t>
            </a:r>
            <a:r>
              <a:rPr lang="uk-UA" i="1" dirty="0" err="1" smtClean="0">
                <a:solidFill>
                  <a:schemeClr val="accent2"/>
                </a:solidFill>
                <a:latin typeface="Georgia" pitchFamily="18" charset="0"/>
              </a:rPr>
              <a:t>Червоновола</a:t>
            </a: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uk-UA" i="1" dirty="0" err="1" smtClean="0">
                <a:solidFill>
                  <a:schemeClr val="accent2"/>
                </a:solidFill>
                <a:latin typeface="Georgia" pitchFamily="18" charset="0"/>
              </a:rPr>
              <a:t>козарка</a:t>
            </a:r>
            <a:endParaRPr lang="uk-UA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buNone/>
            </a:pPr>
            <a:endParaRPr lang="uk-UA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Коровайка                         Лебідь малий</a:t>
            </a:r>
          </a:p>
          <a:p>
            <a:pPr>
              <a:buNone/>
            </a:pPr>
            <a:endParaRPr lang="uk-UA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Косар                                  </a:t>
            </a:r>
            <a:r>
              <a:rPr lang="uk-UA" i="1" dirty="0" err="1" smtClean="0">
                <a:solidFill>
                  <a:schemeClr val="accent2"/>
                </a:solidFill>
                <a:latin typeface="Georgia" pitchFamily="18" charset="0"/>
              </a:rPr>
              <a:t>Огар</a:t>
            </a:r>
            <a:endParaRPr lang="uk-UA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buNone/>
            </a:pPr>
            <a:endParaRPr lang="uk-UA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Чапля жовта                  Гоголь</a:t>
            </a:r>
          </a:p>
          <a:p>
            <a:pPr>
              <a:buNone/>
            </a:pPr>
            <a:endParaRPr lang="uk-UA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Степовий журавель      Гага звичайна</a:t>
            </a:r>
          </a:p>
          <a:p>
            <a:pPr>
              <a:buNone/>
            </a:pPr>
            <a:endParaRPr lang="uk-UA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 Сірий журавель               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2"/>
                </a:solidFill>
                <a:latin typeface="Georgia" pitchFamily="18" charset="0"/>
              </a:rPr>
              <a:t>       </a:t>
            </a:r>
          </a:p>
          <a:p>
            <a:pPr>
              <a:buNone/>
            </a:pPr>
            <a:endParaRPr lang="ru-RU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sz="4800" dirty="0" err="1" smtClean="0"/>
              <a:t>Кільогруді</a:t>
            </a:r>
            <a:r>
              <a:rPr lang="uk-UA" sz="4800" dirty="0" smtClean="0"/>
              <a:t> птахи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4994"/>
            <a:ext cx="8183880" cy="4613160"/>
          </a:xfrm>
        </p:spPr>
        <p:txBody>
          <a:bodyPr>
            <a:normAutofit/>
          </a:bodyPr>
          <a:lstStyle/>
          <a:p>
            <a:r>
              <a:rPr lang="uk-UA" dirty="0" smtClean="0"/>
              <a:t>Добре розвинені крила.</a:t>
            </a:r>
          </a:p>
          <a:p>
            <a:endParaRPr lang="uk-UA" dirty="0" smtClean="0"/>
          </a:p>
          <a:p>
            <a:r>
              <a:rPr lang="uk-UA" dirty="0" smtClean="0"/>
              <a:t>Пера мають стовбур та опахала.</a:t>
            </a:r>
          </a:p>
          <a:p>
            <a:endParaRPr lang="uk-UA" dirty="0" smtClean="0"/>
          </a:p>
          <a:p>
            <a:r>
              <a:rPr lang="uk-UA" dirty="0" smtClean="0"/>
              <a:t>4 пальці, три з них спрямовані вперед, один – назад.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Кістки полегшені, з повітряними порожнинами, на грудині високий кіль.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Герасимович урок 8 класс приложения\1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5"/>
            <a:ext cx="8643998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0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4949" y="2136338"/>
            <a:ext cx="65541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Ряд Лелекоподібні</a:t>
            </a:r>
          </a:p>
          <a:p>
            <a:pPr algn="ctr">
              <a:buNone/>
            </a:pPr>
            <a:endParaRPr lang="uk-UA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118 видів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9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r>
              <a:rPr lang="uk-UA" sz="4800" dirty="0" smtClean="0"/>
              <a:t>Лелека білий</a:t>
            </a:r>
            <a:endParaRPr lang="ru-RU" sz="4800" dirty="0"/>
          </a:p>
        </p:txBody>
      </p:sp>
      <p:pic>
        <p:nvPicPr>
          <p:cNvPr id="4" name="Содержимое 3" descr="Копия (3) сканирование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772816"/>
            <a:ext cx="7143800" cy="4071966"/>
          </a:xfrm>
        </p:spPr>
      </p:pic>
    </p:spTree>
    <p:extLst>
      <p:ext uri="{BB962C8B-B14F-4D97-AF65-F5344CB8AC3E}">
        <p14:creationId xmlns:p14="http://schemas.microsoft.com/office/powerpoint/2010/main" val="10396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        Лелека чорний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</a:t>
            </a:r>
            <a:endParaRPr lang="ru-RU" dirty="0"/>
          </a:p>
        </p:txBody>
      </p:sp>
      <p:pic>
        <p:nvPicPr>
          <p:cNvPr id="4" name="Рисунок 3" descr="Копия (2) сканирование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88840"/>
            <a:ext cx="6500858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r>
              <a:rPr lang="uk-UA" sz="4400" dirty="0" smtClean="0"/>
              <a:t>Сіра чапля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</a:t>
            </a:r>
          </a:p>
          <a:p>
            <a:pPr>
              <a:buNone/>
            </a:pPr>
            <a:r>
              <a:rPr lang="uk-UA" dirty="0" smtClean="0"/>
              <a:t>                           </a:t>
            </a:r>
            <a:endParaRPr lang="ru-RU" dirty="0"/>
          </a:p>
        </p:txBody>
      </p:sp>
      <p:pic>
        <p:nvPicPr>
          <p:cNvPr id="4" name="Рисунок 3" descr="сканирование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32856"/>
            <a:ext cx="5572164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r>
              <a:rPr lang="uk-UA" sz="4400" dirty="0" smtClean="0"/>
              <a:t>Марабу</a:t>
            </a:r>
            <a:endParaRPr lang="ru-RU" sz="4400" dirty="0"/>
          </a:p>
        </p:txBody>
      </p:sp>
      <p:pic>
        <p:nvPicPr>
          <p:cNvPr id="4" name="Содержимое 3" descr="Копия сканирование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6357982" cy="4786346"/>
          </a:xfrm>
        </p:spPr>
      </p:pic>
    </p:spTree>
    <p:extLst>
      <p:ext uri="{BB962C8B-B14F-4D97-AF65-F5344CB8AC3E}">
        <p14:creationId xmlns:p14="http://schemas.microsoft.com/office/powerpoint/2010/main" val="36286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633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Ряд 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Журавлеподібні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</a:pPr>
            <a:endParaRPr lang="uk-UA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62 види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654</Words>
  <Application>Microsoft Office PowerPoint</Application>
  <PresentationFormat>Экран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Потік</vt:lpstr>
      <vt:lpstr>Надряд  Кільогруді птахи</vt:lpstr>
      <vt:lpstr>Презентация PowerPoint</vt:lpstr>
      <vt:lpstr>Презентация PowerPoint</vt:lpstr>
      <vt:lpstr>Презентация PowerPoint</vt:lpstr>
      <vt:lpstr>  Лелека білий</vt:lpstr>
      <vt:lpstr>        Лелека чорний</vt:lpstr>
      <vt:lpstr>             Сіра чапля</vt:lpstr>
      <vt:lpstr>                  Марабу</vt:lpstr>
      <vt:lpstr>Презентация PowerPoint</vt:lpstr>
      <vt:lpstr>    Журавель степовий</vt:lpstr>
      <vt:lpstr>                   Лиска</vt:lpstr>
      <vt:lpstr>Презентация PowerPoint</vt:lpstr>
      <vt:lpstr>          Гуска сіра</vt:lpstr>
      <vt:lpstr>         Лебідь кликун</vt:lpstr>
      <vt:lpstr>                Крижень</vt:lpstr>
      <vt:lpstr>       Гага звичайна</vt:lpstr>
      <vt:lpstr>       Ряд Соколоподібні</vt:lpstr>
      <vt:lpstr>  Характеристика</vt:lpstr>
      <vt:lpstr>Корисний птах</vt:lpstr>
      <vt:lpstr>Сапсан. Ознаки</vt:lpstr>
      <vt:lpstr>Балабан. Ознаки</vt:lpstr>
      <vt:lpstr>Боривітер степовий. Ознаки </vt:lpstr>
      <vt:lpstr>Скопа. Ознаки</vt:lpstr>
      <vt:lpstr> Будування гнізда </vt:lpstr>
      <vt:lpstr>Презентация PowerPoint</vt:lpstr>
      <vt:lpstr>Презентация PowerPoint</vt:lpstr>
      <vt:lpstr> Кільогруді птахи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</cp:revision>
  <dcterms:created xsi:type="dcterms:W3CDTF">2011-04-04T04:23:31Z</dcterms:created>
  <dcterms:modified xsi:type="dcterms:W3CDTF">2014-03-12T15:36:45Z</dcterms:modified>
</cp:coreProperties>
</file>