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3B9683-E314-4C2E-99E8-0F45DEECED13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42DFAA8-DE92-4E26-B598-77FA4235CCA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b="1" dirty="0" smtClean="0"/>
              <a:t>М</a:t>
            </a:r>
            <a:r>
              <a:rPr lang="vi-VN" sz="4400" b="1" dirty="0" smtClean="0"/>
              <a:t>етаболізм</a:t>
            </a:r>
            <a:r>
              <a:rPr lang="en-US" sz="3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sz="3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uk-UA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395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Метабол</a:t>
            </a:r>
            <a:r>
              <a:rPr lang="en-US" sz="4400" dirty="0" err="1" smtClean="0"/>
              <a:t>i</a:t>
            </a:r>
            <a:r>
              <a:rPr lang="ru-RU" sz="4400" dirty="0" err="1" smtClean="0"/>
              <a:t>зм</a:t>
            </a:r>
            <a:endParaRPr lang="uk-UA" sz="4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1500" b="1" dirty="0"/>
              <a:t>О́бмін речови́н або метаболі́зм — сукупність хімічних реакцій, що відбуваються в живих організмах</a:t>
            </a:r>
            <a:r>
              <a:rPr lang="vi-VN" sz="1500" b="1" dirty="0" smtClean="0"/>
              <a:t>.</a:t>
            </a:r>
            <a:endParaRPr lang="ru-RU" sz="1500" b="1" dirty="0" smtClean="0"/>
          </a:p>
          <a:p>
            <a:pPr algn="ctr"/>
            <a:r>
              <a:rPr lang="vi-VN" sz="1500" b="1" dirty="0" smtClean="0"/>
              <a:t> </a:t>
            </a:r>
            <a:r>
              <a:rPr lang="vi-VN" sz="1500" b="1" dirty="0"/>
              <a:t>Метаболізм поділяється на дві гілки: </a:t>
            </a:r>
            <a:r>
              <a:rPr lang="vi-VN" sz="1500" b="1" dirty="0" smtClean="0"/>
              <a:t>катаболізм, </a:t>
            </a:r>
            <a:r>
              <a:rPr lang="vi-VN" sz="1500" b="1" dirty="0"/>
              <a:t>що включає реакції розщеплення складних органічних речовин до простіших, яке супроводжується їх окисненням і виділенням корисної енергії, та </a:t>
            </a:r>
            <a:r>
              <a:rPr lang="vi-VN" sz="1500" b="1" dirty="0" smtClean="0"/>
              <a:t>анаболізм</a:t>
            </a:r>
            <a:r>
              <a:rPr lang="vi-VN" sz="1500" b="1" dirty="0"/>
              <a:t> — реакції синтезу необхідних клітині речовин, у яких енергія, отримана у катаболічних реакціях, використовується.</a:t>
            </a:r>
            <a:endParaRPr lang="uk-UA" sz="15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4" y="2420889"/>
            <a:ext cx="4153861" cy="3241532"/>
          </a:xfrm>
        </p:spPr>
      </p:pic>
    </p:spTree>
    <p:extLst>
      <p:ext uri="{BB962C8B-B14F-4D97-AF65-F5344CB8AC3E}">
        <p14:creationId xmlns:p14="http://schemas.microsoft.com/office/powerpoint/2010/main" val="4062299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err="1"/>
              <a:t>Метабол</a:t>
            </a:r>
            <a:r>
              <a:rPr lang="en-US" sz="4400" dirty="0" err="1"/>
              <a:t>i</a:t>
            </a:r>
            <a:r>
              <a:rPr lang="ru-RU" sz="4400" dirty="0" err="1"/>
              <a:t>зм</a:t>
            </a:r>
            <a:endParaRPr lang="uk-UA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uk-UA" sz="1500" b="1" dirty="0"/>
              <a:t>Майже всі метаболічні реакції пришвидшуються </a:t>
            </a:r>
            <a:r>
              <a:rPr lang="uk-UA" sz="1500" b="1" dirty="0" smtClean="0"/>
              <a:t>ферментами</a:t>
            </a:r>
            <a:r>
              <a:rPr lang="uk-UA" sz="1500" b="1" dirty="0"/>
              <a:t> — каталізаторами білкової природи. Ферменти не тільки роблять можливим швидке протікання у клітині великої кількості </a:t>
            </a:r>
            <a:r>
              <a:rPr lang="uk-UA" sz="1500" b="1" dirty="0" smtClean="0"/>
              <a:t>реакцій.</a:t>
            </a:r>
          </a:p>
          <a:p>
            <a:r>
              <a:rPr lang="uk-UA" sz="1500" b="1" dirty="0" smtClean="0"/>
              <a:t> </a:t>
            </a:r>
            <a:r>
              <a:rPr lang="uk-UA" sz="1500" b="1" dirty="0"/>
              <a:t>Реакції </a:t>
            </a:r>
            <a:r>
              <a:rPr lang="uk-UA" sz="1500" b="1" dirty="0" err="1"/>
              <a:t>каталізовані</a:t>
            </a:r>
            <a:r>
              <a:rPr lang="uk-UA" sz="1500" b="1" dirty="0"/>
              <a:t> ферментами часто об'єднуються у послідовності, де продукт однієї стає субстратом для наступної, такі серії реакцій називаються </a:t>
            </a:r>
            <a:r>
              <a:rPr lang="uk-UA" sz="1500" b="1" dirty="0" smtClean="0"/>
              <a:t>метаболічними шляхами.</a:t>
            </a:r>
          </a:p>
          <a:p>
            <a:r>
              <a:rPr lang="uk-UA" sz="1500" b="1" dirty="0" smtClean="0"/>
              <a:t>Важливою </a:t>
            </a:r>
            <a:r>
              <a:rPr lang="uk-UA" sz="1500" b="1" dirty="0"/>
              <a:t>характеристикою основних метаболічних шляхів та їх компонентів є те, що вони є спільними для більшості живих організмів, що свідчить про єдність походження живої природи.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4213056"/>
          </a:xfrm>
        </p:spPr>
        <p:txBody>
          <a:bodyPr>
            <a:normAutofit/>
          </a:bodyPr>
          <a:lstStyle/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uk-UA" sz="1100" dirty="0"/>
          </a:p>
          <a:p>
            <a:endParaRPr lang="uk-UA" sz="1100" dirty="0" smtClean="0"/>
          </a:p>
          <a:p>
            <a:endParaRPr lang="ru-RU" sz="1100" dirty="0" smtClean="0"/>
          </a:p>
          <a:p>
            <a:endParaRPr lang="uk-UA" sz="1100" dirty="0"/>
          </a:p>
          <a:p>
            <a:r>
              <a:rPr lang="uk-UA" sz="1100" b="1" dirty="0" smtClean="0"/>
              <a:t>Схема </a:t>
            </a:r>
            <a:r>
              <a:rPr lang="uk-UA" sz="1100" b="1" dirty="0"/>
              <a:t>деяких метаболічних реакцій клітини, кружечками позначені окремі </a:t>
            </a:r>
            <a:r>
              <a:rPr lang="uk-UA" sz="1100" b="1" dirty="0" smtClean="0"/>
              <a:t>речовин, </a:t>
            </a:r>
            <a:r>
              <a:rPr lang="uk-UA" sz="1100" b="1" dirty="0"/>
              <a:t>виділена серія реакцій — основний шлях катаболізму </a:t>
            </a:r>
            <a:r>
              <a:rPr lang="uk-UA" sz="1100" b="1" dirty="0" smtClean="0"/>
              <a:t>вуглеводів.</a:t>
            </a:r>
            <a:endParaRPr lang="uk-UA" sz="1100" b="1" dirty="0"/>
          </a:p>
        </p:txBody>
      </p:sp>
      <p:pic>
        <p:nvPicPr>
          <p:cNvPr id="1026" name="Picture 2" descr="C:\Users\SuperUser\Desktop\Метаболiзм\431px-Metabolism_diagra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2348879"/>
            <a:ext cx="2323823" cy="307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54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500" b="1" dirty="0"/>
              <a:t>У мікроорганізмів існує дві основні форми енергетичного обміну (катаболізму) – дихання і бродіння. Як під час дихання, так і під час бродіння відбуваються процеси розпаду поживних речовин, в основному, внаслідок реакції окислення. </a:t>
            </a:r>
            <a:endParaRPr lang="uk-UA" sz="1500" b="1" dirty="0" smtClean="0"/>
          </a:p>
          <a:p>
            <a:pPr algn="ctr"/>
            <a:r>
              <a:rPr lang="ru-RU" sz="1500" b="1" dirty="0" err="1"/>
              <a:t>Особливості</a:t>
            </a:r>
            <a:r>
              <a:rPr lang="ru-RU" sz="1500" b="1" dirty="0"/>
              <a:t> </a:t>
            </a:r>
            <a:r>
              <a:rPr lang="ru-RU" sz="1500" b="1" dirty="0" err="1"/>
              <a:t>біологічного</a:t>
            </a:r>
            <a:r>
              <a:rPr lang="ru-RU" sz="1500" b="1" dirty="0"/>
              <a:t> </a:t>
            </a:r>
            <a:r>
              <a:rPr lang="ru-RU" sz="1500" b="1" dirty="0" err="1" smtClean="0"/>
              <a:t>окислення</a:t>
            </a:r>
            <a:r>
              <a:rPr lang="ru-RU" sz="1500" b="1" dirty="0" smtClean="0"/>
              <a:t>:</a:t>
            </a:r>
          </a:p>
          <a:p>
            <a:pPr marL="0" indent="0" algn="ctr">
              <a:buNone/>
            </a:pPr>
            <a:r>
              <a:rPr lang="uk-UA" sz="1500" b="1" dirty="0" smtClean="0"/>
              <a:t>1.Безпосереднім </a:t>
            </a:r>
            <a:r>
              <a:rPr lang="uk-UA" sz="1500" b="1" dirty="0"/>
              <a:t>втрачанням електрона, результатом якого є зміна валентності </a:t>
            </a:r>
            <a:endParaRPr lang="uk-UA" sz="1500" b="1" dirty="0" smtClean="0"/>
          </a:p>
          <a:p>
            <a:pPr marL="0" indent="0" algn="ctr">
              <a:buNone/>
            </a:pPr>
            <a:r>
              <a:rPr lang="en-US" sz="1500" b="1" dirty="0" smtClean="0"/>
              <a:t>Fe2</a:t>
            </a:r>
            <a:r>
              <a:rPr lang="en-US" sz="1500" b="1" dirty="0"/>
              <a:t>+ - Fe3+ + ; </a:t>
            </a:r>
          </a:p>
          <a:p>
            <a:pPr marL="0" indent="0" algn="ctr">
              <a:buNone/>
            </a:pPr>
            <a:r>
              <a:rPr lang="en-US" sz="1500" b="1" dirty="0" smtClean="0"/>
              <a:t>2. </a:t>
            </a:r>
            <a:r>
              <a:rPr lang="uk-UA" sz="1500" b="1" dirty="0" smtClean="0"/>
              <a:t>Вилученням із речовини водню (для перебігу цієї реакції необхідною є наявність у системі рецептора водню); </a:t>
            </a:r>
          </a:p>
          <a:p>
            <a:pPr marL="0" indent="0" algn="ctr">
              <a:buNone/>
            </a:pPr>
            <a:r>
              <a:rPr lang="uk-UA" sz="1500" b="1" dirty="0" smtClean="0"/>
              <a:t>3</a:t>
            </a:r>
            <a:r>
              <a:rPr lang="uk-UA" sz="1500" b="1" dirty="0"/>
              <a:t>. Безпосереднім приєднанням до речовин кисню; </a:t>
            </a:r>
          </a:p>
          <a:p>
            <a:pPr marL="0" indent="0" algn="ctr">
              <a:buNone/>
            </a:pPr>
            <a:r>
              <a:rPr lang="uk-UA" sz="1500" b="1" dirty="0"/>
              <a:t>4. У переважній кількості біологічних реакцій речовина, яка піддається окисленню. попередньо гід ратується, в результаті чого її здатність до окислення відчутно зростає. </a:t>
            </a:r>
          </a:p>
          <a:p>
            <a:pPr algn="ctr"/>
            <a:endParaRPr lang="uk-UA" sz="1500" b="1" dirty="0" smtClean="0"/>
          </a:p>
          <a:p>
            <a:pPr algn="ctr"/>
            <a:endParaRPr lang="uk-UA" sz="15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/>
              <a:t>Процеси енергетичного обміну</a:t>
            </a:r>
          </a:p>
        </p:txBody>
      </p:sp>
    </p:spTree>
    <p:extLst>
      <p:ext uri="{BB962C8B-B14F-4D97-AF65-F5344CB8AC3E}">
        <p14:creationId xmlns:p14="http://schemas.microsoft.com/office/powerpoint/2010/main" val="75623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/>
              <a:t>Процеси енергетичного обміну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500" b="1" dirty="0"/>
              <a:t>У біологічних системах ці шляхи окислення пов’язані, до того ж в усіх випадках в основі окислення лежить втрата електрона речовиною, яка окислюється. Таке втрачання електрона, зазвичай, поєднується з одночасним втрачанням водню. Віддача електрона можлива тільки тоді, коли в клітині є речовина, здатна приєднати електрон. Інакше в живих організмах окислення будь-якої сполуки завжди поєднується з відновленням іншої.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12" y="2630488"/>
            <a:ext cx="3724275" cy="3095625"/>
          </a:xfrm>
        </p:spPr>
      </p:pic>
    </p:spTree>
    <p:extLst>
      <p:ext uri="{BB962C8B-B14F-4D97-AF65-F5344CB8AC3E}">
        <p14:creationId xmlns:p14="http://schemas.microsoft.com/office/powerpoint/2010/main" val="423411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/>
              <a:t>Процеси енергетичного обміну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500" b="1" dirty="0"/>
              <a:t>Акумуляція енергії в мікробній клітині. Під час біологічного окислення перенесення електронів супроводжується вивільненням енергії, яка утилізується клітиною за допомогою відповідних сполук. У тварин цей процес відбувається в мітохондріях а у бактерій – в </a:t>
            </a:r>
            <a:r>
              <a:rPr lang="uk-UA" sz="1500" b="1" dirty="0" err="1"/>
              <a:t>мезосомах</a:t>
            </a:r>
            <a:r>
              <a:rPr lang="uk-UA" sz="1500" b="1" dirty="0"/>
              <a:t>. </a:t>
            </a:r>
          </a:p>
          <a:p>
            <a:pPr algn="ctr"/>
            <a:r>
              <a:rPr lang="uk-UA" sz="1500" b="1" dirty="0"/>
              <a:t>Клітина запасається енергією ц формі сполук, які мають так звані </a:t>
            </a:r>
            <a:r>
              <a:rPr lang="uk-UA" sz="1500" b="1" dirty="0" err="1"/>
              <a:t>макроенергетичні</a:t>
            </a:r>
            <a:r>
              <a:rPr lang="uk-UA" sz="1500" b="1" dirty="0"/>
              <a:t> зв’язки. При гідролітичному розщепленні цих зв’язків енергія звільняється і може бути використана в різних процесах життєдіяльності мікробної клітини. </a:t>
            </a:r>
          </a:p>
          <a:p>
            <a:pPr algn="ctr"/>
            <a:endParaRPr lang="uk-UA" sz="1500" b="1" dirty="0"/>
          </a:p>
        </p:txBody>
      </p:sp>
      <p:pic>
        <p:nvPicPr>
          <p:cNvPr id="2050" name="Picture 2" descr="C:\Users\SuperUser\Desktop\Метаболiзм\166352_image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90"/>
          <a:stretch/>
        </p:blipFill>
        <p:spPr bwMode="auto">
          <a:xfrm>
            <a:off x="4429780" y="2924944"/>
            <a:ext cx="4231150" cy="186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004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4001917" cy="1886921"/>
          </a:xfrm>
        </p:spPr>
        <p:txBody>
          <a:bodyPr/>
          <a:lstStyle/>
          <a:p>
            <a:pPr algn="ctr"/>
            <a:r>
              <a:rPr lang="uk-UA" sz="4400" dirty="0"/>
              <a:t>Аеробне дихання мікроорганізмів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uk-UA" sz="1500" b="1" dirty="0" err="1"/>
              <a:t>Ацетильні</a:t>
            </a:r>
            <a:r>
              <a:rPr lang="uk-UA" sz="1500" b="1" dirty="0"/>
              <a:t> групи, утворені із вуглеводів, жирів і амінокислот на другій стадії катаболізму, вступають в третю стадію, тобто цикл </a:t>
            </a:r>
            <a:r>
              <a:rPr lang="uk-UA" sz="1500" b="1" dirty="0" err="1"/>
              <a:t>трикарбонових</a:t>
            </a:r>
            <a:r>
              <a:rPr lang="uk-UA" sz="1500" b="1" dirty="0"/>
              <a:t> </a:t>
            </a:r>
            <a:r>
              <a:rPr lang="uk-UA" sz="1500" b="1" dirty="0" err="1"/>
              <a:t>кислот–</a:t>
            </a:r>
            <a:r>
              <a:rPr lang="uk-UA" sz="1500" b="1" dirty="0"/>
              <a:t> загальний кінцевий шлях окислювального катаболізму всіх видів клітинного палива в аеробних умовах. В цьому циклі </a:t>
            </a:r>
            <a:r>
              <a:rPr lang="uk-UA" sz="1500" b="1" dirty="0" err="1"/>
              <a:t>ацетильні</a:t>
            </a:r>
            <a:r>
              <a:rPr lang="uk-UA" sz="1500" b="1" dirty="0"/>
              <a:t> групи розщепляються з вивільненням СО2 із атомів водню. </a:t>
            </a:r>
            <a:endParaRPr lang="uk-UA" sz="1500" b="1" dirty="0" smtClean="0"/>
          </a:p>
          <a:p>
            <a:pPr algn="ctr"/>
            <a:r>
              <a:rPr lang="en-US" sz="1500" b="1" dirty="0" smtClean="0"/>
              <a:t>CH3COOH </a:t>
            </a:r>
            <a:r>
              <a:rPr lang="en-US" sz="1500" b="1" dirty="0"/>
              <a:t>+ 2H2O 2CO2 +8H </a:t>
            </a:r>
          </a:p>
          <a:p>
            <a:pPr algn="ctr"/>
            <a:endParaRPr lang="uk-UA" sz="1500" b="1" dirty="0"/>
          </a:p>
          <a:p>
            <a:pPr algn="ctr"/>
            <a:endParaRPr lang="uk-UA" sz="1500" b="1" dirty="0"/>
          </a:p>
        </p:txBody>
      </p:sp>
      <p:pic>
        <p:nvPicPr>
          <p:cNvPr id="3074" name="Picture 2" descr="C:\Users\SuperUser\Desktop\Метаболiзм\!!!!!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3174061" cy="627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583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91</TotalTime>
  <Words>348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 Метаболізм </vt:lpstr>
      <vt:lpstr>Метаболiзм</vt:lpstr>
      <vt:lpstr>Метаболiзм</vt:lpstr>
      <vt:lpstr>Процеси енергетичного обміну</vt:lpstr>
      <vt:lpstr>Процеси енергетичного обміну</vt:lpstr>
      <vt:lpstr>Процеси енергетичного обміну</vt:lpstr>
      <vt:lpstr>Аеробне дихання мікроорганізмів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ХЕМОСИНТЕЗ</dc:title>
  <dc:creator>SuperUser</dc:creator>
  <cp:lastModifiedBy>SuperUser</cp:lastModifiedBy>
  <cp:revision>7</cp:revision>
  <dcterms:created xsi:type="dcterms:W3CDTF">2014-01-28T19:59:42Z</dcterms:created>
  <dcterms:modified xsi:type="dcterms:W3CDTF">2014-01-28T21:30:47Z</dcterms:modified>
</cp:coreProperties>
</file>