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16"/>
  </p:notesMasterIdLst>
  <p:handoutMasterIdLst>
    <p:handoutMasterId r:id="rId17"/>
  </p:handoutMasterIdLst>
  <p:sldIdLst>
    <p:sldId id="256" r:id="rId3"/>
    <p:sldId id="265" r:id="rId4"/>
    <p:sldId id="266" r:id="rId5"/>
    <p:sldId id="268" r:id="rId6"/>
    <p:sldId id="270" r:id="rId7"/>
    <p:sldId id="271" r:id="rId8"/>
    <p:sldId id="272" r:id="rId9"/>
    <p:sldId id="273" r:id="rId10"/>
    <p:sldId id="274" r:id="rId11"/>
    <p:sldId id="275" r:id="rId12"/>
    <p:sldId id="276" r:id="rId13"/>
    <p:sldId id="277" r:id="rId14"/>
    <p:sldId id="27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94" d="100"/>
          <a:sy n="94" d="100"/>
        </p:scale>
        <p:origin x="-174" y="-90"/>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1194"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ru-RU" smtClean="0"/>
              <a:t>26.01.2014</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lang="ru-RU" smtClean="0"/>
              <a:t>‹#›</a:t>
            </a:fld>
            <a:endParaRPr lang="ru-RU"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ru-RU" smtClean="0"/>
              <a:t>26.01.2014</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lang="ru-RU" smtClean="0"/>
              <a:t>‹#›</a:t>
            </a:fld>
            <a:endParaRPr lang="ru-RU"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Прямоугольник 7"/>
          <p:cNvSpPr/>
          <p:nvPr/>
        </p:nvSpPr>
        <p:spPr>
          <a:xfrm>
            <a:off x="-1" y="0"/>
            <a:ext cx="12188826" cy="190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9" name="Прямоугольник 8"/>
          <p:cNvSpPr/>
          <p:nvPr/>
        </p:nvSpPr>
        <p:spPr>
          <a:xfrm>
            <a:off x="-1" y="5102352"/>
            <a:ext cx="12188826" cy="17556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2" name="Заголовок 1"/>
          <p:cNvSpPr>
            <a:spLocks noGrp="1"/>
          </p:cNvSpPr>
          <p:nvPr>
            <p:ph type="ctrTitle"/>
          </p:nvPr>
        </p:nvSpPr>
        <p:spPr>
          <a:xfrm>
            <a:off x="1295400" y="2286000"/>
            <a:ext cx="9601200" cy="1517904"/>
          </a:xfrm>
        </p:spPr>
        <p:txBody>
          <a:bodyPr anchor="b"/>
          <a:lstStyle>
            <a:lvl1pPr algn="ctr">
              <a:defRPr sz="5400"/>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lang="ru-RU"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E583DDF-CA54-461A-A486-592D2374C532}" type="datetimeFigureOut">
              <a:rPr lang="ru-RU" smtClean="0"/>
              <a:t>26.01.2014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A8D9AD5-F248-4919-864A-CFD76CC027D6}" type="slidenum">
              <a:rPr lang="ru-RU" smtClean="0"/>
              <a:t>‹#›</a:t>
            </a:fld>
            <a:endParaRPr lang="ru-RU"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274638"/>
            <a:ext cx="2628900" cy="5897562"/>
          </a:xfrm>
        </p:spPr>
        <p:txBody>
          <a:bodyPr vert="eaVert"/>
          <a:lstStyle/>
          <a:p>
            <a:r>
              <a:rPr lang="ru-RU" smtClean="0"/>
              <a:t>Образец заголовка</a:t>
            </a:r>
            <a:endParaRPr lang="ru-RU" dirty="0"/>
          </a:p>
        </p:txBody>
      </p:sp>
      <p:sp>
        <p:nvSpPr>
          <p:cNvPr id="3" name="Вертикальный текст 2"/>
          <p:cNvSpPr>
            <a:spLocks noGrp="1"/>
          </p:cNvSpPr>
          <p:nvPr>
            <p:ph type="body" orient="vert" idx="1"/>
          </p:nvPr>
        </p:nvSpPr>
        <p:spPr>
          <a:xfrm>
            <a:off x="838200" y="274638"/>
            <a:ext cx="7734300" cy="5897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E583DDF-CA54-461A-A486-592D2374C532}" type="datetimeFigureOut">
              <a:rPr lang="ru-RU" smtClean="0"/>
              <a:t>26.01.2014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A8D9AD5-F248-4919-864A-CFD76CC027D6}" type="slidenum">
              <a:rPr lang="ru-RU" smtClean="0"/>
              <a:t>‹#›</a:t>
            </a:fld>
            <a:endParaRPr lang="ru-RU"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9E583DDF-CA54-461A-A486-592D2374C532}" type="datetimeFigureOut">
              <a:rPr lang="ru-RU" smtClean="0"/>
              <a:t>26.01.2014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A8D9AD5-F248-4919-864A-CFD76CC027D6}" type="slidenum">
              <a:rPr lang="ru-RU" smtClean="0"/>
              <a:t>‹#›</a:t>
            </a:fld>
            <a:endParaRPr lang="ru-RU"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0" y="27432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2" name="Заголовок 1"/>
          <p:cNvSpPr>
            <a:spLocks noGrp="1"/>
          </p:cNvSpPr>
          <p:nvPr>
            <p:ph type="title"/>
          </p:nvPr>
        </p:nvSpPr>
        <p:spPr>
          <a:xfrm>
            <a:off x="1295400" y="2130552"/>
            <a:ext cx="9601200" cy="2359152"/>
          </a:xfrm>
        </p:spPr>
        <p:txBody>
          <a:bodyPr anchor="b">
            <a:normAutofit/>
          </a:bodyPr>
          <a:lstStyle>
            <a:lvl1pPr algn="ctr">
              <a:defRPr sz="5400" b="0"/>
            </a:lvl1pPr>
          </a:lstStyle>
          <a:p>
            <a:r>
              <a:rPr lang="ru-RU" smtClean="0"/>
              <a:t>Образец заголовка</a:t>
            </a:r>
            <a:endParaRPr lang="ru-RU" dirty="0"/>
          </a:p>
        </p:txBody>
      </p:sp>
      <p:sp>
        <p:nvSpPr>
          <p:cNvPr id="3" name="Текст 2"/>
          <p:cNvSpPr>
            <a:spLocks noGrp="1"/>
          </p:cNvSpPr>
          <p:nvPr>
            <p:ph type="body" idx="1"/>
          </p:nvPr>
        </p:nvSpPr>
        <p:spPr>
          <a:xfrm>
            <a:off x="1295400" y="4572000"/>
            <a:ext cx="9601200" cy="841248"/>
          </a:xfrm>
        </p:spPr>
        <p:txBody>
          <a:bodyPr anchor="t"/>
          <a:lstStyle>
            <a:lvl1pPr marL="0" indent="0" algn="ctr">
              <a:spcBef>
                <a:spcPts val="0"/>
              </a:spcBef>
              <a:buNone/>
              <a:defRPr sz="20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E583DDF-CA54-461A-A486-592D2374C532}" type="datetimeFigureOut">
              <a:rPr lang="ru-RU" smtClean="0"/>
              <a:t>26.01.2014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CA8D9AD5-F248-4919-864A-CFD76CC027D6}" type="slidenum">
              <a:rPr lang="ru-RU" smtClean="0"/>
              <a:t>‹#›</a:t>
            </a:fld>
            <a:endParaRPr lang="ru-RU" dirty="0"/>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120" y="467360"/>
            <a:ext cx="9509760" cy="1233424"/>
          </a:xfrm>
        </p:spPr>
        <p:txBody>
          <a:bodyPr/>
          <a:lstStyle/>
          <a:p>
            <a:r>
              <a:rPr lang="ru-RU" smtClean="0"/>
              <a:t>Образец заголовка</a:t>
            </a:r>
            <a:endParaRPr lang="ru-RU" dirty="0"/>
          </a:p>
        </p:txBody>
      </p:sp>
      <p:sp>
        <p:nvSpPr>
          <p:cNvPr id="3" name="Объект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Объект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Дата 4"/>
          <p:cNvSpPr>
            <a:spLocks noGrp="1"/>
          </p:cNvSpPr>
          <p:nvPr>
            <p:ph type="dt" sz="half" idx="10"/>
          </p:nvPr>
        </p:nvSpPr>
        <p:spPr/>
        <p:txBody>
          <a:bodyPr/>
          <a:lstStyle/>
          <a:p>
            <a:fld id="{0A879FD0-C37A-4F50-8F3B-5FA0D9D0B42F}" type="datetimeFigureOut">
              <a:rPr lang="ru-RU" smtClean="0"/>
              <a:t>26.01.2014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0D06EF73-9DB8-4763-865F-2F88181A4732}" type="slidenum">
              <a:rPr lang="ru-RU" smtClean="0"/>
              <a:t>‹#›</a:t>
            </a:fld>
            <a:endParaRPr lang="ru-RU" dirty="0"/>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120" y="466344"/>
            <a:ext cx="9509760" cy="1234440"/>
          </a:xfrm>
        </p:spPr>
        <p:txBody>
          <a:bodyPr/>
          <a:lstStyle/>
          <a:p>
            <a:r>
              <a:rPr lang="ru-RU" smtClean="0"/>
              <a:t>Образец заголовка</a:t>
            </a:r>
            <a:endParaRPr lang="ru-RU" dirty="0"/>
          </a:p>
        </p:txBody>
      </p:sp>
      <p:sp>
        <p:nvSpPr>
          <p:cNvPr id="3" name="Текст 2"/>
          <p:cNvSpPr>
            <a:spLocks noGrp="1"/>
          </p:cNvSpPr>
          <p:nvPr>
            <p:ph type="body" idx="1"/>
          </p:nvPr>
        </p:nvSpPr>
        <p:spPr>
          <a:xfrm>
            <a:off x="134112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5" name="Текст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7" name="Дата 6"/>
          <p:cNvSpPr>
            <a:spLocks noGrp="1"/>
          </p:cNvSpPr>
          <p:nvPr>
            <p:ph type="dt" sz="half" idx="10"/>
          </p:nvPr>
        </p:nvSpPr>
        <p:spPr/>
        <p:txBody>
          <a:bodyPr/>
          <a:lstStyle/>
          <a:p>
            <a:fld id="{9E583DDF-CA54-461A-A486-592D2374C532}" type="datetimeFigureOut">
              <a:rPr lang="ru-RU" smtClean="0"/>
              <a:t>26.01.2014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CA8D9AD5-F248-4919-864A-CFD76CC027D6}" type="slidenum">
              <a:rPr lang="ru-RU" smtClean="0"/>
              <a:t>‹#›</a:t>
            </a:fld>
            <a:endParaRPr lang="ru-RU"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dirty="0"/>
          </a:p>
        </p:txBody>
      </p:sp>
      <p:sp>
        <p:nvSpPr>
          <p:cNvPr id="3" name="Дата 2"/>
          <p:cNvSpPr>
            <a:spLocks noGrp="1"/>
          </p:cNvSpPr>
          <p:nvPr>
            <p:ph type="dt" sz="half" idx="10"/>
          </p:nvPr>
        </p:nvSpPr>
        <p:spPr/>
        <p:txBody>
          <a:bodyPr/>
          <a:lstStyle/>
          <a:p>
            <a:fld id="{9E583DDF-CA54-461A-A486-592D2374C532}" type="datetimeFigureOut">
              <a:rPr lang="ru-RU" smtClean="0"/>
              <a:t>26.01.2014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CA8D9AD5-F248-4919-864A-CFD76CC027D6}" type="slidenum">
              <a:rPr lang="ru-RU" smtClean="0"/>
              <a:t>‹#›</a:t>
            </a:fld>
            <a:endParaRPr lang="ru-RU"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0" y="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2" name="Дата 1"/>
          <p:cNvSpPr>
            <a:spLocks noGrp="1"/>
          </p:cNvSpPr>
          <p:nvPr>
            <p:ph type="dt" sz="half" idx="10"/>
          </p:nvPr>
        </p:nvSpPr>
        <p:spPr/>
        <p:txBody>
          <a:bodyPr/>
          <a:lstStyle/>
          <a:p>
            <a:fld id="{9E583DDF-CA54-461A-A486-592D2374C532}" type="datetimeFigureOut">
              <a:rPr lang="ru-RU" smtClean="0"/>
              <a:t>26.01.2014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CA8D9AD5-F248-4919-864A-CFD76CC027D6}" type="slidenum">
              <a:rPr lang="ru-RU" smtClean="0"/>
              <a:t>‹#›</a:t>
            </a:fld>
            <a:endParaRPr lang="ru-RU"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70648" y="2350008"/>
            <a:ext cx="4206240" cy="1993392"/>
          </a:xfrm>
        </p:spPr>
        <p:txBody>
          <a:bodyPr anchor="b">
            <a:normAutofit/>
          </a:bodyPr>
          <a:lstStyle>
            <a:lvl1pPr>
              <a:defRPr sz="3400" b="0"/>
            </a:lvl1pPr>
          </a:lstStyle>
          <a:p>
            <a:r>
              <a:rPr lang="ru-RU" smtClean="0"/>
              <a:t>Образец заголовка</a:t>
            </a:r>
            <a:endParaRPr lang="ru-RU" dirty="0"/>
          </a:p>
        </p:txBody>
      </p:sp>
      <p:sp>
        <p:nvSpPr>
          <p:cNvPr id="3" name="Объект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Текст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583DDF-CA54-461A-A486-592D2374C532}" type="datetimeFigureOut">
              <a:rPr lang="ru-RU" smtClean="0"/>
              <a:t>26.01.2014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A8D9AD5-F248-4919-864A-CFD76CC027D6}" type="slidenum">
              <a:rPr lang="ru-RU" smtClean="0"/>
              <a:t>‹#›</a:t>
            </a:fld>
            <a:endParaRPr lang="ru-RU"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470648" y="2350008"/>
            <a:ext cx="4206240" cy="1993392"/>
          </a:xfrm>
        </p:spPr>
        <p:txBody>
          <a:bodyPr anchor="b">
            <a:normAutofit/>
          </a:bodyPr>
          <a:lstStyle>
            <a:lvl1pPr>
              <a:defRPr sz="3400" b="0"/>
            </a:lvl1pPr>
          </a:lstStyle>
          <a:p>
            <a:r>
              <a:rPr lang="ru-RU" smtClean="0"/>
              <a:t>Образец заголовка</a:t>
            </a:r>
            <a:endParaRPr lang="ru-RU" dirty="0"/>
          </a:p>
        </p:txBody>
      </p:sp>
      <p:sp>
        <p:nvSpPr>
          <p:cNvPr id="3" name="Рисунок 2"/>
          <p:cNvSpPr>
            <a:spLocks noGrp="1"/>
          </p:cNvSpPr>
          <p:nvPr>
            <p:ph type="pic" idx="1"/>
          </p:nvPr>
        </p:nvSpPr>
        <p:spPr>
          <a:xfrm>
            <a:off x="301752" y="502920"/>
            <a:ext cx="6702552" cy="5843016"/>
          </a:xfrm>
          <a:solidFill>
            <a:schemeClr val="accent1">
              <a:lumMod val="40000"/>
              <a:lumOff val="60000"/>
            </a:schemeClr>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dirty="0"/>
          </a:p>
        </p:txBody>
      </p:sp>
      <p:sp>
        <p:nvSpPr>
          <p:cNvPr id="4" name="Текст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E583DDF-CA54-461A-A486-592D2374C532}" type="datetimeFigureOut">
              <a:rPr lang="ru-RU" smtClean="0"/>
              <a:t>26.01.2014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CA8D9AD5-F248-4919-864A-CFD76CC027D6}" type="slidenum">
              <a:rPr lang="ru-RU" smtClean="0"/>
              <a:t>‹#›</a:t>
            </a:fld>
            <a:endParaRPr lang="ru-RU"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Прямоугольник 6"/>
          <p:cNvSpPr/>
          <p:nvPr/>
        </p:nvSpPr>
        <p:spPr>
          <a:xfrm>
            <a:off x="0" y="658368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ru-RU" dirty="0"/>
          </a:p>
        </p:txBody>
      </p:sp>
      <p:sp>
        <p:nvSpPr>
          <p:cNvPr id="2" name="Заголовок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800">
                <a:solidFill>
                  <a:schemeClr val="tx1">
                    <a:tint val="75000"/>
                  </a:schemeClr>
                </a:solidFill>
              </a:defRPr>
            </a:lvl1pPr>
          </a:lstStyle>
          <a:p>
            <a:fld id="{9E583DDF-CA54-461A-A486-592D2374C532}" type="datetimeFigureOut">
              <a:rPr lang="ru-RU" smtClean="0"/>
              <a:pPr/>
              <a:t>26.01.2014</a:t>
            </a:fld>
            <a:endParaRPr lang="ru-RU" dirty="0"/>
          </a:p>
        </p:txBody>
      </p:sp>
      <p:sp>
        <p:nvSpPr>
          <p:cNvPr id="5" name="Нижний колонтитул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800" cap="all" baseline="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800">
                <a:solidFill>
                  <a:schemeClr val="tx1">
                    <a:tint val="75000"/>
                  </a:schemeClr>
                </a:solidFill>
              </a:defRPr>
            </a:lvl1pPr>
          </a:lstStyle>
          <a:p>
            <a:fld id="{CA8D9AD5-F248-4919-864A-CFD76CC027D6}" type="slidenum">
              <a:rPr lang="ru-RU" smtClean="0"/>
              <a:pPr/>
              <a:t>‹#›</a:t>
            </a:fld>
            <a:endParaRPr lang="ru-RU" dirty="0"/>
          </a:p>
        </p:txBody>
      </p:sp>
    </p:spTree>
    <p:extLst>
      <p:ext uri="{BB962C8B-B14F-4D97-AF65-F5344CB8AC3E}">
        <p14:creationId xmlns:p14="http://schemas.microsoft.com/office/powerpoint/2010/main" val="25637609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sz="16700" b="1" dirty="0" smtClean="0"/>
              <a:t>Canada</a:t>
            </a:r>
            <a:r>
              <a:rPr lang="en-US" dirty="0" smtClean="0"/>
              <a:t> </a:t>
            </a:r>
            <a:endParaRPr lang="ru-RU" dirty="0"/>
          </a:p>
        </p:txBody>
      </p:sp>
      <p:sp>
        <p:nvSpPr>
          <p:cNvPr id="3" name="Подзаголовок 2"/>
          <p:cNvSpPr>
            <a:spLocks noGrp="1"/>
          </p:cNvSpPr>
          <p:nvPr>
            <p:ph type="subTitle" idx="1"/>
          </p:nvPr>
        </p:nvSpPr>
        <p:spPr/>
        <p:txBody>
          <a:bodyPr>
            <a:normAutofit/>
          </a:bodyPr>
          <a:lstStyle/>
          <a:p>
            <a:r>
              <a:rPr lang="en-US" sz="2400" dirty="0" smtClean="0">
                <a:latin typeface="Gungsuh" pitchFamily="18" charset="-127"/>
                <a:ea typeface="Gungsuh" pitchFamily="18" charset="-127"/>
              </a:rPr>
              <a:t>Prepared pupil of form 11-b</a:t>
            </a:r>
          </a:p>
          <a:p>
            <a:r>
              <a:rPr lang="en-US" sz="2800" b="1" dirty="0" err="1" smtClean="0">
                <a:latin typeface="Gungsuh" pitchFamily="18" charset="-127"/>
                <a:ea typeface="Gungsuh" pitchFamily="18" charset="-127"/>
              </a:rPr>
              <a:t>Iryna</a:t>
            </a:r>
            <a:r>
              <a:rPr lang="en-US" sz="2800" b="1" dirty="0" smtClean="0">
                <a:latin typeface="Gungsuh" pitchFamily="18" charset="-127"/>
                <a:ea typeface="Gungsuh" pitchFamily="18" charset="-127"/>
              </a:rPr>
              <a:t> </a:t>
            </a:r>
            <a:r>
              <a:rPr lang="en-US" sz="2800" b="1" dirty="0" err="1" smtClean="0">
                <a:latin typeface="Gungsuh" pitchFamily="18" charset="-127"/>
                <a:ea typeface="Gungsuh" pitchFamily="18" charset="-127"/>
              </a:rPr>
              <a:t>peretiat’ko</a:t>
            </a:r>
            <a:endParaRPr lang="ru-RU" sz="2800" b="1" dirty="0">
              <a:latin typeface="Gungsuh" pitchFamily="18" charset="-127"/>
              <a:ea typeface="Gungsuh" pitchFamily="18" charset="-127"/>
            </a:endParaRPr>
          </a:p>
        </p:txBody>
      </p:sp>
    </p:spTree>
    <p:extLst>
      <p:ext uri="{BB962C8B-B14F-4D97-AF65-F5344CB8AC3E}">
        <p14:creationId xmlns:p14="http://schemas.microsoft.com/office/powerpoint/2010/main" val="3250670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120" y="467360"/>
            <a:ext cx="9509760" cy="558800"/>
          </a:xfrm>
        </p:spPr>
        <p:txBody>
          <a:bodyPr>
            <a:noAutofit/>
          </a:bodyPr>
          <a:lstStyle/>
          <a:p>
            <a:pPr algn="ctr"/>
            <a:r>
              <a:rPr lang="en-US" sz="4000" b="1" dirty="0">
                <a:solidFill>
                  <a:schemeClr val="accent1">
                    <a:lumMod val="60000"/>
                    <a:lumOff val="40000"/>
                  </a:schemeClr>
                </a:solidFill>
                <a:latin typeface="Minion Pro SmBd" pitchFamily="18" charset="0"/>
              </a:rPr>
              <a:t>Chateau Lake Louise</a:t>
            </a:r>
            <a:endParaRPr lang="ru-RU" sz="4000" b="1" dirty="0">
              <a:solidFill>
                <a:schemeClr val="accent1">
                  <a:lumMod val="60000"/>
                  <a:lumOff val="40000"/>
                </a:schemeClr>
              </a:solidFill>
              <a:latin typeface="Minion Pro SmBd"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72850" y="1576705"/>
            <a:ext cx="3725180" cy="41275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365760" y="1534160"/>
            <a:ext cx="6126480" cy="4401205"/>
          </a:xfrm>
          <a:prstGeom prst="rect">
            <a:avLst/>
          </a:prstGeom>
          <a:noFill/>
        </p:spPr>
        <p:txBody>
          <a:bodyPr wrap="square" rtlCol="0">
            <a:spAutoFit/>
          </a:bodyPr>
          <a:lstStyle/>
          <a:p>
            <a:r>
              <a:rPr lang="en-US" sz="2000" dirty="0" smtClean="0">
                <a:latin typeface="Minion Pro SmBd" pitchFamily="18" charset="0"/>
                <a:cs typeface="Times New Roman" pitchFamily="18" charset="0"/>
              </a:rPr>
              <a:t>     Located </a:t>
            </a:r>
            <a:r>
              <a:rPr lang="en-US" sz="2000" dirty="0">
                <a:latin typeface="Minion Pro SmBd" pitchFamily="18" charset="0"/>
                <a:cs typeface="Times New Roman" pitchFamily="18" charset="0"/>
              </a:rPr>
              <a:t>on the eastern shore of Lake Louise, near Banff, Alberta, Chateau Lake Louise was originally built in 1890. Built by the Canadian Pacific Railway, Chateau Lake Louise is “kin” to the Banff Springs Hotel and the Chateau Frontenac. </a:t>
            </a:r>
            <a:r>
              <a:rPr lang="en-US" sz="2000" dirty="0" smtClean="0">
                <a:latin typeface="Minion Pro SmBd" pitchFamily="18" charset="0"/>
                <a:cs typeface="Times New Roman" pitchFamily="18" charset="0"/>
              </a:rPr>
              <a:t>The </a:t>
            </a:r>
            <a:r>
              <a:rPr lang="en-US" sz="2000" dirty="0">
                <a:latin typeface="Minion Pro SmBd" pitchFamily="18" charset="0"/>
                <a:cs typeface="Times New Roman" pitchFamily="18" charset="0"/>
              </a:rPr>
              <a:t>area around the hotel is part of Banff National Park, which is also declared a World Heritage Site by UNESCO</a:t>
            </a:r>
            <a:r>
              <a:rPr lang="en-US" sz="2000" dirty="0" smtClean="0">
                <a:latin typeface="Minion Pro SmBd" pitchFamily="18" charset="0"/>
                <a:cs typeface="Times New Roman" pitchFamily="18" charset="0"/>
              </a:rPr>
              <a:t>.</a:t>
            </a:r>
          </a:p>
          <a:p>
            <a:r>
              <a:rPr lang="en-US" sz="2000" dirty="0">
                <a:latin typeface="Minion Pro SmBd" pitchFamily="18" charset="0"/>
                <a:cs typeface="Times New Roman" pitchFamily="18" charset="0"/>
              </a:rPr>
              <a:t> </a:t>
            </a:r>
            <a:r>
              <a:rPr lang="en-US" sz="2000" dirty="0" smtClean="0">
                <a:latin typeface="Minion Pro SmBd" pitchFamily="18" charset="0"/>
                <a:cs typeface="Times New Roman" pitchFamily="18" charset="0"/>
              </a:rPr>
              <a:t>    </a:t>
            </a:r>
            <a:r>
              <a:rPr lang="en-US" sz="2000" dirty="0">
                <a:latin typeface="Minion Pro SmBd" pitchFamily="18" charset="0"/>
                <a:cs typeface="Times New Roman" pitchFamily="18" charset="0"/>
              </a:rPr>
              <a:t>Since 1982, the hotel is opened year-round and offers endless activities for nature lovers, including hiking, canoeing, skiing, snowboarding, ice skating, ice sculpture contests, snowshoe excursions and sleigh rides, just to name a few. This top Canadian tourist destination has been visited by Christopher Reeve and Marilyn Monroe.</a:t>
            </a:r>
            <a:endParaRPr lang="ru-RU" sz="2000" dirty="0">
              <a:latin typeface="Minion Pro SmBd" pitchFamily="18" charset="0"/>
              <a:cs typeface="Times New Roman" pitchFamily="18" charset="0"/>
            </a:endParaRPr>
          </a:p>
        </p:txBody>
      </p:sp>
    </p:spTree>
    <p:extLst>
      <p:ext uri="{BB962C8B-B14F-4D97-AF65-F5344CB8AC3E}">
        <p14:creationId xmlns:p14="http://schemas.microsoft.com/office/powerpoint/2010/main" val="360085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120" y="467360"/>
            <a:ext cx="9509760" cy="589280"/>
          </a:xfrm>
        </p:spPr>
        <p:txBody>
          <a:bodyPr>
            <a:noAutofit/>
          </a:bodyPr>
          <a:lstStyle/>
          <a:p>
            <a:pPr algn="ctr"/>
            <a:r>
              <a:rPr lang="en-US" sz="4000" b="1" dirty="0">
                <a:solidFill>
                  <a:schemeClr val="accent1">
                    <a:lumMod val="60000"/>
                    <a:lumOff val="40000"/>
                  </a:schemeClr>
                </a:solidFill>
                <a:latin typeface="Minion Pro SmBd" pitchFamily="18" charset="0"/>
              </a:rPr>
              <a:t>The Canadian Rockies</a:t>
            </a:r>
            <a:endParaRPr lang="ru-RU" sz="4000" b="1" dirty="0">
              <a:solidFill>
                <a:schemeClr val="accent1">
                  <a:lumMod val="60000"/>
                  <a:lumOff val="40000"/>
                </a:schemeClr>
              </a:solidFill>
              <a:latin typeface="Minion Pro SmBd" pitchFamily="18" charset="0"/>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02000" y="1654682"/>
            <a:ext cx="5432968" cy="3618357"/>
          </a:xfrm>
        </p:spPr>
      </p:pic>
      <p:sp>
        <p:nvSpPr>
          <p:cNvPr id="5" name="TextBox 4"/>
          <p:cNvSpPr txBox="1"/>
          <p:nvPr/>
        </p:nvSpPr>
        <p:spPr>
          <a:xfrm>
            <a:off x="203200" y="1775876"/>
            <a:ext cx="3017520" cy="3139321"/>
          </a:xfrm>
          <a:prstGeom prst="rect">
            <a:avLst/>
          </a:prstGeom>
          <a:noFill/>
        </p:spPr>
        <p:txBody>
          <a:bodyPr wrap="square" rtlCol="0">
            <a:spAutoFit/>
          </a:bodyPr>
          <a:lstStyle/>
          <a:p>
            <a:r>
              <a:rPr lang="en-US" dirty="0" smtClean="0"/>
              <a:t>   </a:t>
            </a:r>
            <a:r>
              <a:rPr lang="en-US" dirty="0" smtClean="0">
                <a:latin typeface="Minion Pro SmBd" pitchFamily="18" charset="0"/>
              </a:rPr>
              <a:t>Known </a:t>
            </a:r>
            <a:r>
              <a:rPr lang="en-US" dirty="0">
                <a:latin typeface="Minion Pro SmBd" pitchFamily="18" charset="0"/>
              </a:rPr>
              <a:t>as a major mountain range in western North America, The Rocky Mountains extend more than 3,000 miles between the state of New Mexico in the United States and the province of British Columbia in Canada. The Canadian Rocky Mountains range from British Columbia to Alberta. </a:t>
            </a:r>
            <a:endParaRPr lang="ru-RU" dirty="0">
              <a:latin typeface="Minion Pro SmBd" pitchFamily="18" charset="0"/>
            </a:endParaRPr>
          </a:p>
        </p:txBody>
      </p:sp>
      <p:sp>
        <p:nvSpPr>
          <p:cNvPr id="6" name="TextBox 5"/>
          <p:cNvSpPr txBox="1"/>
          <p:nvPr/>
        </p:nvSpPr>
        <p:spPr>
          <a:xfrm>
            <a:off x="8849360" y="1766778"/>
            <a:ext cx="3088640" cy="3139321"/>
          </a:xfrm>
          <a:prstGeom prst="rect">
            <a:avLst/>
          </a:prstGeom>
          <a:noFill/>
        </p:spPr>
        <p:txBody>
          <a:bodyPr wrap="square" rtlCol="0">
            <a:spAutoFit/>
          </a:bodyPr>
          <a:lstStyle/>
          <a:p>
            <a:r>
              <a:rPr lang="en-US" dirty="0" smtClean="0">
                <a:latin typeface="Minion Pro SmBd" pitchFamily="18" charset="0"/>
              </a:rPr>
              <a:t>   The </a:t>
            </a:r>
            <a:r>
              <a:rPr lang="en-US" dirty="0">
                <a:latin typeface="Minion Pro SmBd" pitchFamily="18" charset="0"/>
              </a:rPr>
              <a:t>Canadian Rockies are also known for their high </a:t>
            </a:r>
            <a:r>
              <a:rPr lang="en-US" dirty="0" smtClean="0">
                <a:latin typeface="Minion Pro SmBd" pitchFamily="18" charset="0"/>
              </a:rPr>
              <a:t>peaks. Four </a:t>
            </a:r>
            <a:r>
              <a:rPr lang="en-US" dirty="0">
                <a:latin typeface="Minion Pro SmBd" pitchFamily="18" charset="0"/>
              </a:rPr>
              <a:t>national parks that are located in the Canadian Rockies are part of the World Heritage Site. These parks are Banff, Kootenay, Yoho and Jasper. There is another park, called </a:t>
            </a:r>
            <a:r>
              <a:rPr lang="en-US" dirty="0" err="1">
                <a:latin typeface="Minion Pro SmBd" pitchFamily="18" charset="0"/>
              </a:rPr>
              <a:t>Waterton</a:t>
            </a:r>
            <a:r>
              <a:rPr lang="en-US" dirty="0">
                <a:latin typeface="Minion Pro SmBd" pitchFamily="18" charset="0"/>
              </a:rPr>
              <a:t>, which is not part of the World Heritage Site.</a:t>
            </a:r>
            <a:endParaRPr lang="ru-RU" dirty="0">
              <a:latin typeface="Minion Pro SmBd" pitchFamily="18" charset="0"/>
            </a:endParaRPr>
          </a:p>
        </p:txBody>
      </p:sp>
    </p:spTree>
    <p:extLst>
      <p:ext uri="{BB962C8B-B14F-4D97-AF65-F5344CB8AC3E}">
        <p14:creationId xmlns:p14="http://schemas.microsoft.com/office/powerpoint/2010/main" val="270519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120" y="467360"/>
            <a:ext cx="9509760" cy="711200"/>
          </a:xfrm>
        </p:spPr>
        <p:txBody>
          <a:bodyPr>
            <a:normAutofit fontScale="90000"/>
          </a:bodyPr>
          <a:lstStyle/>
          <a:p>
            <a:pPr algn="ctr"/>
            <a:r>
              <a:rPr lang="en-US" sz="4800" b="1" dirty="0">
                <a:solidFill>
                  <a:schemeClr val="accent1">
                    <a:lumMod val="60000"/>
                    <a:lumOff val="40000"/>
                  </a:schemeClr>
                </a:solidFill>
                <a:latin typeface="Minion Pro SmBd" pitchFamily="18" charset="0"/>
              </a:rPr>
              <a:t>Niagara Falls</a:t>
            </a:r>
            <a:endParaRPr lang="ru-RU" sz="4800" b="1" dirty="0">
              <a:solidFill>
                <a:schemeClr val="accent1">
                  <a:lumMod val="60000"/>
                  <a:lumOff val="40000"/>
                </a:schemeClr>
              </a:solidFill>
              <a:latin typeface="Minion Pro SmBd"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622547">
            <a:off x="631508" y="1684655"/>
            <a:ext cx="5076825" cy="381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TextBox 4"/>
          <p:cNvSpPr txBox="1"/>
          <p:nvPr/>
        </p:nvSpPr>
        <p:spPr>
          <a:xfrm>
            <a:off x="6725920" y="1554480"/>
            <a:ext cx="4500880" cy="4093428"/>
          </a:xfrm>
          <a:prstGeom prst="rect">
            <a:avLst/>
          </a:prstGeom>
          <a:noFill/>
        </p:spPr>
        <p:txBody>
          <a:bodyPr wrap="square" rtlCol="0">
            <a:spAutoFit/>
          </a:bodyPr>
          <a:lstStyle/>
          <a:p>
            <a:r>
              <a:rPr lang="en-US" sz="2000" dirty="0" smtClean="0">
                <a:latin typeface="Minion Pro SmBd" pitchFamily="18" charset="0"/>
              </a:rPr>
              <a:t>     The </a:t>
            </a:r>
            <a:r>
              <a:rPr lang="en-US" sz="2000" dirty="0">
                <a:latin typeface="Minion Pro SmBd" pitchFamily="18" charset="0"/>
              </a:rPr>
              <a:t>Niagara Falls are situated on the Niagara River which lies on the border of the province of Ontario and the state of New York. The Horseshoe Falls are located on the Canadian side of the border. The Niagara Falls are the most powerful waterfall in North America with an average of 4 million cubic feet of water falling over the crest line every minute. The Horseshoe Falls dispense 90% of the water from the Niagara River and are also a valuable source of hydroelectric power. </a:t>
            </a:r>
            <a:endParaRPr lang="ru-RU" sz="2000" dirty="0">
              <a:latin typeface="Minion Pro SmBd" pitchFamily="18" charset="0"/>
            </a:endParaRPr>
          </a:p>
        </p:txBody>
      </p:sp>
    </p:spTree>
    <p:extLst>
      <p:ext uri="{BB962C8B-B14F-4D97-AF65-F5344CB8AC3E}">
        <p14:creationId xmlns:p14="http://schemas.microsoft.com/office/powerpoint/2010/main" val="1786790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10640" y="426720"/>
            <a:ext cx="9509760" cy="5023739"/>
          </a:xfrm>
        </p:spPr>
        <p:txBody>
          <a:bodyPr>
            <a:noAutofit/>
          </a:bodyPr>
          <a:lstStyle/>
          <a:p>
            <a:pPr marL="45720" indent="0" algn="ctr">
              <a:buNone/>
            </a:pPr>
            <a:r>
              <a:rPr lang="en-US" sz="13800" dirty="0" smtClean="0">
                <a:solidFill>
                  <a:schemeClr val="accent1">
                    <a:lumMod val="60000"/>
                    <a:lumOff val="40000"/>
                  </a:schemeClr>
                </a:solidFill>
                <a:latin typeface="Minion Pro SmBd" pitchFamily="18" charset="0"/>
              </a:rPr>
              <a:t>Thank you for attention!</a:t>
            </a:r>
            <a:endParaRPr lang="ru-RU" sz="13800" dirty="0">
              <a:solidFill>
                <a:schemeClr val="accent1">
                  <a:lumMod val="60000"/>
                  <a:lumOff val="40000"/>
                </a:schemeClr>
              </a:solidFill>
              <a:latin typeface="Minion Pro SmBd" pitchFamily="18" charset="0"/>
            </a:endParaRPr>
          </a:p>
        </p:txBody>
      </p:sp>
    </p:spTree>
    <p:extLst>
      <p:ext uri="{BB962C8B-B14F-4D97-AF65-F5344CB8AC3E}">
        <p14:creationId xmlns:p14="http://schemas.microsoft.com/office/powerpoint/2010/main" val="277112609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320800" y="193040"/>
            <a:ext cx="9509760" cy="623824"/>
          </a:xfrm>
        </p:spPr>
        <p:txBody>
          <a:bodyPr>
            <a:noAutofit/>
          </a:bodyPr>
          <a:lstStyle/>
          <a:p>
            <a:pPr algn="ctr"/>
            <a:r>
              <a:rPr lang="en-US" sz="4000" dirty="0" smtClean="0">
                <a:solidFill>
                  <a:schemeClr val="accent1">
                    <a:lumMod val="60000"/>
                    <a:lumOff val="40000"/>
                  </a:schemeClr>
                </a:solidFill>
                <a:latin typeface="Minion Pro SmBd" pitchFamily="18" charset="0"/>
              </a:rPr>
              <a:t>Geographical Location of Canada</a:t>
            </a:r>
            <a:endParaRPr lang="ru-RU" sz="4000" dirty="0">
              <a:solidFill>
                <a:schemeClr val="accent1">
                  <a:lumMod val="60000"/>
                  <a:lumOff val="40000"/>
                </a:schemeClr>
              </a:solidFill>
              <a:latin typeface="Minion Pro SmBd" pitchFamily="18" charset="0"/>
            </a:endParaRPr>
          </a:p>
        </p:txBody>
      </p:sp>
      <p:sp>
        <p:nvSpPr>
          <p:cNvPr id="14" name="Объект 13"/>
          <p:cNvSpPr>
            <a:spLocks noGrp="1"/>
          </p:cNvSpPr>
          <p:nvPr>
            <p:ph idx="1"/>
          </p:nvPr>
        </p:nvSpPr>
        <p:spPr>
          <a:xfrm>
            <a:off x="660400" y="1442720"/>
            <a:ext cx="5626028" cy="5003419"/>
          </a:xfrm>
        </p:spPr>
        <p:txBody>
          <a:bodyPr>
            <a:normAutofit/>
          </a:bodyPr>
          <a:lstStyle/>
          <a:p>
            <a:pPr marL="45720" indent="0">
              <a:buNone/>
            </a:pPr>
            <a:r>
              <a:rPr lang="en-US" sz="2400" dirty="0" smtClean="0"/>
              <a:t>       Canada is </a:t>
            </a:r>
            <a:r>
              <a:rPr lang="en-US" sz="2400" dirty="0"/>
              <a:t>a country in North America consisting of 10 provinces and 3 territories</a:t>
            </a:r>
            <a:r>
              <a:rPr lang="en-US" sz="2400" dirty="0" smtClean="0"/>
              <a:t>.</a:t>
            </a:r>
          </a:p>
          <a:p>
            <a:pPr marL="45720" indent="0">
              <a:buNone/>
            </a:pPr>
            <a:r>
              <a:rPr lang="en-US" sz="2400" dirty="0" smtClean="0"/>
              <a:t>       Located </a:t>
            </a:r>
            <a:r>
              <a:rPr lang="en-US" sz="2400" dirty="0"/>
              <a:t>in the northern part of the continent, it extends from the Atlantic to the Pacific and northward into the Arctic Ocean. </a:t>
            </a:r>
            <a:endParaRPr lang="en-US" sz="2400" dirty="0" smtClean="0"/>
          </a:p>
          <a:p>
            <a:pPr marL="45720" indent="0">
              <a:buNone/>
            </a:pPr>
            <a:r>
              <a:rPr lang="en-US" sz="2400" dirty="0" smtClean="0"/>
              <a:t>      At </a:t>
            </a:r>
            <a:r>
              <a:rPr lang="en-US" sz="2400" dirty="0"/>
              <a:t>9.98 million square </a:t>
            </a:r>
            <a:r>
              <a:rPr lang="en-US" sz="2400" dirty="0" err="1"/>
              <a:t>kilometres</a:t>
            </a:r>
            <a:r>
              <a:rPr lang="en-US" sz="2400" dirty="0"/>
              <a:t> in total, Canada is the world's second-largest country by total area, and its common border with the United States is the world's longest land border shared by the same two countries.</a:t>
            </a:r>
            <a:endParaRPr lang="ru-RU" sz="2400"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428" y="1003300"/>
            <a:ext cx="5803973" cy="5072380"/>
          </a:xfrm>
          <a:prstGeom prst="rect">
            <a:avLst/>
          </a:prstGeom>
        </p:spPr>
      </p:pic>
    </p:spTree>
    <p:extLst>
      <p:ext uri="{BB962C8B-B14F-4D97-AF65-F5344CB8AC3E}">
        <p14:creationId xmlns:p14="http://schemas.microsoft.com/office/powerpoint/2010/main" val="2771859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62560"/>
            <a:ext cx="9509760" cy="715264"/>
          </a:xfrm>
        </p:spPr>
        <p:txBody>
          <a:bodyPr>
            <a:noAutofit/>
          </a:bodyPr>
          <a:lstStyle/>
          <a:p>
            <a:pPr algn="ctr"/>
            <a:r>
              <a:rPr lang="en-US" sz="4800" b="1" dirty="0" smtClean="0">
                <a:solidFill>
                  <a:schemeClr val="accent1">
                    <a:lumMod val="60000"/>
                    <a:lumOff val="40000"/>
                  </a:schemeClr>
                </a:solidFill>
                <a:latin typeface="Minion Pro SmBd" pitchFamily="18" charset="0"/>
              </a:rPr>
              <a:t>History of Canada</a:t>
            </a:r>
            <a:endParaRPr lang="ru-RU" sz="4800" b="1" dirty="0">
              <a:solidFill>
                <a:schemeClr val="accent1">
                  <a:lumMod val="60000"/>
                  <a:lumOff val="40000"/>
                </a:schemeClr>
              </a:solidFill>
              <a:latin typeface="Minion Pro SmBd" pitchFamily="18" charset="0"/>
            </a:endParaRPr>
          </a:p>
        </p:txBody>
      </p:sp>
      <p:sp>
        <p:nvSpPr>
          <p:cNvPr id="3" name="Объект 2"/>
          <p:cNvSpPr>
            <a:spLocks noGrp="1"/>
          </p:cNvSpPr>
          <p:nvPr>
            <p:ph idx="1"/>
          </p:nvPr>
        </p:nvSpPr>
        <p:spPr>
          <a:xfrm>
            <a:off x="123376" y="959605"/>
            <a:ext cx="3566160" cy="5033899"/>
          </a:xfrm>
        </p:spPr>
        <p:txBody>
          <a:bodyPr>
            <a:normAutofit/>
          </a:bodyPr>
          <a:lstStyle/>
          <a:p>
            <a:pPr marL="45720" indent="0">
              <a:buNone/>
            </a:pPr>
            <a:r>
              <a:rPr lang="en-US" sz="2400" dirty="0" smtClean="0"/>
              <a:t>   The </a:t>
            </a:r>
            <a:r>
              <a:rPr lang="en-US" sz="2400" dirty="0"/>
              <a:t>land that is now Canada has been inhabited for millennia by various Aboriginal peoples. Beginning in the late 15th century, British and French colonial expeditions explored, and later settled, the region's Atlantic coast. France ceded nearly all of its colonies in North America to the United Kingdom in 1763 after the French and Indian </a:t>
            </a:r>
            <a:r>
              <a:rPr lang="en-US" sz="2400" dirty="0" smtClean="0"/>
              <a:t>War.</a:t>
            </a:r>
            <a:endParaRPr lang="ru-RU" sz="2400" dirty="0"/>
          </a:p>
        </p:txBody>
      </p:sp>
      <p:sp>
        <p:nvSpPr>
          <p:cNvPr id="4" name="TextBox 3"/>
          <p:cNvSpPr txBox="1"/>
          <p:nvPr/>
        </p:nvSpPr>
        <p:spPr>
          <a:xfrm>
            <a:off x="8412480" y="782320"/>
            <a:ext cx="3596640" cy="5632311"/>
          </a:xfrm>
          <a:prstGeom prst="rect">
            <a:avLst/>
          </a:prstGeom>
          <a:noFill/>
        </p:spPr>
        <p:txBody>
          <a:bodyPr wrap="square" rtlCol="0">
            <a:spAutoFit/>
          </a:bodyPr>
          <a:lstStyle/>
          <a:p>
            <a:r>
              <a:rPr lang="en-US" sz="2400" dirty="0" smtClean="0"/>
              <a:t>    The </a:t>
            </a:r>
            <a:r>
              <a:rPr lang="en-US" sz="2400" dirty="0"/>
              <a:t>Seven Years' War's theatre of war in North America. The population grew steadily in subsequent decades, the territory was explored and additional self-governing Crown colonies were established. On July 1, 1867, three colonies federated, forming a federal dominion that established Canada under the British North America Act of 1867.</a:t>
            </a:r>
            <a:endParaRPr lang="ru-RU" sz="24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386" y="1309017"/>
            <a:ext cx="4505189" cy="4578915"/>
          </a:xfrm>
          <a:prstGeom prst="rect">
            <a:avLst/>
          </a:prstGeom>
          <a:ln>
            <a:noFill/>
          </a:ln>
          <a:effectLst>
            <a:softEdge rad="112500"/>
          </a:effectLst>
        </p:spPr>
      </p:pic>
    </p:spTree>
    <p:extLst>
      <p:ext uri="{BB962C8B-B14F-4D97-AF65-F5344CB8AC3E}">
        <p14:creationId xmlns:p14="http://schemas.microsoft.com/office/powerpoint/2010/main" val="75661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0960" y="213360"/>
            <a:ext cx="9509760" cy="694944"/>
          </a:xfrm>
        </p:spPr>
        <p:txBody>
          <a:bodyPr>
            <a:normAutofit fontScale="90000"/>
          </a:bodyPr>
          <a:lstStyle/>
          <a:p>
            <a:pPr algn="ctr"/>
            <a:r>
              <a:rPr lang="en-US" sz="4400" b="1" dirty="0" smtClean="0">
                <a:solidFill>
                  <a:schemeClr val="accent1">
                    <a:lumMod val="60000"/>
                    <a:lumOff val="40000"/>
                  </a:schemeClr>
                </a:solidFill>
                <a:latin typeface="Minion Pro SmBd" pitchFamily="18" charset="0"/>
              </a:rPr>
              <a:t>Flag </a:t>
            </a:r>
            <a:r>
              <a:rPr lang="en-US" sz="4400" b="1" dirty="0">
                <a:solidFill>
                  <a:schemeClr val="accent1">
                    <a:lumMod val="60000"/>
                    <a:lumOff val="40000"/>
                  </a:schemeClr>
                </a:solidFill>
                <a:latin typeface="Minion Pro SmBd" pitchFamily="18" charset="0"/>
              </a:rPr>
              <a:t>and coat of arms of Canada</a:t>
            </a:r>
            <a:endParaRPr lang="ru-RU" sz="4400" b="1" dirty="0">
              <a:solidFill>
                <a:schemeClr val="accent1">
                  <a:lumMod val="60000"/>
                  <a:lumOff val="40000"/>
                </a:schemeClr>
              </a:solidFill>
              <a:latin typeface="Minion Pro SmBd" pitchFamily="18" charset="0"/>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47830" y="1012440"/>
            <a:ext cx="4067011" cy="5064739"/>
          </a:xfrm>
          <a:prstGeom prst="rect">
            <a:avLst/>
          </a:prstGeom>
        </p:spPr>
      </p:pic>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3835" y="2312275"/>
            <a:ext cx="5654566" cy="2827283"/>
          </a:xfrm>
          <a:prstGeom prst="rect">
            <a:avLst/>
          </a:prstGeom>
        </p:spPr>
      </p:pic>
    </p:spTree>
    <p:extLst>
      <p:ext uri="{BB962C8B-B14F-4D97-AF65-F5344CB8AC3E}">
        <p14:creationId xmlns:p14="http://schemas.microsoft.com/office/powerpoint/2010/main" val="1409323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911600" y="477520"/>
            <a:ext cx="4206240" cy="5974079"/>
          </a:xfrm>
        </p:spPr>
        <p:txBody>
          <a:bodyPr>
            <a:normAutofit/>
          </a:bodyPr>
          <a:lstStyle/>
          <a:p>
            <a:pPr marL="45720" indent="0">
              <a:buNone/>
            </a:pPr>
            <a:r>
              <a:rPr lang="en-US" dirty="0" smtClean="0"/>
              <a:t>    </a:t>
            </a:r>
            <a:r>
              <a:rPr lang="en-US" dirty="0" smtClean="0">
                <a:latin typeface="Minion Pro SmBd" pitchFamily="18" charset="0"/>
              </a:rPr>
              <a:t>Canada </a:t>
            </a:r>
            <a:r>
              <a:rPr lang="en-US" dirty="0">
                <a:latin typeface="Minion Pro SmBd" pitchFamily="18" charset="0"/>
              </a:rPr>
              <a:t>is a federal parliamentary democracy and a constitutional monarchy, with Queen Elizabeth II as its head of state. The country is officially bilingual at the federal level. It is one of the world's most ethnically diverse and multicultural nations, the product of large-scale immigration from many countries, with a population of approximately 35 million as of December 2012. </a:t>
            </a:r>
            <a:endParaRPr lang="en-US" dirty="0" smtClean="0">
              <a:latin typeface="Minion Pro SmBd" pitchFamily="18" charset="0"/>
            </a:endParaRPr>
          </a:p>
          <a:p>
            <a:pPr marL="45720" indent="0">
              <a:buNone/>
            </a:pPr>
            <a:r>
              <a:rPr lang="en-US" dirty="0" smtClean="0">
                <a:latin typeface="Minion Pro SmBd" pitchFamily="18" charset="0"/>
              </a:rPr>
              <a:t>     Its </a:t>
            </a:r>
            <a:r>
              <a:rPr lang="en-US" dirty="0">
                <a:latin typeface="Minion Pro SmBd" pitchFamily="18" charset="0"/>
              </a:rPr>
              <a:t>advanced economy is one of the largest in the world, relying chiefly upon its abundant natural resources and well-developed trade networks. Canada's long and complex relationship with the United States has had a significant impact on its economy and culture.</a:t>
            </a:r>
            <a:endParaRPr lang="ru-RU" dirty="0">
              <a:latin typeface="Minion Pro SmBd"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399" y="299720"/>
            <a:ext cx="3782907" cy="5913120"/>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705" y="299720"/>
            <a:ext cx="3754831" cy="5913120"/>
          </a:xfrm>
          <a:prstGeom prst="rect">
            <a:avLst/>
          </a:prstGeom>
        </p:spPr>
      </p:pic>
    </p:spTree>
    <p:extLst>
      <p:ext uri="{BB962C8B-B14F-4D97-AF65-F5344CB8AC3E}">
        <p14:creationId xmlns:p14="http://schemas.microsoft.com/office/powerpoint/2010/main" val="134576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9911" y="1994292"/>
            <a:ext cx="5367459" cy="3502267"/>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9779" y="1994293"/>
            <a:ext cx="5108027" cy="3502267"/>
          </a:xfrm>
          <a:prstGeom prst="rect">
            <a:avLst/>
          </a:prstGeom>
        </p:spPr>
      </p:pic>
      <p:sp>
        <p:nvSpPr>
          <p:cNvPr id="6" name="TextBox 5"/>
          <p:cNvSpPr txBox="1"/>
          <p:nvPr/>
        </p:nvSpPr>
        <p:spPr>
          <a:xfrm>
            <a:off x="519911" y="567559"/>
            <a:ext cx="5367459" cy="954107"/>
          </a:xfrm>
          <a:prstGeom prst="rect">
            <a:avLst/>
          </a:prstGeom>
          <a:noFill/>
        </p:spPr>
        <p:txBody>
          <a:bodyPr wrap="square" rtlCol="0">
            <a:spAutoFit/>
          </a:bodyPr>
          <a:lstStyle/>
          <a:p>
            <a:pPr algn="ctr"/>
            <a:r>
              <a:rPr lang="en-US" sz="2800" dirty="0">
                <a:solidFill>
                  <a:schemeClr val="accent1">
                    <a:lumMod val="60000"/>
                    <a:lumOff val="40000"/>
                  </a:schemeClr>
                </a:solidFill>
                <a:latin typeface="Minion Pro SmBd" pitchFamily="18" charset="0"/>
              </a:rPr>
              <a:t>The Senate chamber within the Centre Block on Parliament Hill</a:t>
            </a:r>
            <a:endParaRPr lang="ru-RU" sz="2800" dirty="0">
              <a:solidFill>
                <a:schemeClr val="accent1">
                  <a:lumMod val="60000"/>
                  <a:lumOff val="40000"/>
                </a:schemeClr>
              </a:solidFill>
              <a:latin typeface="Minion Pro SmBd" pitchFamily="18" charset="0"/>
            </a:endParaRPr>
          </a:p>
        </p:txBody>
      </p:sp>
      <p:sp>
        <p:nvSpPr>
          <p:cNvPr id="7" name="TextBox 6"/>
          <p:cNvSpPr txBox="1"/>
          <p:nvPr/>
        </p:nvSpPr>
        <p:spPr>
          <a:xfrm>
            <a:off x="6379779" y="567559"/>
            <a:ext cx="5181600" cy="954107"/>
          </a:xfrm>
          <a:prstGeom prst="rect">
            <a:avLst/>
          </a:prstGeom>
          <a:noFill/>
        </p:spPr>
        <p:txBody>
          <a:bodyPr wrap="square" rtlCol="0">
            <a:spAutoFit/>
          </a:bodyPr>
          <a:lstStyle/>
          <a:p>
            <a:pPr algn="ctr"/>
            <a:r>
              <a:rPr lang="en-US" sz="2800" dirty="0">
                <a:solidFill>
                  <a:schemeClr val="accent1">
                    <a:lumMod val="60000"/>
                    <a:lumOff val="40000"/>
                  </a:schemeClr>
                </a:solidFill>
                <a:latin typeface="Minion Pro SmBd" pitchFamily="18" charset="0"/>
              </a:rPr>
              <a:t>Parliament Hill in Canada's capital city, Ottawa</a:t>
            </a:r>
            <a:endParaRPr lang="ru-RU" sz="2800" dirty="0">
              <a:solidFill>
                <a:schemeClr val="accent1">
                  <a:lumMod val="60000"/>
                  <a:lumOff val="40000"/>
                </a:schemeClr>
              </a:solidFill>
              <a:latin typeface="Minion Pro SmBd" pitchFamily="18" charset="0"/>
            </a:endParaRPr>
          </a:p>
        </p:txBody>
      </p:sp>
    </p:spTree>
    <p:extLst>
      <p:ext uri="{BB962C8B-B14F-4D97-AF65-F5344CB8AC3E}">
        <p14:creationId xmlns:p14="http://schemas.microsoft.com/office/powerpoint/2010/main" val="206605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1120" y="467360"/>
            <a:ext cx="9509760" cy="497840"/>
          </a:xfrm>
        </p:spPr>
        <p:txBody>
          <a:bodyPr>
            <a:noAutofit/>
          </a:bodyPr>
          <a:lstStyle/>
          <a:p>
            <a:pPr algn="ctr"/>
            <a:r>
              <a:rPr lang="en-US" sz="4000" b="1" dirty="0">
                <a:solidFill>
                  <a:schemeClr val="accent1">
                    <a:lumMod val="60000"/>
                    <a:lumOff val="40000"/>
                  </a:schemeClr>
                </a:solidFill>
                <a:latin typeface="Minion Pro SmBd" pitchFamily="18" charset="0"/>
              </a:rPr>
              <a:t>Demographics of Canada</a:t>
            </a:r>
            <a:endParaRPr lang="ru-RU" sz="4000" b="1" dirty="0">
              <a:solidFill>
                <a:schemeClr val="accent1">
                  <a:lumMod val="60000"/>
                  <a:lumOff val="40000"/>
                </a:schemeClr>
              </a:solidFill>
              <a:latin typeface="Minion Pro SmBd" pitchFamily="18" charset="0"/>
            </a:endParaRPr>
          </a:p>
        </p:txBody>
      </p:sp>
      <p:sp>
        <p:nvSpPr>
          <p:cNvPr id="3" name="Объект 2"/>
          <p:cNvSpPr>
            <a:spLocks noGrp="1"/>
          </p:cNvSpPr>
          <p:nvPr>
            <p:ph idx="1"/>
          </p:nvPr>
        </p:nvSpPr>
        <p:spPr>
          <a:xfrm>
            <a:off x="314960" y="1352550"/>
            <a:ext cx="5394960" cy="5003419"/>
          </a:xfrm>
        </p:spPr>
        <p:txBody>
          <a:bodyPr>
            <a:normAutofit/>
          </a:bodyPr>
          <a:lstStyle/>
          <a:p>
            <a:pPr marL="45720" indent="0">
              <a:buNone/>
            </a:pPr>
            <a:r>
              <a:rPr lang="en-US" sz="2800" dirty="0" smtClean="0">
                <a:latin typeface="Minion Pro SmBd" pitchFamily="18" charset="0"/>
              </a:rPr>
              <a:t>      Population of Canada is about 35 millions people now.</a:t>
            </a:r>
          </a:p>
          <a:p>
            <a:pPr marL="45720" indent="0">
              <a:buNone/>
            </a:pPr>
            <a:r>
              <a:rPr lang="en-US" sz="2800" dirty="0" smtClean="0">
                <a:latin typeface="Minion Pro SmBd" pitchFamily="18" charset="0"/>
              </a:rPr>
              <a:t>     The </a:t>
            </a:r>
            <a:r>
              <a:rPr lang="en-US" sz="2800" dirty="0">
                <a:latin typeface="Minion Pro SmBd" pitchFamily="18" charset="0"/>
              </a:rPr>
              <a:t>country's largest self-reported ethnic origin is Canadian </a:t>
            </a:r>
            <a:r>
              <a:rPr lang="en-US" sz="2800" dirty="0" smtClean="0">
                <a:latin typeface="Minion Pro SmBd" pitchFamily="18" charset="0"/>
              </a:rPr>
              <a:t>, followed </a:t>
            </a:r>
            <a:r>
              <a:rPr lang="en-US" sz="2800" dirty="0">
                <a:latin typeface="Minion Pro SmBd" pitchFamily="18" charset="0"/>
              </a:rPr>
              <a:t>by English (21</a:t>
            </a:r>
            <a:r>
              <a:rPr lang="en-US" sz="2800" dirty="0" smtClean="0">
                <a:latin typeface="Minion Pro SmBd" pitchFamily="18" charset="0"/>
              </a:rPr>
              <a:t>%), French </a:t>
            </a:r>
            <a:r>
              <a:rPr lang="en-US" sz="2800" dirty="0">
                <a:latin typeface="Minion Pro SmBd" pitchFamily="18" charset="0"/>
              </a:rPr>
              <a:t>(15.8%), Scottish (15.1%), Irish (13.9%), German (10.2%), Italian (4.6%), Chinese (4.3%), First Nations (4.0%), Ukrainian (3.9%), and Dutch (3.3%)</a:t>
            </a:r>
            <a:endParaRPr lang="ru-RU" sz="2800" dirty="0">
              <a:latin typeface="Minion Pro SmBd"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808" y="1647190"/>
            <a:ext cx="5475105" cy="3636010"/>
          </a:xfrm>
          <a:prstGeom prst="rect">
            <a:avLst/>
          </a:prstGeom>
        </p:spPr>
      </p:pic>
    </p:spTree>
    <p:extLst>
      <p:ext uri="{BB962C8B-B14F-4D97-AF65-F5344CB8AC3E}">
        <p14:creationId xmlns:p14="http://schemas.microsoft.com/office/powerpoint/2010/main" val="98937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71600" y="193040"/>
            <a:ext cx="9509760" cy="619760"/>
          </a:xfrm>
        </p:spPr>
        <p:txBody>
          <a:bodyPr>
            <a:noAutofit/>
          </a:bodyPr>
          <a:lstStyle/>
          <a:p>
            <a:pPr algn="ctr"/>
            <a:r>
              <a:rPr lang="en-US" sz="4400" b="1" dirty="0" smtClean="0">
                <a:solidFill>
                  <a:schemeClr val="accent1">
                    <a:lumMod val="60000"/>
                    <a:lumOff val="40000"/>
                  </a:schemeClr>
                </a:solidFill>
                <a:latin typeface="Minion Pro SmBd" pitchFamily="18" charset="0"/>
              </a:rPr>
              <a:t>Interesting facts about Canada</a:t>
            </a:r>
            <a:endParaRPr lang="ru-RU" sz="4400" b="1" dirty="0">
              <a:solidFill>
                <a:schemeClr val="accent1">
                  <a:lumMod val="60000"/>
                  <a:lumOff val="40000"/>
                </a:schemeClr>
              </a:solidFill>
              <a:latin typeface="Minion Pro SmBd" pitchFamily="18" charset="0"/>
            </a:endParaRPr>
          </a:p>
        </p:txBody>
      </p:sp>
      <p:sp>
        <p:nvSpPr>
          <p:cNvPr id="3" name="Объект 2"/>
          <p:cNvSpPr>
            <a:spLocks noGrp="1"/>
          </p:cNvSpPr>
          <p:nvPr>
            <p:ph idx="1"/>
          </p:nvPr>
        </p:nvSpPr>
        <p:spPr>
          <a:xfrm>
            <a:off x="264160" y="1198880"/>
            <a:ext cx="7051040" cy="4830699"/>
          </a:xfrm>
        </p:spPr>
        <p:txBody>
          <a:bodyPr>
            <a:noAutofit/>
          </a:bodyPr>
          <a:lstStyle/>
          <a:p>
            <a:pPr>
              <a:buFont typeface="Wingdings" pitchFamily="2" charset="2"/>
              <a:buChar char="v"/>
            </a:pPr>
            <a:r>
              <a:rPr lang="en-US" sz="2400" dirty="0" smtClean="0">
                <a:latin typeface="Minion Pro SmBd" pitchFamily="18" charset="0"/>
              </a:rPr>
              <a:t>Bay </a:t>
            </a:r>
            <a:r>
              <a:rPr lang="en-US" sz="2400" dirty="0">
                <a:latin typeface="Minion Pro SmBd" pitchFamily="18" charset="0"/>
              </a:rPr>
              <a:t>of Fundy on the east coast of Canada between New Brunswick and Nova Scotia is famous for the highest tides in the world</a:t>
            </a:r>
            <a:r>
              <a:rPr lang="en-US" sz="2400" dirty="0" smtClean="0">
                <a:latin typeface="Minion Pro SmBd" pitchFamily="18" charset="0"/>
              </a:rPr>
              <a:t>.</a:t>
            </a:r>
          </a:p>
          <a:p>
            <a:pPr>
              <a:buFont typeface="Wingdings" pitchFamily="2" charset="2"/>
              <a:buChar char="v"/>
            </a:pPr>
            <a:r>
              <a:rPr lang="en-US" sz="2400" dirty="0">
                <a:latin typeface="Minion Pro SmBd" pitchFamily="18" charset="0"/>
              </a:rPr>
              <a:t>The Great Lakes are the largest in the world by area mirrors source of fresh unfrozen water</a:t>
            </a:r>
            <a:r>
              <a:rPr lang="en-US" sz="2400" dirty="0" smtClean="0">
                <a:latin typeface="Minion Pro SmBd" pitchFamily="18" charset="0"/>
              </a:rPr>
              <a:t>.</a:t>
            </a:r>
          </a:p>
          <a:p>
            <a:pPr>
              <a:buFont typeface="Wingdings" pitchFamily="2" charset="2"/>
              <a:buChar char="v"/>
            </a:pPr>
            <a:r>
              <a:rPr lang="en-US" sz="2400" dirty="0">
                <a:latin typeface="Minion Pro SmBd" pitchFamily="18" charset="0"/>
              </a:rPr>
              <a:t>Confederation Bridge linking New Brunswick to Prince Edward Island, 13 km long - the longest bridge in the world, built over ice-covered water</a:t>
            </a:r>
            <a:r>
              <a:rPr lang="en-US" sz="2400" dirty="0" smtClean="0">
                <a:latin typeface="Minion Pro SmBd" pitchFamily="18" charset="0"/>
              </a:rPr>
              <a:t>.</a:t>
            </a:r>
          </a:p>
          <a:p>
            <a:pPr>
              <a:buFont typeface="Wingdings" pitchFamily="2" charset="2"/>
              <a:buChar char="v"/>
            </a:pPr>
            <a:r>
              <a:rPr lang="en-US" sz="2400" dirty="0">
                <a:latin typeface="Minion Pro SmBd" pitchFamily="18" charset="0"/>
              </a:rPr>
              <a:t>Montreal Olympic Stadium Tower is the highest in the world leaning tower.</a:t>
            </a:r>
            <a:endParaRPr lang="en-US" sz="2400" dirty="0" smtClean="0">
              <a:latin typeface="Minion Pro SmBd" pitchFamily="18" charset="0"/>
            </a:endParaRPr>
          </a:p>
          <a:p>
            <a:pPr>
              <a:buFont typeface="Wingdings" pitchFamily="2" charset="2"/>
              <a:buChar char="v"/>
            </a:pPr>
            <a:r>
              <a:rPr lang="en-US" sz="2400" dirty="0">
                <a:latin typeface="Minion Pro SmBd" pitchFamily="18" charset="0"/>
              </a:rPr>
              <a:t>Hudson's Bay Company - the oldest company in North </a:t>
            </a:r>
            <a:r>
              <a:rPr lang="en-US" sz="2400" dirty="0" smtClean="0">
                <a:latin typeface="Minion Pro SmBd" pitchFamily="18" charset="0"/>
              </a:rPr>
              <a:t>America.</a:t>
            </a:r>
            <a:endParaRPr lang="ru-RU" sz="2400" dirty="0">
              <a:latin typeface="Minion Pro SmBd" pitchFamily="18" charset="0"/>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08383" y="853440"/>
            <a:ext cx="1967654" cy="1475740"/>
          </a:xfrm>
          <a:prstGeom prst="rect">
            <a:avLst/>
          </a:prstGeom>
        </p:spPr>
      </p:pic>
      <p:pic>
        <p:nvPicPr>
          <p:cNvPr id="5" name="Рисунок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8613" y="1821180"/>
            <a:ext cx="2208107" cy="1470660"/>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9540" y="2829559"/>
            <a:ext cx="2085340" cy="1565609"/>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6070" y="4092258"/>
            <a:ext cx="2210649" cy="1607185"/>
          </a:xfrm>
          <a:prstGeom prst="rect">
            <a:avLst/>
          </a:prstGeom>
        </p:spPr>
      </p:pic>
      <p:pic>
        <p:nvPicPr>
          <p:cNvPr id="8" name="Рисунок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129" y="4814253"/>
            <a:ext cx="2038908" cy="1624330"/>
          </a:xfrm>
          <a:prstGeom prst="rect">
            <a:avLst/>
          </a:prstGeom>
        </p:spPr>
      </p:pic>
    </p:spTree>
    <p:extLst>
      <p:ext uri="{BB962C8B-B14F-4D97-AF65-F5344CB8AC3E}">
        <p14:creationId xmlns:p14="http://schemas.microsoft.com/office/powerpoint/2010/main" val="309284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0800" y="172720"/>
            <a:ext cx="9509760" cy="603504"/>
          </a:xfrm>
        </p:spPr>
        <p:txBody>
          <a:bodyPr>
            <a:normAutofit fontScale="90000"/>
          </a:bodyPr>
          <a:lstStyle/>
          <a:p>
            <a:pPr algn="ctr"/>
            <a:r>
              <a:rPr lang="en-US" sz="4000" dirty="0">
                <a:solidFill>
                  <a:schemeClr val="accent1">
                    <a:lumMod val="60000"/>
                    <a:lumOff val="40000"/>
                  </a:schemeClr>
                </a:solidFill>
                <a:latin typeface="Minion Pro SmBd" pitchFamily="18" charset="0"/>
              </a:rPr>
              <a:t>Canada Attractions and Landmarks</a:t>
            </a:r>
            <a:endParaRPr lang="ru-RU" sz="4000" dirty="0">
              <a:solidFill>
                <a:schemeClr val="accent1">
                  <a:lumMod val="60000"/>
                  <a:lumOff val="40000"/>
                </a:schemeClr>
              </a:solidFill>
              <a:latin typeface="Minion Pro SmBd"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8168" y="1252337"/>
            <a:ext cx="3709352" cy="445567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4836160" y="934720"/>
            <a:ext cx="6360160" cy="5262979"/>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en-US" sz="2400" b="1" i="1" dirty="0" smtClean="0">
                <a:latin typeface="Times New Roman" pitchFamily="18" charset="0"/>
                <a:cs typeface="Times New Roman" pitchFamily="18" charset="0"/>
              </a:rPr>
              <a:t>The </a:t>
            </a:r>
            <a:r>
              <a:rPr lang="en-US" sz="2400" b="1" i="1" dirty="0">
                <a:latin typeface="Times New Roman" pitchFamily="18" charset="0"/>
                <a:cs typeface="Times New Roman" pitchFamily="18" charset="0"/>
              </a:rPr>
              <a:t>Hopewell Rocks </a:t>
            </a:r>
            <a:r>
              <a:rPr lang="en-US" sz="2400" dirty="0">
                <a:latin typeface="Times New Roman" pitchFamily="18" charset="0"/>
                <a:cs typeface="Times New Roman" pitchFamily="18" charset="0"/>
              </a:rPr>
              <a:t>are rock formations caused by tidal erosions located on the upper shores of the Bay of Fundy. Specifically, they are located at Hopewell Cape, which is near Moncton, New Brunswick. The base formations of the rocks are covered with water twice daily, but can also be seen from ground level at low tide. </a:t>
            </a:r>
            <a:endParaRPr lang="en-US" sz="2400" dirty="0" smtClean="0">
              <a:latin typeface="Times New Roman" pitchFamily="18" charset="0"/>
              <a:cs typeface="Times New Roman" pitchFamily="18" charset="0"/>
            </a:endParaRPr>
          </a:p>
          <a:p>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With </a:t>
            </a:r>
            <a:r>
              <a:rPr lang="en-US" sz="2400" dirty="0">
                <a:latin typeface="Times New Roman" pitchFamily="18" charset="0"/>
                <a:cs typeface="Times New Roman" pitchFamily="18" charset="0"/>
              </a:rPr>
              <a:t>tides sometimes as high as 52 feet, the Hopewell Rocks are home to one of the highest average tides in the world. Also in the area is Fundy National Park, which has approximately 110 kilometers of hiking trails, 40 kilometers of mountain biking trails, along with numerous camping areas.</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626142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S102895254">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абочий">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Рабочий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абочий">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Рабочий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omposite">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Рабочий">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58505542-BCEF-47F2-90D3-D407C4B4B16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TS102895254</Template>
  <TotalTime>129</TotalTime>
  <Words>989</Words>
  <Application>Microsoft Office PowerPoint</Application>
  <PresentationFormat>Произвольный</PresentationFormat>
  <Paragraphs>36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TS102895254</vt:lpstr>
      <vt:lpstr>Canada </vt:lpstr>
      <vt:lpstr>Geographical Location of Canada</vt:lpstr>
      <vt:lpstr>History of Canada</vt:lpstr>
      <vt:lpstr>Flag and coat of arms of Canada</vt:lpstr>
      <vt:lpstr>Презентация PowerPoint</vt:lpstr>
      <vt:lpstr>Презентация PowerPoint</vt:lpstr>
      <vt:lpstr>Demographics of Canada</vt:lpstr>
      <vt:lpstr>Interesting facts about Canada</vt:lpstr>
      <vt:lpstr>Canada Attractions and Landmarks</vt:lpstr>
      <vt:lpstr>Chateau Lake Louise</vt:lpstr>
      <vt:lpstr>The Canadian Rockies</vt:lpstr>
      <vt:lpstr>Niagara Falls</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Canada</dc:title>
  <dc:creator>Пользователь Windows</dc:creator>
  <cp:lastModifiedBy>Пользователь Windows</cp:lastModifiedBy>
  <cp:revision>11</cp:revision>
  <dcterms:created xsi:type="dcterms:W3CDTF">2014-01-26T13:08:18Z</dcterms:created>
  <dcterms:modified xsi:type="dcterms:W3CDTF">2014-01-26T15:17:52Z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TC028952549991</vt:lpwstr>
  </property>
</Properties>
</file>