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fld id="{DA086EC7-E06A-467E-8F88-584809589DA6}" type="datetimeFigureOut">
              <a:rPr lang="uk-UA" smtClean="0"/>
              <a:t>01.11.2013</a:t>
            </a:fld>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14E989B3-23D1-446E-8F3F-C79AE0FFF834}" type="slidenum">
              <a:rPr lang="uk-UA" smtClean="0"/>
              <a:t>‹#›</a:t>
            </a:fld>
            <a:endParaRPr lang="uk-UA"/>
          </a:p>
        </p:txBody>
      </p:sp>
    </p:spTree>
    <p:extLst>
      <p:ext uri="{BB962C8B-B14F-4D97-AF65-F5344CB8AC3E}">
        <p14:creationId xmlns:p14="http://schemas.microsoft.com/office/powerpoint/2010/main" val="1294805093"/>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DA086EC7-E06A-467E-8F88-584809589DA6}" type="datetimeFigureOut">
              <a:rPr lang="uk-UA" smtClean="0"/>
              <a:t>01.11.2013</a:t>
            </a:fld>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14E989B3-23D1-446E-8F3F-C79AE0FFF834}" type="slidenum">
              <a:rPr lang="uk-UA" smtClean="0"/>
              <a:t>‹#›</a:t>
            </a:fld>
            <a:endParaRPr lang="uk-UA"/>
          </a:p>
        </p:txBody>
      </p:sp>
    </p:spTree>
    <p:extLst>
      <p:ext uri="{BB962C8B-B14F-4D97-AF65-F5344CB8AC3E}">
        <p14:creationId xmlns:p14="http://schemas.microsoft.com/office/powerpoint/2010/main" val="324124833"/>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DA086EC7-E06A-467E-8F88-584809589DA6}" type="datetimeFigureOut">
              <a:rPr lang="uk-UA" smtClean="0"/>
              <a:t>01.11.2013</a:t>
            </a:fld>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14E989B3-23D1-446E-8F3F-C79AE0FFF834}" type="slidenum">
              <a:rPr lang="uk-UA" smtClean="0"/>
              <a:t>‹#›</a:t>
            </a:fld>
            <a:endParaRPr lang="uk-UA"/>
          </a:p>
        </p:txBody>
      </p:sp>
    </p:spTree>
    <p:extLst>
      <p:ext uri="{BB962C8B-B14F-4D97-AF65-F5344CB8AC3E}">
        <p14:creationId xmlns:p14="http://schemas.microsoft.com/office/powerpoint/2010/main" val="2257756177"/>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fld id="{DA086EC7-E06A-467E-8F88-584809589DA6}" type="datetimeFigureOut">
              <a:rPr lang="uk-UA" smtClean="0"/>
              <a:t>01.11.2013</a:t>
            </a:fld>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14E989B3-23D1-446E-8F3F-C79AE0FFF834}" type="slidenum">
              <a:rPr lang="uk-UA" smtClean="0"/>
              <a:t>‹#›</a:t>
            </a:fld>
            <a:endParaRPr lang="uk-UA"/>
          </a:p>
        </p:txBody>
      </p:sp>
    </p:spTree>
    <p:extLst>
      <p:ext uri="{BB962C8B-B14F-4D97-AF65-F5344CB8AC3E}">
        <p14:creationId xmlns:p14="http://schemas.microsoft.com/office/powerpoint/2010/main" val="188405475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fld id="{DA086EC7-E06A-467E-8F88-584809589DA6}" type="datetimeFigureOut">
              <a:rPr lang="uk-UA" smtClean="0"/>
              <a:t>01.11.2013</a:t>
            </a:fld>
            <a:endParaRPr lang="uk-UA"/>
          </a:p>
        </p:txBody>
      </p:sp>
      <p:sp>
        <p:nvSpPr>
          <p:cNvPr id="5" name="Нижний колонтитул 4"/>
          <p:cNvSpPr>
            <a:spLocks noGrp="1"/>
          </p:cNvSpPr>
          <p:nvPr>
            <p:ph type="ftr" sz="quarter" idx="11"/>
          </p:nvPr>
        </p:nvSpPr>
        <p:spPr/>
        <p:txBody>
          <a:bodyPr/>
          <a:lstStyle>
            <a:lvl1pPr>
              <a:defRPr/>
            </a:lvl1pPr>
          </a:lstStyle>
          <a:p>
            <a:endParaRPr lang="uk-UA"/>
          </a:p>
        </p:txBody>
      </p:sp>
      <p:sp>
        <p:nvSpPr>
          <p:cNvPr id="6" name="Номер слайда 5"/>
          <p:cNvSpPr>
            <a:spLocks noGrp="1"/>
          </p:cNvSpPr>
          <p:nvPr>
            <p:ph type="sldNum" sz="quarter" idx="12"/>
          </p:nvPr>
        </p:nvSpPr>
        <p:spPr/>
        <p:txBody>
          <a:bodyPr/>
          <a:lstStyle>
            <a:lvl1pPr>
              <a:defRPr/>
            </a:lvl1pPr>
          </a:lstStyle>
          <a:p>
            <a:fld id="{14E989B3-23D1-446E-8F3F-C79AE0FFF834}" type="slidenum">
              <a:rPr lang="uk-UA" smtClean="0"/>
              <a:t>‹#›</a:t>
            </a:fld>
            <a:endParaRPr lang="uk-UA"/>
          </a:p>
        </p:txBody>
      </p:sp>
    </p:spTree>
    <p:extLst>
      <p:ext uri="{BB962C8B-B14F-4D97-AF65-F5344CB8AC3E}">
        <p14:creationId xmlns:p14="http://schemas.microsoft.com/office/powerpoint/2010/main" val="2840549554"/>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fld id="{DA086EC7-E06A-467E-8F88-584809589DA6}" type="datetimeFigureOut">
              <a:rPr lang="uk-UA" smtClean="0"/>
              <a:t>01.11.2013</a:t>
            </a:fld>
            <a:endParaRPr lang="uk-UA"/>
          </a:p>
        </p:txBody>
      </p:sp>
      <p:sp>
        <p:nvSpPr>
          <p:cNvPr id="6" name="Нижний колонтитул 4"/>
          <p:cNvSpPr>
            <a:spLocks noGrp="1"/>
          </p:cNvSpPr>
          <p:nvPr>
            <p:ph type="ftr" sz="quarter" idx="11"/>
          </p:nvPr>
        </p:nvSpPr>
        <p:spPr/>
        <p:txBody>
          <a:bodyPr/>
          <a:lstStyle>
            <a:lvl1pPr>
              <a:defRPr/>
            </a:lvl1pPr>
          </a:lstStyle>
          <a:p>
            <a:endParaRPr lang="uk-UA"/>
          </a:p>
        </p:txBody>
      </p:sp>
      <p:sp>
        <p:nvSpPr>
          <p:cNvPr id="7" name="Номер слайда 5"/>
          <p:cNvSpPr>
            <a:spLocks noGrp="1"/>
          </p:cNvSpPr>
          <p:nvPr>
            <p:ph type="sldNum" sz="quarter" idx="12"/>
          </p:nvPr>
        </p:nvSpPr>
        <p:spPr/>
        <p:txBody>
          <a:bodyPr/>
          <a:lstStyle>
            <a:lvl1pPr>
              <a:defRPr/>
            </a:lvl1pPr>
          </a:lstStyle>
          <a:p>
            <a:fld id="{14E989B3-23D1-446E-8F3F-C79AE0FFF834}" type="slidenum">
              <a:rPr lang="uk-UA" smtClean="0"/>
              <a:t>‹#›</a:t>
            </a:fld>
            <a:endParaRPr lang="uk-UA"/>
          </a:p>
        </p:txBody>
      </p:sp>
    </p:spTree>
    <p:extLst>
      <p:ext uri="{BB962C8B-B14F-4D97-AF65-F5344CB8AC3E}">
        <p14:creationId xmlns:p14="http://schemas.microsoft.com/office/powerpoint/2010/main" val="3877883508"/>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fld id="{DA086EC7-E06A-467E-8F88-584809589DA6}" type="datetimeFigureOut">
              <a:rPr lang="uk-UA" smtClean="0"/>
              <a:t>01.11.2013</a:t>
            </a:fld>
            <a:endParaRPr lang="uk-UA"/>
          </a:p>
        </p:txBody>
      </p:sp>
      <p:sp>
        <p:nvSpPr>
          <p:cNvPr id="8" name="Нижний колонтитул 4"/>
          <p:cNvSpPr>
            <a:spLocks noGrp="1"/>
          </p:cNvSpPr>
          <p:nvPr>
            <p:ph type="ftr" sz="quarter" idx="11"/>
          </p:nvPr>
        </p:nvSpPr>
        <p:spPr/>
        <p:txBody>
          <a:bodyPr/>
          <a:lstStyle>
            <a:lvl1pPr>
              <a:defRPr/>
            </a:lvl1pPr>
          </a:lstStyle>
          <a:p>
            <a:endParaRPr lang="uk-UA"/>
          </a:p>
        </p:txBody>
      </p:sp>
      <p:sp>
        <p:nvSpPr>
          <p:cNvPr id="9" name="Номер слайда 5"/>
          <p:cNvSpPr>
            <a:spLocks noGrp="1"/>
          </p:cNvSpPr>
          <p:nvPr>
            <p:ph type="sldNum" sz="quarter" idx="12"/>
          </p:nvPr>
        </p:nvSpPr>
        <p:spPr/>
        <p:txBody>
          <a:bodyPr/>
          <a:lstStyle>
            <a:lvl1pPr>
              <a:defRPr/>
            </a:lvl1pPr>
          </a:lstStyle>
          <a:p>
            <a:fld id="{14E989B3-23D1-446E-8F3F-C79AE0FFF834}" type="slidenum">
              <a:rPr lang="uk-UA" smtClean="0"/>
              <a:t>‹#›</a:t>
            </a:fld>
            <a:endParaRPr lang="uk-UA"/>
          </a:p>
        </p:txBody>
      </p:sp>
    </p:spTree>
    <p:extLst>
      <p:ext uri="{BB962C8B-B14F-4D97-AF65-F5344CB8AC3E}">
        <p14:creationId xmlns:p14="http://schemas.microsoft.com/office/powerpoint/2010/main" val="1598697171"/>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fld id="{DA086EC7-E06A-467E-8F88-584809589DA6}" type="datetimeFigureOut">
              <a:rPr lang="uk-UA" smtClean="0"/>
              <a:t>01.11.2013</a:t>
            </a:fld>
            <a:endParaRPr lang="uk-UA"/>
          </a:p>
        </p:txBody>
      </p:sp>
      <p:sp>
        <p:nvSpPr>
          <p:cNvPr id="4" name="Нижний колонтитул 4"/>
          <p:cNvSpPr>
            <a:spLocks noGrp="1"/>
          </p:cNvSpPr>
          <p:nvPr>
            <p:ph type="ftr" sz="quarter" idx="11"/>
          </p:nvPr>
        </p:nvSpPr>
        <p:spPr/>
        <p:txBody>
          <a:bodyPr/>
          <a:lstStyle>
            <a:lvl1pPr>
              <a:defRPr/>
            </a:lvl1pPr>
          </a:lstStyle>
          <a:p>
            <a:endParaRPr lang="uk-UA"/>
          </a:p>
        </p:txBody>
      </p:sp>
      <p:sp>
        <p:nvSpPr>
          <p:cNvPr id="5" name="Номер слайда 5"/>
          <p:cNvSpPr>
            <a:spLocks noGrp="1"/>
          </p:cNvSpPr>
          <p:nvPr>
            <p:ph type="sldNum" sz="quarter" idx="12"/>
          </p:nvPr>
        </p:nvSpPr>
        <p:spPr/>
        <p:txBody>
          <a:bodyPr/>
          <a:lstStyle>
            <a:lvl1pPr>
              <a:defRPr/>
            </a:lvl1pPr>
          </a:lstStyle>
          <a:p>
            <a:fld id="{14E989B3-23D1-446E-8F3F-C79AE0FFF834}" type="slidenum">
              <a:rPr lang="uk-UA" smtClean="0"/>
              <a:t>‹#›</a:t>
            </a:fld>
            <a:endParaRPr lang="uk-UA"/>
          </a:p>
        </p:txBody>
      </p:sp>
    </p:spTree>
    <p:extLst>
      <p:ext uri="{BB962C8B-B14F-4D97-AF65-F5344CB8AC3E}">
        <p14:creationId xmlns:p14="http://schemas.microsoft.com/office/powerpoint/2010/main" val="602754591"/>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fld id="{DA086EC7-E06A-467E-8F88-584809589DA6}" type="datetimeFigureOut">
              <a:rPr lang="uk-UA" smtClean="0"/>
              <a:t>01.11.2013</a:t>
            </a:fld>
            <a:endParaRPr lang="uk-UA"/>
          </a:p>
        </p:txBody>
      </p:sp>
      <p:sp>
        <p:nvSpPr>
          <p:cNvPr id="3" name="Нижний колонтитул 4"/>
          <p:cNvSpPr>
            <a:spLocks noGrp="1"/>
          </p:cNvSpPr>
          <p:nvPr>
            <p:ph type="ftr" sz="quarter" idx="11"/>
          </p:nvPr>
        </p:nvSpPr>
        <p:spPr/>
        <p:txBody>
          <a:bodyPr/>
          <a:lstStyle>
            <a:lvl1pPr>
              <a:defRPr/>
            </a:lvl1pPr>
          </a:lstStyle>
          <a:p>
            <a:endParaRPr lang="uk-UA"/>
          </a:p>
        </p:txBody>
      </p:sp>
      <p:sp>
        <p:nvSpPr>
          <p:cNvPr id="4" name="Номер слайда 5"/>
          <p:cNvSpPr>
            <a:spLocks noGrp="1"/>
          </p:cNvSpPr>
          <p:nvPr>
            <p:ph type="sldNum" sz="quarter" idx="12"/>
          </p:nvPr>
        </p:nvSpPr>
        <p:spPr/>
        <p:txBody>
          <a:bodyPr/>
          <a:lstStyle>
            <a:lvl1pPr>
              <a:defRPr/>
            </a:lvl1pPr>
          </a:lstStyle>
          <a:p>
            <a:fld id="{14E989B3-23D1-446E-8F3F-C79AE0FFF834}" type="slidenum">
              <a:rPr lang="uk-UA" smtClean="0"/>
              <a:t>‹#›</a:t>
            </a:fld>
            <a:endParaRPr lang="uk-UA"/>
          </a:p>
        </p:txBody>
      </p:sp>
    </p:spTree>
    <p:extLst>
      <p:ext uri="{BB962C8B-B14F-4D97-AF65-F5344CB8AC3E}">
        <p14:creationId xmlns:p14="http://schemas.microsoft.com/office/powerpoint/2010/main" val="3871911910"/>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fld id="{DA086EC7-E06A-467E-8F88-584809589DA6}" type="datetimeFigureOut">
              <a:rPr lang="uk-UA" smtClean="0"/>
              <a:t>01.11.2013</a:t>
            </a:fld>
            <a:endParaRPr lang="uk-UA"/>
          </a:p>
        </p:txBody>
      </p:sp>
      <p:sp>
        <p:nvSpPr>
          <p:cNvPr id="6" name="Нижний колонтитул 4"/>
          <p:cNvSpPr>
            <a:spLocks noGrp="1"/>
          </p:cNvSpPr>
          <p:nvPr>
            <p:ph type="ftr" sz="quarter" idx="11"/>
          </p:nvPr>
        </p:nvSpPr>
        <p:spPr/>
        <p:txBody>
          <a:bodyPr/>
          <a:lstStyle>
            <a:lvl1pPr>
              <a:defRPr/>
            </a:lvl1pPr>
          </a:lstStyle>
          <a:p>
            <a:endParaRPr lang="uk-UA"/>
          </a:p>
        </p:txBody>
      </p:sp>
      <p:sp>
        <p:nvSpPr>
          <p:cNvPr id="7" name="Номер слайда 5"/>
          <p:cNvSpPr>
            <a:spLocks noGrp="1"/>
          </p:cNvSpPr>
          <p:nvPr>
            <p:ph type="sldNum" sz="quarter" idx="12"/>
          </p:nvPr>
        </p:nvSpPr>
        <p:spPr/>
        <p:txBody>
          <a:bodyPr/>
          <a:lstStyle>
            <a:lvl1pPr>
              <a:defRPr/>
            </a:lvl1pPr>
          </a:lstStyle>
          <a:p>
            <a:fld id="{14E989B3-23D1-446E-8F3F-C79AE0FFF834}" type="slidenum">
              <a:rPr lang="uk-UA" smtClean="0"/>
              <a:t>‹#›</a:t>
            </a:fld>
            <a:endParaRPr lang="uk-UA"/>
          </a:p>
        </p:txBody>
      </p:sp>
    </p:spTree>
    <p:extLst>
      <p:ext uri="{BB962C8B-B14F-4D97-AF65-F5344CB8AC3E}">
        <p14:creationId xmlns:p14="http://schemas.microsoft.com/office/powerpoint/2010/main" val="492111295"/>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fld id="{DA086EC7-E06A-467E-8F88-584809589DA6}" type="datetimeFigureOut">
              <a:rPr lang="uk-UA" smtClean="0"/>
              <a:t>01.11.2013</a:t>
            </a:fld>
            <a:endParaRPr lang="uk-UA"/>
          </a:p>
        </p:txBody>
      </p:sp>
      <p:sp>
        <p:nvSpPr>
          <p:cNvPr id="6" name="Нижний колонтитул 4"/>
          <p:cNvSpPr>
            <a:spLocks noGrp="1"/>
          </p:cNvSpPr>
          <p:nvPr>
            <p:ph type="ftr" sz="quarter" idx="11"/>
          </p:nvPr>
        </p:nvSpPr>
        <p:spPr/>
        <p:txBody>
          <a:bodyPr/>
          <a:lstStyle>
            <a:lvl1pPr>
              <a:defRPr/>
            </a:lvl1pPr>
          </a:lstStyle>
          <a:p>
            <a:endParaRPr lang="uk-UA"/>
          </a:p>
        </p:txBody>
      </p:sp>
      <p:sp>
        <p:nvSpPr>
          <p:cNvPr id="7" name="Номер слайда 5"/>
          <p:cNvSpPr>
            <a:spLocks noGrp="1"/>
          </p:cNvSpPr>
          <p:nvPr>
            <p:ph type="sldNum" sz="quarter" idx="12"/>
          </p:nvPr>
        </p:nvSpPr>
        <p:spPr/>
        <p:txBody>
          <a:bodyPr/>
          <a:lstStyle>
            <a:lvl1pPr>
              <a:defRPr/>
            </a:lvl1pPr>
          </a:lstStyle>
          <a:p>
            <a:fld id="{14E989B3-23D1-446E-8F3F-C79AE0FFF834}" type="slidenum">
              <a:rPr lang="uk-UA" smtClean="0"/>
              <a:t>‹#›</a:t>
            </a:fld>
            <a:endParaRPr lang="uk-UA"/>
          </a:p>
        </p:txBody>
      </p:sp>
    </p:spTree>
    <p:extLst>
      <p:ext uri="{BB962C8B-B14F-4D97-AF65-F5344CB8AC3E}">
        <p14:creationId xmlns:p14="http://schemas.microsoft.com/office/powerpoint/2010/main" val="1796045616"/>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fld id="{DA086EC7-E06A-467E-8F88-584809589DA6}" type="datetimeFigureOut">
              <a:rPr lang="uk-UA" smtClean="0"/>
              <a:t>01.11.2013</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fld id="{14E989B3-23D1-446E-8F3F-C79AE0FFF834}"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p:transition>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teachua.com/" TargetMode="External"/><Relationship Id="rId2" Type="http://schemas.openxmlformats.org/officeDocument/2006/relationships/hyperlink" Target="http://school.xvatit.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bwMode="auto">
          <a:xfrm>
            <a:off x="685800" y="2130425"/>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uk-UA" smtClean="0"/>
              <a:t>Дослідження біологічних об'єктів</a:t>
            </a:r>
            <a:endParaRPr lang="uk-UA" dirty="0"/>
          </a:p>
        </p:txBody>
      </p:sp>
    </p:spTree>
    <p:extLst>
      <p:ext uri="{BB962C8B-B14F-4D97-AF65-F5344CB8AC3E}">
        <p14:creationId xmlns:p14="http://schemas.microsoft.com/office/powerpoint/2010/main" val="143199747"/>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11664" y="5157192"/>
            <a:ext cx="7427168" cy="968971"/>
          </a:xfrm>
        </p:spPr>
        <p:txBody>
          <a:bodyPr>
            <a:normAutofit/>
          </a:bodyPr>
          <a:lstStyle/>
          <a:p>
            <a:pPr marL="0" indent="0" algn="ctr">
              <a:buNone/>
            </a:pPr>
            <a:r>
              <a:rPr lang="ru-RU" sz="2000" i="1" dirty="0" err="1" smtClean="0"/>
              <a:t>Збільшувальні</a:t>
            </a:r>
            <a:r>
              <a:rPr lang="ru-RU" sz="2000" i="1" dirty="0" smtClean="0"/>
              <a:t> </a:t>
            </a:r>
            <a:r>
              <a:rPr lang="ru-RU" sz="2000" i="1" dirty="0" err="1"/>
              <a:t>прилади</a:t>
            </a:r>
            <a:r>
              <a:rPr lang="ru-RU" sz="2000" i="1" dirty="0"/>
              <a:t>: лупа (1) і </a:t>
            </a:r>
            <a:r>
              <a:rPr lang="ru-RU" sz="2000" i="1" dirty="0" err="1"/>
              <a:t>світловий</a:t>
            </a:r>
            <a:r>
              <a:rPr lang="ru-RU" sz="2000" i="1" dirty="0"/>
              <a:t> </a:t>
            </a:r>
            <a:r>
              <a:rPr lang="ru-RU" sz="2000" i="1" dirty="0" err="1"/>
              <a:t>мікроскоп</a:t>
            </a:r>
            <a:r>
              <a:rPr lang="ru-RU" sz="2000" i="1" dirty="0"/>
              <a:t> (2)</a:t>
            </a:r>
            <a:endParaRPr lang="uk-UA" sz="2000"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1052736"/>
            <a:ext cx="6067136" cy="3816424"/>
          </a:xfrm>
          <a:prstGeom prst="rect">
            <a:avLst/>
          </a:prstGeom>
          <a:noFill/>
          <a:ln w="9525">
            <a:solidFill>
              <a:schemeClr val="tx1"/>
            </a:solidFill>
            <a:miter lim="800000"/>
            <a:headEnd/>
            <a:tailEnd/>
          </a:ln>
          <a:effectLst>
            <a:outerShdw blurRad="800100" dist="50800" dir="5400000" algn="ctr" rotWithShape="0">
              <a:srgbClr val="000000"/>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996137901"/>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Принцип роботи</a:t>
            </a:r>
            <a:endParaRPr lang="uk-UA" dirty="0"/>
          </a:p>
        </p:txBody>
      </p:sp>
      <p:sp>
        <p:nvSpPr>
          <p:cNvPr id="3" name="Объект 2"/>
          <p:cNvSpPr>
            <a:spLocks noGrp="1"/>
          </p:cNvSpPr>
          <p:nvPr>
            <p:ph idx="1"/>
          </p:nvPr>
        </p:nvSpPr>
        <p:spPr/>
        <p:txBody>
          <a:bodyPr/>
          <a:lstStyle/>
          <a:p>
            <a:r>
              <a:rPr lang="uk-UA" dirty="0"/>
              <a:t>Після того як промені світла пройшли крізь об'єкт дослідження, вони потрапляють на систему лінз об'єктива, які збільшують зображення. Таку саму функцію виконують і лінзи, вставлені у корпус окуляра, через який дослідник спостерігає предмет вивчення.</a:t>
            </a:r>
          </a:p>
        </p:txBody>
      </p:sp>
    </p:spTree>
    <p:extLst>
      <p:ext uri="{BB962C8B-B14F-4D97-AF65-F5344CB8AC3E}">
        <p14:creationId xmlns:p14="http://schemas.microsoft.com/office/powerpoint/2010/main" val="408703181"/>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Принцип роботи</a:t>
            </a:r>
            <a:endParaRPr lang="uk-UA" dirty="0"/>
          </a:p>
        </p:txBody>
      </p:sp>
      <p:sp>
        <p:nvSpPr>
          <p:cNvPr id="3" name="Объект 2"/>
          <p:cNvSpPr>
            <a:spLocks noGrp="1"/>
          </p:cNvSpPr>
          <p:nvPr>
            <p:ph idx="1"/>
          </p:nvPr>
        </p:nvSpPr>
        <p:spPr/>
        <p:txBody>
          <a:bodyPr/>
          <a:lstStyle/>
          <a:p>
            <a:r>
              <a:rPr lang="uk-UA" dirty="0"/>
              <a:t>Сучасні світлові мікроскопи здатні збільшувати зображення до 3000 разів. Кратність збільшення є добутком збільшень, які забезпечують лінзи окуляра та об'єктива (ці кратності вказані на окулярі та об'єктиві). Наприклад, якщо на окулярі є позначка «х8», а на об'єктиві «х20», то загальна кратність збільшення становитиме 8 х 20 = 160.</a:t>
            </a:r>
          </a:p>
        </p:txBody>
      </p:sp>
    </p:spTree>
    <p:extLst>
      <p:ext uri="{BB962C8B-B14F-4D97-AF65-F5344CB8AC3E}">
        <p14:creationId xmlns:p14="http://schemas.microsoft.com/office/powerpoint/2010/main" val="539856616"/>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Принцип роботи</a:t>
            </a:r>
            <a:endParaRPr lang="uk-UA" dirty="0"/>
          </a:p>
        </p:txBody>
      </p:sp>
      <p:sp>
        <p:nvSpPr>
          <p:cNvPr id="3" name="Объект 2"/>
          <p:cNvSpPr>
            <a:spLocks noGrp="1"/>
          </p:cNvSpPr>
          <p:nvPr>
            <p:ph idx="1"/>
          </p:nvPr>
        </p:nvSpPr>
        <p:spPr/>
        <p:txBody>
          <a:bodyPr/>
          <a:lstStyle/>
          <a:p>
            <a:r>
              <a:rPr lang="uk-UA" dirty="0"/>
              <a:t>Досягти чіткого зображення можна за допомогою особливих гвинтів, розташованих збоку корпуса мікроскопа. Вони змінюють відстань від лінз до об'єкта. У деяких мікроскопів замість лінз переміщують платформу предметного столика разом із об'єктом.</a:t>
            </a:r>
          </a:p>
        </p:txBody>
      </p:sp>
    </p:spTree>
    <p:extLst>
      <p:ext uri="{BB962C8B-B14F-4D97-AF65-F5344CB8AC3E}">
        <p14:creationId xmlns:p14="http://schemas.microsoft.com/office/powerpoint/2010/main" val="3793903547"/>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Мікроскоп</a:t>
            </a:r>
            <a:endParaRPr lang="uk-UA" dirty="0"/>
          </a:p>
        </p:txBody>
      </p:sp>
      <p:sp>
        <p:nvSpPr>
          <p:cNvPr id="3" name="Объект 2"/>
          <p:cNvSpPr>
            <a:spLocks noGrp="1"/>
          </p:cNvSpPr>
          <p:nvPr>
            <p:ph idx="1"/>
          </p:nvPr>
        </p:nvSpPr>
        <p:spPr/>
        <p:txBody>
          <a:bodyPr>
            <a:normAutofit fontScale="85000" lnSpcReduction="20000"/>
          </a:bodyPr>
          <a:lstStyle/>
          <a:p>
            <a:r>
              <a:rPr lang="uk-UA" dirty="0"/>
              <a:t>Мікроскоп - дорогий прилад, що потребує ретельного догляду. Тому слід дотримуватися кількох правил роботи з мікроскопом:</a:t>
            </a:r>
            <a:r>
              <a:rPr lang="uk-UA" dirty="0" smtClean="0"/>
              <a:t/>
            </a:r>
            <a:br>
              <a:rPr lang="uk-UA" dirty="0" smtClean="0"/>
            </a:br>
            <a:r>
              <a:rPr lang="uk-UA" dirty="0"/>
              <a:t>-    переносячи мікроскоп, треба упевнитись, що всі деталі мікроскопа добре закріплені; мікроскоп переносьте лише обома руками: одну руку підкладіть під його основу, іншою тримайте штатив;</a:t>
            </a:r>
            <a:r>
              <a:rPr lang="uk-UA" dirty="0" smtClean="0"/>
              <a:t/>
            </a:r>
            <a:br>
              <a:rPr lang="uk-UA" dirty="0" smtClean="0"/>
            </a:br>
            <a:r>
              <a:rPr lang="uk-UA" dirty="0"/>
              <a:t>-    працюючи з мікроскопом, звільніть стіл від усього зайвого;</a:t>
            </a:r>
            <a:r>
              <a:rPr lang="uk-UA" dirty="0" smtClean="0"/>
              <a:t/>
            </a:r>
            <a:br>
              <a:rPr lang="uk-UA" dirty="0" smtClean="0"/>
            </a:br>
            <a:r>
              <a:rPr lang="uk-UA" dirty="0"/>
              <a:t>-    бережіть лінзи, після роботи протирайте їх м'якою серветкою;</a:t>
            </a:r>
            <a:r>
              <a:rPr lang="uk-UA" dirty="0" smtClean="0"/>
              <a:t/>
            </a:r>
            <a:br>
              <a:rPr lang="uk-UA" dirty="0" smtClean="0"/>
            </a:br>
            <a:r>
              <a:rPr lang="uk-UA" dirty="0"/>
              <a:t>-    мікроскоп не можна розбирати.</a:t>
            </a:r>
          </a:p>
        </p:txBody>
      </p:sp>
    </p:spTree>
    <p:extLst>
      <p:ext uri="{BB962C8B-B14F-4D97-AF65-F5344CB8AC3E}">
        <p14:creationId xmlns:p14="http://schemas.microsoft.com/office/powerpoint/2010/main" val="176096172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Електронний мікроскоп</a:t>
            </a:r>
            <a:endParaRPr lang="uk-UA" dirty="0"/>
          </a:p>
        </p:txBody>
      </p:sp>
      <p:sp>
        <p:nvSpPr>
          <p:cNvPr id="3" name="Объект 2"/>
          <p:cNvSpPr>
            <a:spLocks noGrp="1"/>
          </p:cNvSpPr>
          <p:nvPr>
            <p:ph idx="1"/>
          </p:nvPr>
        </p:nvSpPr>
        <p:spPr/>
        <p:txBody>
          <a:bodyPr/>
          <a:lstStyle/>
          <a:p>
            <a:r>
              <a:rPr lang="uk-UA" dirty="0"/>
              <a:t>Що таке електронний мікроскоп? На певному етапі розвитку науки те збільшення, яке забезпечували світлові мікроскопи, перестало задовольняти вчених. Потрібно було вивчати певні деталі будови клітини, які погано помітні або взагалі невидимі під світловим мікроскопом.</a:t>
            </a:r>
          </a:p>
        </p:txBody>
      </p:sp>
    </p:spTree>
    <p:extLst>
      <p:ext uri="{BB962C8B-B14F-4D97-AF65-F5344CB8AC3E}">
        <p14:creationId xmlns:p14="http://schemas.microsoft.com/office/powerpoint/2010/main" val="3172416648"/>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Електронний мікроскоп</a:t>
            </a:r>
            <a:endParaRPr lang="uk-UA" dirty="0"/>
          </a:p>
        </p:txBody>
      </p:sp>
      <p:sp>
        <p:nvSpPr>
          <p:cNvPr id="3" name="Объект 2"/>
          <p:cNvSpPr>
            <a:spLocks noGrp="1"/>
          </p:cNvSpPr>
          <p:nvPr>
            <p:ph idx="1"/>
          </p:nvPr>
        </p:nvSpPr>
        <p:spPr/>
        <p:txBody>
          <a:bodyPr/>
          <a:lstStyle/>
          <a:p>
            <a:r>
              <a:rPr lang="uk-UA" dirty="0"/>
              <a:t> У 30-х роках </a:t>
            </a:r>
            <a:r>
              <a:rPr lang="en-US" dirty="0"/>
              <a:t>XX </a:t>
            </a:r>
            <a:r>
              <a:rPr lang="uk-UA" dirty="0"/>
              <a:t>сторіччя був винайдений електронний </a:t>
            </a:r>
            <a:r>
              <a:rPr lang="uk-UA" dirty="0" smtClean="0"/>
              <a:t>мікроскоп. </a:t>
            </a:r>
            <a:r>
              <a:rPr lang="uk-UA" dirty="0"/>
              <a:t>Його здатність збільшувати об'єкти дослідження вражає </a:t>
            </a:r>
            <a:r>
              <a:rPr lang="uk-UA" dirty="0" err="1"/>
              <a:t>-це</a:t>
            </a:r>
            <a:r>
              <a:rPr lang="uk-UA" dirty="0"/>
              <a:t> сотні тисяч разів! Від світлового електронний мікроскоп відрізняється тим, що крізь тоненький об'єкт дослідження проходять не промені, а потоки електронів, які рухаються у магнітному полі.</a:t>
            </a:r>
          </a:p>
        </p:txBody>
      </p:sp>
    </p:spTree>
    <p:extLst>
      <p:ext uri="{BB962C8B-B14F-4D97-AF65-F5344CB8AC3E}">
        <p14:creationId xmlns:p14="http://schemas.microsoft.com/office/powerpoint/2010/main" val="3377158460"/>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i="1" dirty="0"/>
              <a:t>Електронний мікроскоп</a:t>
            </a:r>
            <a:endParaRPr lang="uk-UA"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1772816"/>
            <a:ext cx="3572135" cy="4124660"/>
          </a:xfrm>
          <a:prstGeom prst="rect">
            <a:avLst/>
          </a:prstGeom>
          <a:noFill/>
          <a:ln w="9525">
            <a:solidFill>
              <a:schemeClr val="tx1"/>
            </a:solidFill>
            <a:miter lim="800000"/>
            <a:headEnd/>
            <a:tailEnd/>
          </a:ln>
          <a:effectLst>
            <a:outerShdw blurRad="698500" dist="50800" dir="5400000" algn="ctr" rotWithShape="0">
              <a:srgbClr val="000000"/>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580970668"/>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Висновок</a:t>
            </a:r>
            <a:endParaRPr lang="uk-UA" dirty="0"/>
          </a:p>
        </p:txBody>
      </p:sp>
      <p:sp>
        <p:nvSpPr>
          <p:cNvPr id="3" name="Объект 2"/>
          <p:cNvSpPr>
            <a:spLocks noGrp="1"/>
          </p:cNvSpPr>
          <p:nvPr>
            <p:ph idx="1"/>
          </p:nvPr>
        </p:nvSpPr>
        <p:spPr/>
        <p:txBody>
          <a:bodyPr/>
          <a:lstStyle/>
          <a:p>
            <a:r>
              <a:rPr lang="ru-RU" i="1" dirty="0" err="1"/>
              <a:t>Клітини</a:t>
            </a:r>
            <a:r>
              <a:rPr lang="ru-RU" i="1" dirty="0"/>
              <a:t> </a:t>
            </a:r>
            <a:r>
              <a:rPr lang="ru-RU" i="1" dirty="0" err="1"/>
              <a:t>вивчають</a:t>
            </a:r>
            <a:r>
              <a:rPr lang="ru-RU" i="1" dirty="0"/>
              <a:t> за </a:t>
            </a:r>
            <a:r>
              <a:rPr lang="ru-RU" i="1" dirty="0" err="1"/>
              <a:t>допомогою</a:t>
            </a:r>
            <a:r>
              <a:rPr lang="ru-RU" i="1" dirty="0"/>
              <a:t> </a:t>
            </a:r>
            <a:r>
              <a:rPr lang="ru-RU" i="1" dirty="0" err="1"/>
              <a:t>збільшувальних</a:t>
            </a:r>
            <a:r>
              <a:rPr lang="ru-RU" i="1" dirty="0"/>
              <a:t> </a:t>
            </a:r>
            <a:r>
              <a:rPr lang="ru-RU" i="1" dirty="0" err="1"/>
              <a:t>приладів</a:t>
            </a:r>
            <a:r>
              <a:rPr lang="ru-RU" i="1" dirty="0"/>
              <a:t> - лупи та </a:t>
            </a:r>
            <a:r>
              <a:rPr lang="ru-RU" i="1" dirty="0" err="1"/>
              <a:t>мікроскопа</a:t>
            </a:r>
            <a:r>
              <a:rPr lang="ru-RU" i="1" dirty="0"/>
              <a:t>. За </a:t>
            </a:r>
            <a:r>
              <a:rPr lang="ru-RU" i="1" dirty="0" err="1"/>
              <a:t>допомогою</a:t>
            </a:r>
            <a:r>
              <a:rPr lang="ru-RU" i="1" dirty="0"/>
              <a:t> </a:t>
            </a:r>
            <a:r>
              <a:rPr lang="ru-RU" i="1" dirty="0" err="1"/>
              <a:t>світлового</a:t>
            </a:r>
            <a:r>
              <a:rPr lang="ru-RU" i="1" dirty="0"/>
              <a:t> </a:t>
            </a:r>
            <a:r>
              <a:rPr lang="ru-RU" i="1" dirty="0" err="1"/>
              <a:t>мікроскопа</a:t>
            </a:r>
            <a:r>
              <a:rPr lang="ru-RU" i="1" dirty="0"/>
              <a:t> </a:t>
            </a:r>
            <a:r>
              <a:rPr lang="ru-RU" i="1" dirty="0" err="1"/>
              <a:t>досягають</a:t>
            </a:r>
            <a:r>
              <a:rPr lang="ru-RU" i="1" dirty="0"/>
              <a:t> </a:t>
            </a:r>
            <a:r>
              <a:rPr lang="ru-RU" i="1" dirty="0" err="1"/>
              <a:t>збільшення</a:t>
            </a:r>
            <a:r>
              <a:rPr lang="ru-RU" i="1" dirty="0"/>
              <a:t> до 3 тис. </a:t>
            </a:r>
            <a:r>
              <a:rPr lang="ru-RU" i="1" dirty="0" err="1"/>
              <a:t>разів</a:t>
            </a:r>
            <a:r>
              <a:rPr lang="ru-RU" i="1" dirty="0"/>
              <a:t>, а </a:t>
            </a:r>
            <a:r>
              <a:rPr lang="ru-RU" i="1" dirty="0" err="1"/>
              <a:t>електронного</a:t>
            </a:r>
            <a:r>
              <a:rPr lang="ru-RU" i="1" dirty="0"/>
              <a:t> - до </a:t>
            </a:r>
            <a:r>
              <a:rPr lang="ru-RU" i="1" dirty="0" err="1"/>
              <a:t>кількох</a:t>
            </a:r>
            <a:r>
              <a:rPr lang="ru-RU" i="1" dirty="0"/>
              <a:t> </a:t>
            </a:r>
            <a:r>
              <a:rPr lang="ru-RU" i="1" dirty="0" err="1"/>
              <a:t>сотень</a:t>
            </a:r>
            <a:r>
              <a:rPr lang="ru-RU" i="1" dirty="0"/>
              <a:t> </a:t>
            </a:r>
            <a:r>
              <a:rPr lang="ru-RU" i="1" dirty="0" err="1"/>
              <a:t>тисяч</a:t>
            </a:r>
            <a:r>
              <a:rPr lang="ru-RU" i="1" dirty="0"/>
              <a:t>.</a:t>
            </a:r>
            <a:endParaRPr lang="uk-UA" dirty="0"/>
          </a:p>
        </p:txBody>
      </p:sp>
    </p:spTree>
    <p:extLst>
      <p:ext uri="{BB962C8B-B14F-4D97-AF65-F5344CB8AC3E}">
        <p14:creationId xmlns:p14="http://schemas.microsoft.com/office/powerpoint/2010/main" val="4197184909"/>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Джерела</a:t>
            </a:r>
            <a:endParaRPr lang="uk-UA" dirty="0"/>
          </a:p>
        </p:txBody>
      </p:sp>
      <p:sp>
        <p:nvSpPr>
          <p:cNvPr id="3" name="Объект 2"/>
          <p:cNvSpPr>
            <a:spLocks noGrp="1"/>
          </p:cNvSpPr>
          <p:nvPr>
            <p:ph idx="1"/>
          </p:nvPr>
        </p:nvSpPr>
        <p:spPr/>
        <p:txBody>
          <a:bodyPr/>
          <a:lstStyle/>
          <a:p>
            <a:r>
              <a:rPr lang="en-US" dirty="0" smtClean="0">
                <a:hlinkClick r:id="rId2"/>
              </a:rPr>
              <a:t>http://school.xvatit.com</a:t>
            </a:r>
            <a:endParaRPr lang="uk-UA" dirty="0" smtClean="0"/>
          </a:p>
          <a:p>
            <a:r>
              <a:rPr lang="en-US" dirty="0" smtClean="0">
                <a:hlinkClick r:id="rId3"/>
              </a:rPr>
              <a:t>http://teachua.com</a:t>
            </a:r>
            <a:endParaRPr lang="uk-UA" dirty="0"/>
          </a:p>
        </p:txBody>
      </p:sp>
    </p:spTree>
    <p:extLst>
      <p:ext uri="{BB962C8B-B14F-4D97-AF65-F5344CB8AC3E}">
        <p14:creationId xmlns:p14="http://schemas.microsoft.com/office/powerpoint/2010/main" val="2122990446"/>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Вступ</a:t>
            </a:r>
            <a:endParaRPr lang="uk-UA" dirty="0"/>
          </a:p>
        </p:txBody>
      </p:sp>
      <p:sp>
        <p:nvSpPr>
          <p:cNvPr id="3" name="Объект 2"/>
          <p:cNvSpPr>
            <a:spLocks noGrp="1"/>
          </p:cNvSpPr>
          <p:nvPr>
            <p:ph idx="1"/>
          </p:nvPr>
        </p:nvSpPr>
        <p:spPr/>
        <p:txBody>
          <a:bodyPr/>
          <a:lstStyle/>
          <a:p>
            <a:r>
              <a:rPr lang="uk-UA" dirty="0" smtClean="0"/>
              <a:t>Усі організми складаються з клітин. Здебільшого розміри клітин настільки дрібні (від десятих до тисячних часток міліметра), що побачити їх неозброєним оком, а тим паче вивчати, неможливо.</a:t>
            </a:r>
            <a:endParaRPr lang="uk-UA" dirty="0"/>
          </a:p>
        </p:txBody>
      </p:sp>
    </p:spTree>
    <p:extLst>
      <p:ext uri="{BB962C8B-B14F-4D97-AF65-F5344CB8AC3E}">
        <p14:creationId xmlns:p14="http://schemas.microsoft.com/office/powerpoint/2010/main" val="4180412001"/>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Вивчення</a:t>
            </a:r>
            <a:r>
              <a:rPr lang="ru-RU" dirty="0" smtClean="0"/>
              <a:t> </a:t>
            </a:r>
            <a:r>
              <a:rPr lang="ru-RU" dirty="0" err="1" smtClean="0"/>
              <a:t>кл</a:t>
            </a:r>
            <a:r>
              <a:rPr lang="uk-UA" dirty="0" smtClean="0"/>
              <a:t>і</a:t>
            </a:r>
            <a:r>
              <a:rPr lang="ru-RU" dirty="0" smtClean="0"/>
              <a:t>тин</a:t>
            </a:r>
            <a:endParaRPr lang="uk-UA" dirty="0"/>
          </a:p>
        </p:txBody>
      </p:sp>
      <p:sp>
        <p:nvSpPr>
          <p:cNvPr id="3" name="Объект 2"/>
          <p:cNvSpPr>
            <a:spLocks noGrp="1"/>
          </p:cNvSpPr>
          <p:nvPr>
            <p:ph idx="1"/>
          </p:nvPr>
        </p:nvSpPr>
        <p:spPr>
          <a:xfrm>
            <a:off x="457200" y="1600200"/>
            <a:ext cx="5770984" cy="4525963"/>
          </a:xfrm>
        </p:spPr>
        <p:txBody>
          <a:bodyPr/>
          <a:lstStyle/>
          <a:p>
            <a:r>
              <a:rPr lang="uk-UA" dirty="0"/>
              <a:t>Як вивчають клітини? Для вивчення клітин і тканин застосовують збільшувальні прилади: лупу і мікроскоп. Честь відкриття клітини належить англійському дослідникові </a:t>
            </a:r>
            <a:r>
              <a:rPr lang="en-US" dirty="0"/>
              <a:t>XVII </a:t>
            </a:r>
            <a:r>
              <a:rPr lang="uk-UA" dirty="0"/>
              <a:t>сторіччя Робертові Гуку</a:t>
            </a:r>
          </a:p>
        </p:txBody>
      </p:sp>
      <p:sp>
        <p:nvSpPr>
          <p:cNvPr id="4" name="AutoShape 2" descr="http://zykova.moyblog.net/files/2011/12/roberthooke.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1765888"/>
            <a:ext cx="2611096" cy="3105765"/>
          </a:xfrm>
          <a:prstGeom prst="rect">
            <a:avLst/>
          </a:prstGeom>
          <a:noFill/>
          <a:ln w="9525">
            <a:solidFill>
              <a:schemeClr val="tx1"/>
            </a:solidFill>
            <a:miter lim="800000"/>
            <a:headEnd/>
            <a:tailEnd/>
          </a:ln>
          <a:effectLst>
            <a:outerShdw blurRad="762000" dist="50800" dir="5400000" algn="ctr" rotWithShape="0">
              <a:srgbClr val="000000"/>
            </a:outerShdw>
          </a:effectLst>
          <a:extLst>
            <a:ext uri="{909E8E84-426E-40DD-AFC4-6F175D3DCCD1}">
              <a14:hiddenFill xmlns:a14="http://schemas.microsoft.com/office/drawing/2010/main">
                <a:solidFill>
                  <a:schemeClr val="accent1"/>
                </a:solidFill>
              </a14:hiddenFill>
            </a:ext>
          </a:extLst>
        </p:spPr>
      </p:pic>
      <p:sp>
        <p:nvSpPr>
          <p:cNvPr id="5" name="Прямоугольник 4"/>
          <p:cNvSpPr/>
          <p:nvPr/>
        </p:nvSpPr>
        <p:spPr>
          <a:xfrm>
            <a:off x="6615015" y="5085184"/>
            <a:ext cx="1302793" cy="369332"/>
          </a:xfrm>
          <a:prstGeom prst="rect">
            <a:avLst/>
          </a:prstGeom>
        </p:spPr>
        <p:txBody>
          <a:bodyPr wrap="none">
            <a:spAutoFit/>
          </a:bodyPr>
          <a:lstStyle/>
          <a:p>
            <a:r>
              <a:rPr lang="uk-UA" i="1" dirty="0" smtClean="0"/>
              <a:t>Роберт Гук</a:t>
            </a:r>
            <a:endParaRPr lang="uk-UA" i="1" dirty="0"/>
          </a:p>
        </p:txBody>
      </p:sp>
    </p:spTree>
    <p:extLst>
      <p:ext uri="{BB962C8B-B14F-4D97-AF65-F5344CB8AC3E}">
        <p14:creationId xmlns:p14="http://schemas.microsoft.com/office/powerpoint/2010/main" val="415206834"/>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Дослід </a:t>
            </a:r>
            <a:r>
              <a:rPr lang="uk-UA" dirty="0" err="1" smtClean="0"/>
              <a:t>Гука</a:t>
            </a:r>
            <a:endParaRPr lang="uk-UA" dirty="0"/>
          </a:p>
        </p:txBody>
      </p:sp>
      <p:sp>
        <p:nvSpPr>
          <p:cNvPr id="3" name="Объект 2"/>
          <p:cNvSpPr>
            <a:spLocks noGrp="1"/>
          </p:cNvSpPr>
          <p:nvPr>
            <p:ph idx="1"/>
          </p:nvPr>
        </p:nvSpPr>
        <p:spPr/>
        <p:txBody>
          <a:bodyPr/>
          <a:lstStyle/>
          <a:p>
            <a:r>
              <a:rPr lang="uk-UA" dirty="0" smtClean="0"/>
              <a:t>Вивчаючи під мікроскопом власної конструкції зріз корка (покривна тканина рослин, що складається з оболонок відмерлих клітин), він помітив, що той складається з окремих комірок, які він назвав клітинами. Хоча Р. Гук розглядав не живі клітини, а лише їхні оболонки, назва, яку він запропонував, залишилася і дотепер.</a:t>
            </a:r>
            <a:endParaRPr lang="uk-UA" dirty="0"/>
          </a:p>
        </p:txBody>
      </p:sp>
    </p:spTree>
    <p:extLst>
      <p:ext uri="{BB962C8B-B14F-4D97-AF65-F5344CB8AC3E}">
        <p14:creationId xmlns:p14="http://schemas.microsoft.com/office/powerpoint/2010/main" val="766723444"/>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373216"/>
            <a:ext cx="8229600" cy="752947"/>
          </a:xfrm>
        </p:spPr>
        <p:txBody>
          <a:bodyPr/>
          <a:lstStyle/>
          <a:p>
            <a:pPr marL="0" indent="0" algn="ctr">
              <a:buNone/>
            </a:pPr>
            <a:r>
              <a:rPr lang="ru-RU" i="1" dirty="0" err="1"/>
              <a:t>Мікроскоп</a:t>
            </a:r>
            <a:r>
              <a:rPr lang="ru-RU" i="1" dirty="0"/>
              <a:t> Р. Гука (1) і </a:t>
            </a:r>
            <a:r>
              <a:rPr lang="ru-RU" i="1" dirty="0" err="1"/>
              <a:t>клітини</a:t>
            </a:r>
            <a:r>
              <a:rPr lang="ru-RU" i="1" dirty="0"/>
              <a:t> корка (2)</a:t>
            </a:r>
            <a:endParaRPr lang="uk-UA" i="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5" y="908720"/>
            <a:ext cx="4061739" cy="3744416"/>
          </a:xfrm>
          <a:prstGeom prst="rect">
            <a:avLst/>
          </a:prstGeom>
          <a:noFill/>
          <a:ln w="9525">
            <a:solidFill>
              <a:schemeClr val="tx1"/>
            </a:solidFill>
            <a:miter lim="800000"/>
            <a:headEnd/>
            <a:tailEnd/>
          </a:ln>
          <a:effectLst>
            <a:outerShdw blurRad="469900" dist="50800" dir="5400000" algn="ctr" rotWithShape="0">
              <a:srgbClr val="000000"/>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482800287"/>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Будова</a:t>
            </a:r>
            <a:endParaRPr lang="uk-UA" dirty="0"/>
          </a:p>
        </p:txBody>
      </p:sp>
      <p:sp>
        <p:nvSpPr>
          <p:cNvPr id="3" name="Объект 2"/>
          <p:cNvSpPr>
            <a:spLocks noGrp="1"/>
          </p:cNvSpPr>
          <p:nvPr>
            <p:ph idx="1"/>
          </p:nvPr>
        </p:nvSpPr>
        <p:spPr/>
        <p:txBody>
          <a:bodyPr/>
          <a:lstStyle/>
          <a:p>
            <a:r>
              <a:rPr lang="ru-RU" dirty="0"/>
              <a:t>Яка </a:t>
            </a:r>
            <a:r>
              <a:rPr lang="ru-RU" dirty="0" err="1"/>
              <a:t>будова</a:t>
            </a:r>
            <a:r>
              <a:rPr lang="ru-RU" dirty="0"/>
              <a:t> </a:t>
            </a:r>
            <a:r>
              <a:rPr lang="ru-RU" dirty="0" err="1"/>
              <a:t>збільшувальних</a:t>
            </a:r>
            <a:r>
              <a:rPr lang="ru-RU" dirty="0"/>
              <a:t> </a:t>
            </a:r>
            <a:r>
              <a:rPr lang="ru-RU" dirty="0" err="1"/>
              <a:t>приладів</a:t>
            </a:r>
            <a:r>
              <a:rPr lang="ru-RU" dirty="0"/>
              <a:t>? Лупа - </a:t>
            </a:r>
            <a:r>
              <a:rPr lang="ru-RU" dirty="0" err="1"/>
              <a:t>це</a:t>
            </a:r>
            <a:r>
              <a:rPr lang="ru-RU" dirty="0"/>
              <a:t> </a:t>
            </a:r>
            <a:r>
              <a:rPr lang="ru-RU" dirty="0" err="1"/>
              <a:t>просте</a:t>
            </a:r>
            <a:r>
              <a:rPr lang="ru-RU" dirty="0"/>
              <a:t> </a:t>
            </a:r>
            <a:r>
              <a:rPr lang="ru-RU" dirty="0" err="1"/>
              <a:t>збільшувальне</a:t>
            </a:r>
            <a:r>
              <a:rPr lang="ru-RU" dirty="0"/>
              <a:t> </a:t>
            </a:r>
            <a:r>
              <a:rPr lang="ru-RU" dirty="0" err="1"/>
              <a:t>скло</a:t>
            </a:r>
            <a:r>
              <a:rPr lang="ru-RU" dirty="0"/>
              <a:t>, яке для </a:t>
            </a:r>
            <a:r>
              <a:rPr lang="ru-RU" dirty="0" err="1"/>
              <a:t>зручності</a:t>
            </a:r>
            <a:r>
              <a:rPr lang="ru-RU" dirty="0"/>
              <a:t> </a:t>
            </a:r>
            <a:r>
              <a:rPr lang="ru-RU" dirty="0" err="1"/>
              <a:t>користування</a:t>
            </a:r>
            <a:r>
              <a:rPr lang="ru-RU" dirty="0"/>
              <a:t> вставлено в оправу з </a:t>
            </a:r>
            <a:r>
              <a:rPr lang="ru-RU" dirty="0" smtClean="0"/>
              <a:t>ручкою. </a:t>
            </a:r>
            <a:r>
              <a:rPr lang="ru-RU" dirty="0"/>
              <a:t>Лупа </a:t>
            </a:r>
            <a:r>
              <a:rPr lang="ru-RU" dirty="0" err="1"/>
              <a:t>здатна</a:t>
            </a:r>
            <a:r>
              <a:rPr lang="ru-RU" dirty="0"/>
              <a:t> </a:t>
            </a:r>
            <a:r>
              <a:rPr lang="ru-RU" dirty="0" err="1"/>
              <a:t>збільшувати</a:t>
            </a:r>
            <a:r>
              <a:rPr lang="ru-RU" dirty="0"/>
              <a:t> </a:t>
            </a:r>
            <a:r>
              <a:rPr lang="ru-RU" dirty="0" err="1"/>
              <a:t>предмети</a:t>
            </a:r>
            <a:r>
              <a:rPr lang="ru-RU" dirty="0"/>
              <a:t> у </a:t>
            </a:r>
            <a:r>
              <a:rPr lang="ru-RU" dirty="0" err="1"/>
              <a:t>кілька</a:t>
            </a:r>
            <a:r>
              <a:rPr lang="ru-RU" dirty="0"/>
              <a:t> </a:t>
            </a:r>
            <a:r>
              <a:rPr lang="ru-RU" dirty="0" err="1"/>
              <a:t>разів</a:t>
            </a:r>
            <a:r>
              <a:rPr lang="ru-RU" dirty="0"/>
              <a:t> (</a:t>
            </a:r>
            <a:r>
              <a:rPr lang="ru-RU" dirty="0" err="1"/>
              <a:t>від</a:t>
            </a:r>
            <a:r>
              <a:rPr lang="ru-RU" dirty="0"/>
              <a:t> 2 до 30). Правила </a:t>
            </a:r>
            <a:r>
              <a:rPr lang="ru-RU" dirty="0" err="1"/>
              <a:t>роботи</a:t>
            </a:r>
            <a:r>
              <a:rPr lang="ru-RU" dirty="0"/>
              <a:t> з лупою </a:t>
            </a:r>
            <a:r>
              <a:rPr lang="ru-RU" dirty="0" err="1"/>
              <a:t>досить</a:t>
            </a:r>
            <a:r>
              <a:rPr lang="ru-RU" dirty="0"/>
              <a:t> </a:t>
            </a:r>
            <a:r>
              <a:rPr lang="ru-RU" dirty="0" err="1"/>
              <a:t>прості</a:t>
            </a:r>
            <a:r>
              <a:rPr lang="ru-RU" dirty="0"/>
              <a:t> - </a:t>
            </a:r>
            <a:r>
              <a:rPr lang="ru-RU" dirty="0" err="1"/>
              <a:t>її</a:t>
            </a:r>
            <a:r>
              <a:rPr lang="ru-RU" dirty="0"/>
              <a:t> треба </a:t>
            </a:r>
            <a:r>
              <a:rPr lang="ru-RU" dirty="0" err="1"/>
              <a:t>піднести</a:t>
            </a:r>
            <a:r>
              <a:rPr lang="ru-RU" dirty="0"/>
              <a:t> на </a:t>
            </a:r>
            <a:r>
              <a:rPr lang="ru-RU" dirty="0" err="1"/>
              <a:t>таку</a:t>
            </a:r>
            <a:r>
              <a:rPr lang="ru-RU" dirty="0"/>
              <a:t> </a:t>
            </a:r>
            <a:r>
              <a:rPr lang="ru-RU" dirty="0" err="1"/>
              <a:t>відстань</a:t>
            </a:r>
            <a:r>
              <a:rPr lang="ru-RU" dirty="0"/>
              <a:t> до предмета, за </a:t>
            </a:r>
            <a:r>
              <a:rPr lang="ru-RU" dirty="0" err="1"/>
              <a:t>якої</a:t>
            </a:r>
            <a:r>
              <a:rPr lang="ru-RU" dirty="0"/>
              <a:t> </a:t>
            </a:r>
            <a:r>
              <a:rPr lang="ru-RU" dirty="0" err="1"/>
              <a:t>його</a:t>
            </a:r>
            <a:r>
              <a:rPr lang="ru-RU" dirty="0"/>
              <a:t> </a:t>
            </a:r>
            <a:r>
              <a:rPr lang="ru-RU" dirty="0" err="1"/>
              <a:t>зображення</a:t>
            </a:r>
            <a:r>
              <a:rPr lang="ru-RU" dirty="0"/>
              <a:t> </a:t>
            </a:r>
            <a:r>
              <a:rPr lang="ru-RU" dirty="0" err="1"/>
              <a:t>стає</a:t>
            </a:r>
            <a:r>
              <a:rPr lang="ru-RU" dirty="0"/>
              <a:t> </a:t>
            </a:r>
            <a:r>
              <a:rPr lang="ru-RU" dirty="0" err="1"/>
              <a:t>чітким</a:t>
            </a:r>
            <a:r>
              <a:rPr lang="ru-RU" dirty="0"/>
              <a:t>.</a:t>
            </a:r>
            <a:endParaRPr lang="uk-UA" dirty="0"/>
          </a:p>
        </p:txBody>
      </p:sp>
    </p:spTree>
    <p:extLst>
      <p:ext uri="{BB962C8B-B14F-4D97-AF65-F5344CB8AC3E}">
        <p14:creationId xmlns:p14="http://schemas.microsoft.com/office/powerpoint/2010/main" val="1089471271"/>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Світловий мікроскоп</a:t>
            </a:r>
            <a:endParaRPr lang="uk-UA" dirty="0"/>
          </a:p>
        </p:txBody>
      </p:sp>
      <p:sp>
        <p:nvSpPr>
          <p:cNvPr id="3" name="Объект 2"/>
          <p:cNvSpPr>
            <a:spLocks noGrp="1"/>
          </p:cNvSpPr>
          <p:nvPr>
            <p:ph idx="1"/>
          </p:nvPr>
        </p:nvSpPr>
        <p:spPr/>
        <p:txBody>
          <a:bodyPr>
            <a:normAutofit fontScale="92500" lnSpcReduction="10000"/>
          </a:bodyPr>
          <a:lstStyle/>
          <a:p>
            <a:r>
              <a:rPr lang="ru-RU" dirty="0" err="1"/>
              <a:t>Основний</a:t>
            </a:r>
            <a:r>
              <a:rPr lang="ru-RU" dirty="0"/>
              <a:t> </a:t>
            </a:r>
            <a:r>
              <a:rPr lang="ru-RU" dirty="0" err="1"/>
              <a:t>прилад</a:t>
            </a:r>
            <a:r>
              <a:rPr lang="ru-RU" dirty="0"/>
              <a:t>, за </a:t>
            </a:r>
            <a:r>
              <a:rPr lang="ru-RU" dirty="0" err="1"/>
              <a:t>допомогою</a:t>
            </a:r>
            <a:r>
              <a:rPr lang="ru-RU" dirty="0"/>
              <a:t> </a:t>
            </a:r>
            <a:r>
              <a:rPr lang="ru-RU" dirty="0" err="1"/>
              <a:t>якого</a:t>
            </a:r>
            <a:r>
              <a:rPr lang="ru-RU" dirty="0"/>
              <a:t> </a:t>
            </a:r>
            <a:r>
              <a:rPr lang="ru-RU" dirty="0" err="1"/>
              <a:t>вивчають</a:t>
            </a:r>
            <a:r>
              <a:rPr lang="ru-RU" dirty="0"/>
              <a:t> </a:t>
            </a:r>
            <a:r>
              <a:rPr lang="ru-RU" dirty="0" err="1"/>
              <a:t>клітини</a:t>
            </a:r>
            <a:r>
              <a:rPr lang="ru-RU" dirty="0"/>
              <a:t>, - </a:t>
            </a:r>
            <a:r>
              <a:rPr lang="ru-RU" dirty="0" err="1"/>
              <a:t>це</a:t>
            </a:r>
            <a:r>
              <a:rPr lang="ru-RU" dirty="0"/>
              <a:t> </a:t>
            </a:r>
            <a:r>
              <a:rPr lang="ru-RU" dirty="0" err="1"/>
              <a:t>світловий</a:t>
            </a:r>
            <a:r>
              <a:rPr lang="ru-RU" dirty="0"/>
              <a:t> </a:t>
            </a:r>
            <a:r>
              <a:rPr lang="ru-RU" dirty="0" err="1"/>
              <a:t>мікроскоп</a:t>
            </a:r>
            <a:r>
              <a:rPr lang="ru-RU" dirty="0"/>
              <a:t> </a:t>
            </a:r>
            <a:r>
              <a:rPr lang="ru-RU" dirty="0" err="1" smtClean="0"/>
              <a:t>Головний</a:t>
            </a:r>
            <a:r>
              <a:rPr lang="ru-RU" dirty="0" smtClean="0"/>
              <a:t> </a:t>
            </a:r>
            <a:r>
              <a:rPr lang="ru-RU" dirty="0"/>
              <a:t>принцип </a:t>
            </a:r>
            <a:r>
              <a:rPr lang="ru-RU" dirty="0" err="1"/>
              <a:t>його</a:t>
            </a:r>
            <a:r>
              <a:rPr lang="ru-RU" dirty="0"/>
              <a:t> </a:t>
            </a:r>
            <a:r>
              <a:rPr lang="ru-RU" dirty="0" err="1"/>
              <a:t>роботи</a:t>
            </a:r>
            <a:r>
              <a:rPr lang="ru-RU" dirty="0"/>
              <a:t> </a:t>
            </a:r>
            <a:r>
              <a:rPr lang="ru-RU" dirty="0" err="1"/>
              <a:t>полягає</a:t>
            </a:r>
            <a:r>
              <a:rPr lang="ru-RU" dirty="0"/>
              <a:t> в тому, </a:t>
            </a:r>
            <a:r>
              <a:rPr lang="ru-RU" dirty="0" err="1"/>
              <a:t>що</a:t>
            </a:r>
            <a:r>
              <a:rPr lang="ru-RU" dirty="0"/>
              <a:t> через </a:t>
            </a:r>
            <a:r>
              <a:rPr lang="ru-RU" dirty="0" err="1"/>
              <a:t>прозорий</a:t>
            </a:r>
            <a:r>
              <a:rPr lang="ru-RU" dirty="0"/>
              <a:t> </a:t>
            </a:r>
            <a:r>
              <a:rPr lang="ru-RU" dirty="0" err="1"/>
              <a:t>чи</a:t>
            </a:r>
            <a:r>
              <a:rPr lang="ru-RU" dirty="0"/>
              <a:t> </a:t>
            </a:r>
            <a:r>
              <a:rPr lang="ru-RU" dirty="0" err="1"/>
              <a:t>напівпрозорий</a:t>
            </a:r>
            <a:r>
              <a:rPr lang="ru-RU" dirty="0"/>
              <a:t> предмет (</a:t>
            </a:r>
            <a:r>
              <a:rPr lang="ru-RU" dirty="0" err="1"/>
              <a:t>об'єкт</a:t>
            </a:r>
            <a:r>
              <a:rPr lang="ru-RU" dirty="0"/>
              <a:t> </a:t>
            </a:r>
            <a:r>
              <a:rPr lang="ru-RU" dirty="0" err="1"/>
              <a:t>дослідження</a:t>
            </a:r>
            <a:r>
              <a:rPr lang="ru-RU" dirty="0"/>
              <a:t>), </a:t>
            </a:r>
            <a:r>
              <a:rPr lang="ru-RU" dirty="0" err="1"/>
              <a:t>розміщений</a:t>
            </a:r>
            <a:r>
              <a:rPr lang="ru-RU" dirty="0"/>
              <a:t> на </a:t>
            </a:r>
            <a:r>
              <a:rPr lang="ru-RU" dirty="0" err="1"/>
              <a:t>спеціальному</a:t>
            </a:r>
            <a:r>
              <a:rPr lang="ru-RU" dirty="0"/>
              <a:t> предметному столику, </a:t>
            </a:r>
            <a:r>
              <a:rPr lang="ru-RU" dirty="0" err="1"/>
              <a:t>проходять</a:t>
            </a:r>
            <a:r>
              <a:rPr lang="ru-RU" dirty="0"/>
              <a:t> </a:t>
            </a:r>
            <a:r>
              <a:rPr lang="ru-RU" dirty="0" err="1"/>
              <a:t>промені</a:t>
            </a:r>
            <a:r>
              <a:rPr lang="ru-RU" dirty="0"/>
              <a:t> </a:t>
            </a:r>
            <a:r>
              <a:rPr lang="ru-RU" dirty="0" err="1"/>
              <a:t>світла</a:t>
            </a:r>
            <a:r>
              <a:rPr lang="ru-RU" dirty="0"/>
              <a:t> (тому </a:t>
            </a:r>
            <a:r>
              <a:rPr lang="ru-RU" dirty="0" err="1"/>
              <a:t>такі</a:t>
            </a:r>
            <a:r>
              <a:rPr lang="ru-RU" dirty="0"/>
              <a:t> </a:t>
            </a:r>
            <a:r>
              <a:rPr lang="ru-RU" dirty="0" err="1"/>
              <a:t>мікроскопи</a:t>
            </a:r>
            <a:r>
              <a:rPr lang="ru-RU" dirty="0"/>
              <a:t> </a:t>
            </a:r>
            <a:r>
              <a:rPr lang="ru-RU" dirty="0" err="1"/>
              <a:t>називають</a:t>
            </a:r>
            <a:r>
              <a:rPr lang="ru-RU" dirty="0"/>
              <a:t> </a:t>
            </a:r>
            <a:r>
              <a:rPr lang="ru-RU" dirty="0" err="1"/>
              <a:t>світловими</a:t>
            </a:r>
            <a:r>
              <a:rPr lang="ru-RU" dirty="0"/>
              <a:t>). </a:t>
            </a:r>
            <a:r>
              <a:rPr lang="ru-RU" dirty="0" err="1"/>
              <a:t>Сонячні</a:t>
            </a:r>
            <a:r>
              <a:rPr lang="ru-RU" dirty="0"/>
              <a:t> </a:t>
            </a:r>
            <a:r>
              <a:rPr lang="ru-RU" dirty="0" err="1"/>
              <a:t>промені</a:t>
            </a:r>
            <a:r>
              <a:rPr lang="ru-RU" dirty="0"/>
              <a:t> </a:t>
            </a:r>
            <a:r>
              <a:rPr lang="ru-RU" dirty="0" err="1"/>
              <a:t>спрямовуються</a:t>
            </a:r>
            <a:r>
              <a:rPr lang="ru-RU" dirty="0"/>
              <a:t> на </a:t>
            </a:r>
            <a:r>
              <a:rPr lang="ru-RU" dirty="0" err="1"/>
              <a:t>об'єкт</a:t>
            </a:r>
            <a:r>
              <a:rPr lang="ru-RU" dirty="0"/>
              <a:t> </a:t>
            </a:r>
            <a:r>
              <a:rPr lang="ru-RU" dirty="0" err="1"/>
              <a:t>дослідження</a:t>
            </a:r>
            <a:r>
              <a:rPr lang="ru-RU" dirty="0"/>
              <a:t> за </a:t>
            </a:r>
            <a:r>
              <a:rPr lang="ru-RU" dirty="0" err="1"/>
              <a:t>допомогою</a:t>
            </a:r>
            <a:r>
              <a:rPr lang="ru-RU" dirty="0"/>
              <a:t> особливого </a:t>
            </a:r>
            <a:r>
              <a:rPr lang="ru-RU" dirty="0" err="1"/>
              <a:t>дзеркальця</a:t>
            </a:r>
            <a:r>
              <a:rPr lang="ru-RU" dirty="0"/>
              <a:t>.</a:t>
            </a:r>
            <a:endParaRPr lang="uk-UA" dirty="0"/>
          </a:p>
        </p:txBody>
      </p:sp>
    </p:spTree>
    <p:extLst>
      <p:ext uri="{BB962C8B-B14F-4D97-AF65-F5344CB8AC3E}">
        <p14:creationId xmlns:p14="http://schemas.microsoft.com/office/powerpoint/2010/main" val="4165871943"/>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Світловий мікроскоп</a:t>
            </a:r>
            <a:endParaRPr lang="uk-UA" dirty="0"/>
          </a:p>
        </p:txBody>
      </p:sp>
      <p:sp>
        <p:nvSpPr>
          <p:cNvPr id="3" name="Объект 2"/>
          <p:cNvSpPr>
            <a:spLocks noGrp="1"/>
          </p:cNvSpPr>
          <p:nvPr>
            <p:ph idx="1"/>
          </p:nvPr>
        </p:nvSpPr>
        <p:spPr/>
        <p:txBody>
          <a:bodyPr/>
          <a:lstStyle/>
          <a:p>
            <a:r>
              <a:rPr lang="uk-UA" dirty="0"/>
              <a:t>Для кращого освітлення об'єкта дзеркальце повертають таким чином, щоб світлові промені відбивалися від нього й проходили крізь отвір предметного столика на об'єкт дослідження. Сучасні мікроскопи здебільшого замість дзеркальця мають штучне джерело </a:t>
            </a:r>
            <a:r>
              <a:rPr lang="uk-UA" dirty="0" smtClean="0"/>
              <a:t>світла та </a:t>
            </a:r>
            <a:r>
              <a:rPr lang="uk-UA" dirty="0"/>
              <a:t>діафрагму, що дає змогу регулювати ступінь освітлення об'єкта.</a:t>
            </a:r>
          </a:p>
        </p:txBody>
      </p:sp>
    </p:spTree>
    <p:extLst>
      <p:ext uri="{BB962C8B-B14F-4D97-AF65-F5344CB8AC3E}">
        <p14:creationId xmlns:p14="http://schemas.microsoft.com/office/powerpoint/2010/main" val="1582706459"/>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Дзеркальце</a:t>
            </a:r>
            <a:endParaRPr lang="uk-UA" dirty="0"/>
          </a:p>
        </p:txBody>
      </p:sp>
      <p:sp>
        <p:nvSpPr>
          <p:cNvPr id="3" name="Объект 2"/>
          <p:cNvSpPr>
            <a:spLocks noGrp="1"/>
          </p:cNvSpPr>
          <p:nvPr>
            <p:ph idx="1"/>
          </p:nvPr>
        </p:nvSpPr>
        <p:spPr/>
        <p:txBody>
          <a:bodyPr>
            <a:normAutofit lnSpcReduction="10000"/>
          </a:bodyPr>
          <a:lstStyle/>
          <a:p>
            <a:r>
              <a:rPr lang="uk-UA" dirty="0"/>
              <a:t>Зверніть увагу на дзеркальце. Часто воно має дві поверхні: пласку та увігнуту. Пласку поверхню використовують за яскравого світла, вона сприяє рівномірному освітленню поля зору. Увігнутий бік застосовують тоді, коли світло слабке або коли потрібно працювати за великого збільшення. До того ж увігнута поверхня дзеркальця дає змогу краще концентрувати промені світла.</a:t>
            </a:r>
          </a:p>
        </p:txBody>
      </p:sp>
    </p:spTree>
    <p:extLst>
      <p:ext uri="{BB962C8B-B14F-4D97-AF65-F5344CB8AC3E}">
        <p14:creationId xmlns:p14="http://schemas.microsoft.com/office/powerpoint/2010/main" val="394282181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Экологи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TotalTime>
  <Words>624</Words>
  <Application>Microsoft Office PowerPoint</Application>
  <PresentationFormat>Экран (4:3)</PresentationFormat>
  <Paragraphs>36</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Экология</vt:lpstr>
      <vt:lpstr>Презентация PowerPoint</vt:lpstr>
      <vt:lpstr>Вступ</vt:lpstr>
      <vt:lpstr>Вивчення клітин</vt:lpstr>
      <vt:lpstr>Дослід Гука</vt:lpstr>
      <vt:lpstr>Презентация PowerPoint</vt:lpstr>
      <vt:lpstr>Будова</vt:lpstr>
      <vt:lpstr>Світловий мікроскоп</vt:lpstr>
      <vt:lpstr>Світловий мікроскоп</vt:lpstr>
      <vt:lpstr>Дзеркальце</vt:lpstr>
      <vt:lpstr>Презентация PowerPoint</vt:lpstr>
      <vt:lpstr>Принцип роботи</vt:lpstr>
      <vt:lpstr>Принцип роботи</vt:lpstr>
      <vt:lpstr>Принцип роботи</vt:lpstr>
      <vt:lpstr>Мікроскоп</vt:lpstr>
      <vt:lpstr>Електронний мікроскоп</vt:lpstr>
      <vt:lpstr>Електронний мікроскоп</vt:lpstr>
      <vt:lpstr>Електронний мікроскоп</vt:lpstr>
      <vt:lpstr>Висновок</vt:lpstr>
      <vt:lpstr>Джерела</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Дослідження біологічних об'єктів</dc:title>
  <dc:creator>user</dc:creator>
  <cp:lastModifiedBy>user</cp:lastModifiedBy>
  <cp:revision>8</cp:revision>
  <dcterms:created xsi:type="dcterms:W3CDTF">2013-11-01T09:50:06Z</dcterms:created>
  <dcterms:modified xsi:type="dcterms:W3CDTF">2013-11-01T10:39:08Z</dcterms:modified>
</cp:coreProperties>
</file>