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93B27F-9447-47DF-B88D-AC64CBF18BA3}" type="datetimeFigureOut">
              <a:rPr lang="ru-RU" smtClean="0"/>
              <a:t>17.03.2014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263646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smtClean="0"/>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smtClean="0"/>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93B27F-9447-47DF-B88D-AC64CBF18BA3}" type="datetimeFigureOut">
              <a:rPr lang="ru-RU" smtClean="0"/>
              <a:t>17.03.2014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171647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smtClean="0"/>
              <a:t>Образец текста</a:t>
            </a:r>
          </a:p>
        </p:txBody>
      </p:sp>
      <p:sp>
        <p:nvSpPr>
          <p:cNvPr id="4" name="Date Placeholder 3"/>
          <p:cNvSpPr>
            <a:spLocks noGrp="1"/>
          </p:cNvSpPr>
          <p:nvPr>
            <p:ph type="dt" sz="half" idx="10"/>
          </p:nvPr>
        </p:nvSpPr>
        <p:spPr/>
        <p:txBody>
          <a:bodyPr/>
          <a:lstStyle/>
          <a:p>
            <a:fld id="{B693B27F-9447-47DF-B88D-AC64CBF18BA3}" type="datetimeFigureOut">
              <a:rPr lang="ru-RU" smtClean="0"/>
              <a:t>17.03.2014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400566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smtClean="0"/>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smtClean="0"/>
              <a:t>Образец текста</a:t>
            </a:r>
          </a:p>
        </p:txBody>
      </p:sp>
      <p:sp>
        <p:nvSpPr>
          <p:cNvPr id="2" name="Date Placeholder 1"/>
          <p:cNvSpPr>
            <a:spLocks noGrp="1"/>
          </p:cNvSpPr>
          <p:nvPr>
            <p:ph type="dt" sz="half" idx="10"/>
          </p:nvPr>
        </p:nvSpPr>
        <p:spPr/>
        <p:txBody>
          <a:bodyPr/>
          <a:lstStyle/>
          <a:p>
            <a:fld id="{B693B27F-9447-47DF-B88D-AC64CBF18BA3}" type="datetimeFigureOut">
              <a:rPr lang="ru-RU" smtClean="0"/>
              <a:t>17.03.2014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324599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93B27F-9447-47DF-B88D-AC64CBF18BA3}" type="datetimeFigureOut">
              <a:rPr lang="ru-RU" smtClean="0"/>
              <a:t>17.03.2014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106199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93B27F-9447-47DF-B88D-AC64CBF18BA3}" type="datetimeFigureOut">
              <a:rPr lang="ru-RU" smtClean="0"/>
              <a:t>17.03.2014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292499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93B27F-9447-47DF-B88D-AC64CBF18BA3}" type="datetimeFigureOut">
              <a:rPr lang="ru-RU" smtClean="0"/>
              <a:t>17.03.2014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82385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93B27F-9447-47DF-B88D-AC64CBF18BA3}" type="datetimeFigureOut">
              <a:rPr lang="ru-RU" smtClean="0"/>
              <a:t>17.03.2014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278629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93B27F-9447-47DF-B88D-AC64CBF18BA3}" type="datetimeFigureOut">
              <a:rPr lang="ru-RU" smtClean="0"/>
              <a:t>17.03.2014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17509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93B27F-9447-47DF-B88D-AC64CBF18BA3}" type="datetimeFigureOut">
              <a:rPr lang="ru-RU" smtClean="0"/>
              <a:t>17.03.2014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399377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93B27F-9447-47DF-B88D-AC64CBF18BA3}" type="datetimeFigureOut">
              <a:rPr lang="ru-RU" smtClean="0"/>
              <a:t>17.03.2014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36206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3B27F-9447-47DF-B88D-AC64CBF18BA3}" type="datetimeFigureOut">
              <a:rPr lang="ru-RU" smtClean="0"/>
              <a:t>17.03.2014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8476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93B27F-9447-47DF-B88D-AC64CBF18BA3}" type="datetimeFigureOut">
              <a:rPr lang="ru-RU" smtClean="0"/>
              <a:t>17.03.2014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265585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smtClean="0"/>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smtClean="0"/>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B693B27F-9447-47DF-B88D-AC64CBF18BA3}" type="datetimeFigureOut">
              <a:rPr lang="ru-RU" smtClean="0"/>
              <a:t>17.03.2014</a:t>
            </a:fld>
            <a:endParaRPr lang="ru-RU"/>
          </a:p>
        </p:txBody>
      </p:sp>
      <p:sp>
        <p:nvSpPr>
          <p:cNvPr id="6" name="Footer Placeholder 5"/>
          <p:cNvSpPr>
            <a:spLocks noGrp="1"/>
          </p:cNvSpPr>
          <p:nvPr>
            <p:ph type="ftr" sz="quarter" idx="11"/>
          </p:nvPr>
        </p:nvSpPr>
        <p:spPr>
          <a:xfrm>
            <a:off x="590396" y="6041362"/>
            <a:ext cx="3295413" cy="365125"/>
          </a:xfrm>
        </p:spPr>
        <p:txBody>
          <a:bodyPr/>
          <a:lstStyle/>
          <a:p>
            <a:endParaRPr lang="ru-RU"/>
          </a:p>
        </p:txBody>
      </p:sp>
      <p:sp>
        <p:nvSpPr>
          <p:cNvPr id="7" name="Slide Number Placeholder 6"/>
          <p:cNvSpPr>
            <a:spLocks noGrp="1"/>
          </p:cNvSpPr>
          <p:nvPr>
            <p:ph type="sldNum" sz="quarter" idx="12"/>
          </p:nvPr>
        </p:nvSpPr>
        <p:spPr>
          <a:xfrm>
            <a:off x="4862689" y="5915888"/>
            <a:ext cx="1062155" cy="490599"/>
          </a:xfrm>
        </p:spPr>
        <p:txBody>
          <a:bodyPr/>
          <a:lstStyle/>
          <a:p>
            <a:fld id="{61291AFC-AF0B-4F2A-A36A-F4A8884153ED}" type="slidenum">
              <a:rPr lang="ru-RU" smtClean="0"/>
              <a:t>‹#›</a:t>
            </a:fld>
            <a:endParaRPr lang="ru-RU"/>
          </a:p>
        </p:txBody>
      </p:sp>
    </p:spTree>
    <p:extLst>
      <p:ext uri="{BB962C8B-B14F-4D97-AF65-F5344CB8AC3E}">
        <p14:creationId xmlns:p14="http://schemas.microsoft.com/office/powerpoint/2010/main" val="369873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ru-R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693B27F-9447-47DF-B88D-AC64CBF18BA3}" type="datetimeFigureOut">
              <a:rPr lang="ru-RU" smtClean="0"/>
              <a:t>17.03.2014</a:t>
            </a:fld>
            <a:endParaRPr lang="ru-R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1291AFC-AF0B-4F2A-A36A-F4A8884153ED}" type="slidenum">
              <a:rPr lang="ru-RU" smtClean="0"/>
              <a:t>‹#›</a:t>
            </a:fld>
            <a:endParaRPr lang="ru-RU"/>
          </a:p>
        </p:txBody>
      </p:sp>
    </p:spTree>
    <p:extLst>
      <p:ext uri="{BB962C8B-B14F-4D97-AF65-F5344CB8AC3E}">
        <p14:creationId xmlns:p14="http://schemas.microsoft.com/office/powerpoint/2010/main" val="378796092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Swimming</a:t>
            </a:r>
            <a:endParaRPr lang="ru-RU" dirty="0"/>
          </a:p>
        </p:txBody>
      </p:sp>
      <p:sp>
        <p:nvSpPr>
          <p:cNvPr id="3" name="Подзаголовок 2"/>
          <p:cNvSpPr>
            <a:spLocks noGrp="1"/>
          </p:cNvSpPr>
          <p:nvPr>
            <p:ph type="subTitle" idx="1"/>
          </p:nvPr>
        </p:nvSpPr>
        <p:spPr>
          <a:xfrm>
            <a:off x="1542361" y="5435084"/>
            <a:ext cx="9839640" cy="434974"/>
          </a:xfrm>
        </p:spPr>
        <p:txBody>
          <a:bodyPr>
            <a:noAutofit/>
          </a:bodyPr>
          <a:lstStyle/>
          <a:p>
            <a:r>
              <a:rPr lang="en-US" sz="2800" dirty="0" smtClean="0">
                <a:effectLst>
                  <a:outerShdw blurRad="38100" dist="38100" dir="2700000" algn="tl">
                    <a:srgbClr val="000000">
                      <a:alpha val="43137"/>
                    </a:srgbClr>
                  </a:outerShdw>
                </a:effectLst>
              </a:rPr>
              <a:t>It’s my </a:t>
            </a:r>
            <a:r>
              <a:rPr lang="en-US" sz="2800" dirty="0" smtClean="0">
                <a:effectLst>
                  <a:outerShdw blurRad="38100" dist="38100" dir="2700000" algn="tl">
                    <a:srgbClr val="000000">
                      <a:alpha val="43137"/>
                    </a:srgbClr>
                  </a:outerShdw>
                </a:effectLst>
              </a:rPr>
              <a:t>life.</a:t>
            </a: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984896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set>
                                      <p:cBhvr>
                                        <p:cTn id="12" dur="227" fill="hold">
                                          <p:stCondLst>
                                            <p:cond delay="0"/>
                                          </p:stCondLst>
                                        </p:cTn>
                                        <p:tgtEl>
                                          <p:spTgt spid="3">
                                            <p:txEl>
                                              <p:pRg st="0" end="0"/>
                                            </p:txEl>
                                          </p:spTgt>
                                        </p:tgtEl>
                                        <p:attrNameLst>
                                          <p:attrName>style.rotation</p:attrName>
                                        </p:attrNameLst>
                                      </p:cBhvr>
                                      <p:to>
                                        <p:strVal val="-45.0"/>
                                      </p:to>
                                    </p:set>
                                    <p:anim calcmode="lin" valueType="num">
                                      <p:cBhvr>
                                        <p:cTn id="13"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10788" y="1042099"/>
            <a:ext cx="10570424" cy="3618036"/>
          </a:xfrm>
        </p:spPr>
        <p:txBody>
          <a:bodyPr/>
          <a:lstStyle/>
          <a:p>
            <a:r>
              <a:rPr lang="en-US" sz="8000" dirty="0" smtClean="0">
                <a:solidFill>
                  <a:schemeClr val="accent2">
                    <a:lumMod val="50000"/>
                  </a:schemeClr>
                </a:solidFill>
                <a:effectLst>
                  <a:outerShdw blurRad="38100" dist="38100" dir="2700000" algn="tl">
                    <a:srgbClr val="000000">
                      <a:alpha val="43137"/>
                    </a:srgbClr>
                  </a:outerShdw>
                </a:effectLst>
              </a:rPr>
              <a:t>Thank you for your attention!</a:t>
            </a:r>
            <a:endParaRPr lang="ru-RU" sz="8000" dirty="0">
              <a:solidFill>
                <a:schemeClr val="accent2">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0775" y="4295314"/>
            <a:ext cx="2651393" cy="2651393"/>
          </a:xfrm>
          <a:prstGeom prst="rect">
            <a:avLst/>
          </a:prstGeom>
        </p:spPr>
      </p:pic>
    </p:spTree>
    <p:extLst>
      <p:ext uri="{BB962C8B-B14F-4D97-AF65-F5344CB8AC3E}">
        <p14:creationId xmlns:p14="http://schemas.microsoft.com/office/powerpoint/2010/main" val="31697071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50000"/>
                  </a:schemeClr>
                </a:solidFill>
              </a:rPr>
              <a:t>Swimming</a:t>
            </a:r>
            <a:endParaRPr lang="ru-RU" dirty="0">
              <a:solidFill>
                <a:schemeClr val="accent1">
                  <a:lumMod val="50000"/>
                </a:schemeClr>
              </a:solidFill>
            </a:endParaRPr>
          </a:p>
        </p:txBody>
      </p:sp>
      <p:sp>
        <p:nvSpPr>
          <p:cNvPr id="3" name="Объект 2"/>
          <p:cNvSpPr>
            <a:spLocks noGrp="1"/>
          </p:cNvSpPr>
          <p:nvPr>
            <p:ph idx="1"/>
          </p:nvPr>
        </p:nvSpPr>
        <p:spPr>
          <a:xfrm>
            <a:off x="818712" y="2222288"/>
            <a:ext cx="10554574" cy="1391246"/>
          </a:xfrm>
        </p:spPr>
        <p:txBody>
          <a:bodyPr/>
          <a:lstStyle/>
          <a:p>
            <a:r>
              <a:rPr lang="en-US" dirty="0" smtClean="0">
                <a:solidFill>
                  <a:schemeClr val="accent1">
                    <a:lumMod val="60000"/>
                    <a:lumOff val="40000"/>
                  </a:schemeClr>
                </a:solidFill>
              </a:rPr>
              <a:t>This topic has touched me because I have been swimming since I was 4 years old.</a:t>
            </a:r>
            <a:endParaRPr lang="ru-RU" dirty="0">
              <a:solidFill>
                <a:schemeClr val="accent1">
                  <a:lumMod val="60000"/>
                  <a:lumOff val="40000"/>
                </a:schemeClr>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33643" t="23228" r="23625" b="34908"/>
          <a:stretch/>
        </p:blipFill>
        <p:spPr>
          <a:xfrm>
            <a:off x="7758099" y="3613534"/>
            <a:ext cx="4433902" cy="3244466"/>
          </a:xfrm>
          <a:prstGeom prst="rect">
            <a:avLst/>
          </a:prstGeom>
        </p:spPr>
      </p:pic>
    </p:spTree>
    <p:extLst>
      <p:ext uri="{BB962C8B-B14F-4D97-AF65-F5344CB8AC3E}">
        <p14:creationId xmlns:p14="http://schemas.microsoft.com/office/powerpoint/2010/main" val="3285713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60" b="12772"/>
          <a:stretch/>
        </p:blipFill>
        <p:spPr>
          <a:xfrm>
            <a:off x="0" y="0"/>
            <a:ext cx="12184655" cy="6858000"/>
          </a:xfrm>
          <a:prstGeom prst="rect">
            <a:avLst/>
          </a:prstGeom>
        </p:spPr>
      </p:pic>
      <p:sp>
        <p:nvSpPr>
          <p:cNvPr id="3" name="Объект 2"/>
          <p:cNvSpPr>
            <a:spLocks noGrp="1"/>
          </p:cNvSpPr>
          <p:nvPr>
            <p:ph idx="1"/>
          </p:nvPr>
        </p:nvSpPr>
        <p:spPr>
          <a:xfrm>
            <a:off x="815040" y="2365507"/>
            <a:ext cx="10554574" cy="3636511"/>
          </a:xfrm>
        </p:spPr>
        <p:txBody>
          <a:bodyPr/>
          <a:lstStyle/>
          <a:p>
            <a:pPr marL="0" indent="0">
              <a:buNone/>
            </a:pPr>
            <a:r>
              <a:rPr lang="en-US" sz="5400" dirty="0" smtClean="0">
                <a:solidFill>
                  <a:schemeClr val="bg1">
                    <a:lumMod val="95000"/>
                    <a:lumOff val="5000"/>
                  </a:schemeClr>
                </a:solidFill>
              </a:rPr>
              <a:t>Let me tell you some interesting information about swimming…</a:t>
            </a:r>
          </a:p>
          <a:p>
            <a:endParaRPr lang="ru-RU" dirty="0"/>
          </a:p>
        </p:txBody>
      </p:sp>
    </p:spTree>
    <p:extLst>
      <p:ext uri="{BB962C8B-B14F-4D97-AF65-F5344CB8AC3E}">
        <p14:creationId xmlns:p14="http://schemas.microsoft.com/office/powerpoint/2010/main" val="19576400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Brief Introduction</a:t>
            </a:r>
            <a:endParaRPr lang="ru-RU" dirty="0"/>
          </a:p>
        </p:txBody>
      </p:sp>
      <p:sp>
        <p:nvSpPr>
          <p:cNvPr id="3" name="Объект 2"/>
          <p:cNvSpPr>
            <a:spLocks noGrp="1"/>
          </p:cNvSpPr>
          <p:nvPr>
            <p:ph idx="1"/>
          </p:nvPr>
        </p:nvSpPr>
        <p:spPr>
          <a:xfrm>
            <a:off x="818712" y="2222288"/>
            <a:ext cx="3896507" cy="4277664"/>
          </a:xfrm>
        </p:spPr>
        <p:txBody>
          <a:bodyPr>
            <a:normAutofit fontScale="92500" lnSpcReduction="20000"/>
          </a:bodyPr>
          <a:lstStyle/>
          <a:p>
            <a:r>
              <a:rPr lang="en-US" dirty="0"/>
              <a:t>The sport of swimming has been recorded since prehistoric times; the earliest recording of swimming dates back to Stone Age paintings from around 7,000 years ago. Written references date from 2000 BC. Some of the earliest references to swimming include the Gilgamesh, the Iliad, the Odyssey, the Bible, Beowulf, The Holy Quran along with others. In 1538, </a:t>
            </a:r>
            <a:r>
              <a:rPr lang="en-US" dirty="0" err="1"/>
              <a:t>Nikolaus</a:t>
            </a:r>
            <a:r>
              <a:rPr lang="en-US" dirty="0"/>
              <a:t> </a:t>
            </a:r>
            <a:r>
              <a:rPr lang="en-US" dirty="0" err="1"/>
              <a:t>Wynmann</a:t>
            </a:r>
            <a:r>
              <a:rPr lang="en-US" dirty="0"/>
              <a:t>, a German professor of languages, wrote the first swimming book, The Swimmer or A Dialogue on the Art of Swimming</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353" y="2535676"/>
            <a:ext cx="5146431" cy="3650887"/>
          </a:xfrm>
          <a:prstGeom prst="rect">
            <a:avLst/>
          </a:prstGeom>
        </p:spPr>
      </p:pic>
    </p:spTree>
    <p:extLst>
      <p:ext uri="{BB962C8B-B14F-4D97-AF65-F5344CB8AC3E}">
        <p14:creationId xmlns:p14="http://schemas.microsoft.com/office/powerpoint/2010/main" val="2301550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Swimming Secrets</a:t>
            </a:r>
            <a:endParaRPr lang="ru-RU" dirty="0"/>
          </a:p>
        </p:txBody>
      </p:sp>
      <p:sp>
        <p:nvSpPr>
          <p:cNvPr id="3" name="Объект 2"/>
          <p:cNvSpPr>
            <a:spLocks noGrp="1"/>
          </p:cNvSpPr>
          <p:nvPr>
            <p:ph idx="1"/>
          </p:nvPr>
        </p:nvSpPr>
        <p:spPr>
          <a:xfrm>
            <a:off x="5816906" y="2387540"/>
            <a:ext cx="5699599" cy="4090378"/>
          </a:xfrm>
        </p:spPr>
        <p:txBody>
          <a:bodyPr/>
          <a:lstStyle/>
          <a:p>
            <a:r>
              <a:rPr lang="en-US" dirty="0" smtClean="0"/>
              <a:t>The swimmer shouldn’t train his arms too much (doing push-ups or similar exercises);</a:t>
            </a:r>
          </a:p>
          <a:p>
            <a:r>
              <a:rPr lang="en-US" dirty="0" smtClean="0"/>
              <a:t>Those </a:t>
            </a:r>
            <a:r>
              <a:rPr lang="en-US" dirty="0"/>
              <a:t>who prefer </a:t>
            </a:r>
            <a:r>
              <a:rPr lang="en-US" dirty="0" smtClean="0"/>
              <a:t>breaststroke swimming have thick legs;</a:t>
            </a:r>
          </a:p>
          <a:p>
            <a:r>
              <a:rPr lang="en-US" dirty="0" smtClean="0"/>
              <a:t>Those who take part in competitions can swim under the water only 15 </a:t>
            </a:r>
            <a:r>
              <a:rPr lang="en-US" dirty="0" err="1" smtClean="0"/>
              <a:t>metres</a:t>
            </a:r>
            <a:r>
              <a:rPr lang="en-US" dirty="0"/>
              <a:t>;</a:t>
            </a:r>
            <a:endParaRPr lang="en-US" dirty="0" smtClean="0"/>
          </a:p>
          <a:p>
            <a:r>
              <a:rPr lang="en-US" dirty="0"/>
              <a:t>If you don't </a:t>
            </a:r>
            <a:r>
              <a:rPr lang="en-US" dirty="0" smtClean="0"/>
              <a:t>swim </a:t>
            </a:r>
            <a:r>
              <a:rPr lang="en-US" dirty="0"/>
              <a:t>about three </a:t>
            </a:r>
            <a:r>
              <a:rPr lang="en-US" dirty="0" smtClean="0"/>
              <a:t>times </a:t>
            </a:r>
            <a:r>
              <a:rPr lang="en-US" dirty="0"/>
              <a:t>a week you will lose your feel for the water and your technique will begin to </a:t>
            </a:r>
            <a:r>
              <a:rPr lang="en-US" dirty="0" smtClean="0"/>
              <a:t>worsen;</a:t>
            </a:r>
          </a:p>
          <a:p>
            <a:r>
              <a:rPr lang="en-US" dirty="0" smtClean="0"/>
              <a:t>Swimming is much more effective </a:t>
            </a:r>
            <a:r>
              <a:rPr lang="en-US" dirty="0"/>
              <a:t>in the </a:t>
            </a:r>
            <a:r>
              <a:rPr lang="en-US" dirty="0" smtClean="0"/>
              <a:t>morning than during the day.</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4" y="2644462"/>
            <a:ext cx="4955512" cy="3576534"/>
          </a:xfrm>
          <a:prstGeom prst="rect">
            <a:avLst/>
          </a:prstGeom>
        </p:spPr>
      </p:pic>
    </p:spTree>
    <p:extLst>
      <p:ext uri="{BB962C8B-B14F-4D97-AF65-F5344CB8AC3E}">
        <p14:creationId xmlns:p14="http://schemas.microsoft.com/office/powerpoint/2010/main" val="894293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
                                        </p:tgtEl>
                                        <p:attrNameLst>
                                          <p:attrName>ppt_y</p:attrName>
                                        </p:attrNameLst>
                                      </p:cBhvr>
                                      <p:tavLst>
                                        <p:tav tm="0">
                                          <p:val>
                                            <p:strVal val="#ppt_y"/>
                                          </p:val>
                                        </p:tav>
                                        <p:tav tm="100000">
                                          <p:val>
                                            <p:strVal val="#ppt_y"/>
                                          </p:val>
                                        </p:tav>
                                      </p:tavLst>
                                    </p:anim>
                                    <p:anim calcmode="lin" valueType="num">
                                      <p:cBhvr>
                                        <p:cTn id="9" dur="3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800" decel="100000"/>
                                        <p:tgtEl>
                                          <p:spTgt spid="3">
                                            <p:txEl>
                                              <p:pRg st="0" end="0"/>
                                            </p:txEl>
                                          </p:spTgt>
                                        </p:tgtEl>
                                      </p:cBhvr>
                                    </p:animEffect>
                                    <p:anim calcmode="lin" valueType="num">
                                      <p:cBhvr>
                                        <p:cTn id="22"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800" decel="100000"/>
                                        <p:tgtEl>
                                          <p:spTgt spid="3">
                                            <p:txEl>
                                              <p:pRg st="1" end="1"/>
                                            </p:txEl>
                                          </p:spTgt>
                                        </p:tgtEl>
                                      </p:cBhvr>
                                    </p:animEffect>
                                    <p:anim calcmode="lin" valueType="num">
                                      <p:cBhvr>
                                        <p:cTn id="30"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800" decel="100000"/>
                                        <p:tgtEl>
                                          <p:spTgt spid="3">
                                            <p:txEl>
                                              <p:pRg st="2" end="2"/>
                                            </p:txEl>
                                          </p:spTgt>
                                        </p:tgtEl>
                                      </p:cBhvr>
                                    </p:animEffect>
                                    <p:anim calcmode="lin" valueType="num">
                                      <p:cBhvr>
                                        <p:cTn id="3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800" decel="100000"/>
                                        <p:tgtEl>
                                          <p:spTgt spid="3">
                                            <p:txEl>
                                              <p:pRg st="3" end="3"/>
                                            </p:txEl>
                                          </p:spTgt>
                                        </p:tgtEl>
                                      </p:cBhvr>
                                    </p:animEffect>
                                    <p:anim calcmode="lin" valueType="num">
                                      <p:cBhvr>
                                        <p:cTn id="4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800" decel="100000"/>
                                        <p:tgtEl>
                                          <p:spTgt spid="3">
                                            <p:txEl>
                                              <p:pRg st="4" end="4"/>
                                            </p:txEl>
                                          </p:spTgt>
                                        </p:tgtEl>
                                      </p:cBhvr>
                                    </p:animEffect>
                                    <p:anim calcmode="lin" valueType="num">
                                      <p:cBhvr>
                                        <p:cTn id="5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Competition</a:t>
            </a:r>
            <a:endParaRPr lang="ru-RU" dirty="0"/>
          </a:p>
        </p:txBody>
      </p:sp>
      <p:sp>
        <p:nvSpPr>
          <p:cNvPr id="3" name="Объект 2"/>
          <p:cNvSpPr>
            <a:spLocks noGrp="1"/>
          </p:cNvSpPr>
          <p:nvPr>
            <p:ph idx="1"/>
          </p:nvPr>
        </p:nvSpPr>
        <p:spPr/>
        <p:txBody>
          <a:bodyPr/>
          <a:lstStyle/>
          <a:p>
            <a:r>
              <a:rPr lang="en-US" dirty="0"/>
              <a:t>Competitive swimming became popular in the nineteenth century. The goal of </a:t>
            </a:r>
            <a:r>
              <a:rPr lang="en-US" dirty="0" smtClean="0"/>
              <a:t>it </a:t>
            </a:r>
            <a:r>
              <a:rPr lang="en-US" dirty="0"/>
              <a:t>is to beat the competitors in any given event. Swimming in competition should create the least resistance in order to obtain maximum speed. However, some professional swimmers who do not hold a national or world ranking are considered the best in regard to their technical skills. Swimming is an event at the Summer Olympic Games, where male and female athletes compete in 16 of the recognized events each. Olympic events are held in a 50-meter pool, called a long course pool</a:t>
            </a:r>
            <a:r>
              <a:rPr lang="en-US" dirty="0" smtClean="0"/>
              <a:t>.</a:t>
            </a:r>
            <a:r>
              <a:rPr lang="en-US" dirty="0"/>
              <a:t/>
            </a:r>
            <a:br>
              <a:rPr lang="en-US" dirty="0"/>
            </a:br>
            <a:endParaRPr lang="ru-RU" dirty="0"/>
          </a:p>
        </p:txBody>
      </p:sp>
    </p:spTree>
    <p:extLst>
      <p:ext uri="{BB962C8B-B14F-4D97-AF65-F5344CB8AC3E}">
        <p14:creationId xmlns:p14="http://schemas.microsoft.com/office/powerpoint/2010/main" val="15762437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2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506" y="0"/>
            <a:ext cx="2937162" cy="222228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604" y="0"/>
            <a:ext cx="3377901" cy="2222286"/>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
            <a:ext cx="3007603" cy="222228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2668" y="0"/>
            <a:ext cx="2869332" cy="2222287"/>
          </a:xfrm>
          <a:prstGeom prst="rect">
            <a:avLst/>
          </a:prstGeom>
        </p:spPr>
      </p:pic>
      <p:sp>
        <p:nvSpPr>
          <p:cNvPr id="3" name="Объект 2"/>
          <p:cNvSpPr>
            <a:spLocks noGrp="1"/>
          </p:cNvSpPr>
          <p:nvPr>
            <p:ph idx="1"/>
          </p:nvPr>
        </p:nvSpPr>
        <p:spPr>
          <a:xfrm>
            <a:off x="418641" y="2579389"/>
            <a:ext cx="7814838" cy="3636511"/>
          </a:xfrm>
        </p:spPr>
        <p:txBody>
          <a:bodyPr/>
          <a:lstStyle/>
          <a:p>
            <a:pPr marL="0" indent="0">
              <a:buNone/>
            </a:pPr>
            <a:r>
              <a:rPr lang="en-US" b="1" dirty="0">
                <a:solidFill>
                  <a:schemeClr val="accent6">
                    <a:lumMod val="50000"/>
                  </a:schemeClr>
                </a:solidFill>
              </a:rPr>
              <a:t>In competitive swimming, four major styles have been </a:t>
            </a:r>
            <a:r>
              <a:rPr lang="en-US" b="1" dirty="0" smtClean="0">
                <a:solidFill>
                  <a:schemeClr val="accent6">
                    <a:lumMod val="50000"/>
                  </a:schemeClr>
                </a:solidFill>
              </a:rPr>
              <a:t>established. </a:t>
            </a:r>
            <a:endParaRPr lang="en-US" b="1" dirty="0">
              <a:solidFill>
                <a:schemeClr val="accent6">
                  <a:lumMod val="50000"/>
                </a:schemeClr>
              </a:solidFill>
            </a:endParaRPr>
          </a:p>
          <a:p>
            <a:pPr marL="0" indent="0">
              <a:buNone/>
            </a:pPr>
            <a:endParaRPr lang="en-US" dirty="0" smtClean="0"/>
          </a:p>
          <a:p>
            <a:r>
              <a:rPr lang="en-US" dirty="0" smtClean="0">
                <a:solidFill>
                  <a:schemeClr val="accent6">
                    <a:lumMod val="50000"/>
                  </a:schemeClr>
                </a:solidFill>
              </a:rPr>
              <a:t>Freestyle </a:t>
            </a:r>
          </a:p>
          <a:p>
            <a:r>
              <a:rPr lang="en-US" dirty="0" smtClean="0">
                <a:solidFill>
                  <a:schemeClr val="accent6">
                    <a:lumMod val="50000"/>
                  </a:schemeClr>
                </a:solidFill>
              </a:rPr>
              <a:t>Breaststroke </a:t>
            </a:r>
            <a:endParaRPr lang="en-US" dirty="0">
              <a:solidFill>
                <a:schemeClr val="accent6">
                  <a:lumMod val="50000"/>
                </a:schemeClr>
              </a:solidFill>
            </a:endParaRPr>
          </a:p>
          <a:p>
            <a:r>
              <a:rPr lang="en-US" dirty="0">
                <a:solidFill>
                  <a:schemeClr val="accent6">
                    <a:lumMod val="50000"/>
                  </a:schemeClr>
                </a:solidFill>
              </a:rPr>
              <a:t>Backstroke </a:t>
            </a:r>
          </a:p>
          <a:p>
            <a:r>
              <a:rPr lang="en-US" dirty="0">
                <a:solidFill>
                  <a:schemeClr val="accent6">
                    <a:lumMod val="50000"/>
                  </a:schemeClr>
                </a:solidFill>
              </a:rPr>
              <a:t>Butterfly </a:t>
            </a:r>
            <a:endParaRPr lang="ru-RU" dirty="0">
              <a:solidFill>
                <a:schemeClr val="accent6">
                  <a:lumMod val="50000"/>
                </a:schemeClr>
              </a:solidFill>
            </a:endParaRPr>
          </a:p>
        </p:txBody>
      </p:sp>
      <p:sp>
        <p:nvSpPr>
          <p:cNvPr id="2" name="Заголовок 1"/>
          <p:cNvSpPr>
            <a:spLocks noGrp="1"/>
          </p:cNvSpPr>
          <p:nvPr>
            <p:ph type="title"/>
          </p:nvPr>
        </p:nvSpPr>
        <p:spPr>
          <a:xfrm>
            <a:off x="626115" y="2094163"/>
            <a:ext cx="4290810" cy="970450"/>
          </a:xfrm>
        </p:spPr>
        <p:txBody>
          <a:bodyPr/>
          <a:lstStyle/>
          <a:p>
            <a:r>
              <a:rPr lang="en-US" dirty="0" smtClean="0">
                <a:solidFill>
                  <a:schemeClr val="accent6">
                    <a:lumMod val="50000"/>
                  </a:schemeClr>
                </a:solidFill>
              </a:rPr>
              <a:t>Swimming Styles</a:t>
            </a:r>
            <a:endParaRPr lang="ru-RU" dirty="0">
              <a:solidFill>
                <a:schemeClr val="accent6">
                  <a:lumMod val="50000"/>
                </a:schemeClr>
              </a:solidFill>
            </a:endParaRPr>
          </a:p>
        </p:txBody>
      </p:sp>
    </p:spTree>
    <p:extLst>
      <p:ext uri="{BB962C8B-B14F-4D97-AF65-F5344CB8AC3E}">
        <p14:creationId xmlns:p14="http://schemas.microsoft.com/office/powerpoint/2010/main" val="32455309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Records</a:t>
            </a:r>
            <a:endParaRPr lang="ru-RU" dirty="0"/>
          </a:p>
        </p:txBody>
      </p:sp>
      <p:sp>
        <p:nvSpPr>
          <p:cNvPr id="3" name="Объект 2"/>
          <p:cNvSpPr>
            <a:spLocks noGrp="1"/>
          </p:cNvSpPr>
          <p:nvPr>
            <p:ph idx="1"/>
          </p:nvPr>
        </p:nvSpPr>
        <p:spPr>
          <a:xfrm>
            <a:off x="110169" y="2038122"/>
            <a:ext cx="4957590" cy="4560982"/>
          </a:xfrm>
        </p:spPr>
        <p:txBody>
          <a:bodyPr>
            <a:normAutofit/>
          </a:bodyPr>
          <a:lstStyle/>
          <a:p>
            <a:r>
              <a:rPr lang="en-US" dirty="0" smtClean="0"/>
              <a:t>The Brazilian swimmer </a:t>
            </a:r>
            <a:r>
              <a:rPr lang="en-US" dirty="0"/>
              <a:t>César </a:t>
            </a:r>
            <a:r>
              <a:rPr lang="en-US" dirty="0" err="1" smtClean="0"/>
              <a:t>Cielo</a:t>
            </a:r>
            <a:r>
              <a:rPr lang="en-US" dirty="0" smtClean="0"/>
              <a:t> set a record in 50 and 100 m freestyle in </a:t>
            </a:r>
            <a:r>
              <a:rPr lang="en-US" dirty="0" smtClean="0"/>
              <a:t>2009.</a:t>
            </a:r>
            <a:endParaRPr lang="en-US" dirty="0" smtClean="0"/>
          </a:p>
          <a:p>
            <a:r>
              <a:rPr lang="en-US" dirty="0" smtClean="0"/>
              <a:t>The German swimmer </a:t>
            </a:r>
            <a:r>
              <a:rPr lang="en-US" dirty="0"/>
              <a:t>Paul </a:t>
            </a:r>
            <a:r>
              <a:rPr lang="en-US" dirty="0" err="1" smtClean="0"/>
              <a:t>Biedermann</a:t>
            </a:r>
            <a:r>
              <a:rPr lang="en-US" dirty="0" smtClean="0"/>
              <a:t> set his records in 200 and 400 m freestyle in </a:t>
            </a:r>
            <a:r>
              <a:rPr lang="en-US" dirty="0" smtClean="0"/>
              <a:t>2009.</a:t>
            </a:r>
          </a:p>
          <a:p>
            <a:r>
              <a:rPr lang="en-US" dirty="0" smtClean="0"/>
              <a:t>The </a:t>
            </a:r>
            <a:r>
              <a:rPr lang="en-US" dirty="0"/>
              <a:t>American swimmer Aaron </a:t>
            </a:r>
            <a:r>
              <a:rPr lang="en-US" dirty="0" err="1" smtClean="0"/>
              <a:t>Peirsol</a:t>
            </a:r>
            <a:r>
              <a:rPr lang="en-US" dirty="0" smtClean="0"/>
              <a:t> set </a:t>
            </a:r>
            <a:r>
              <a:rPr lang="en-US" dirty="0"/>
              <a:t>a record </a:t>
            </a:r>
            <a:r>
              <a:rPr lang="en-US" dirty="0" smtClean="0"/>
              <a:t>in 100 </a:t>
            </a:r>
            <a:r>
              <a:rPr lang="en-US" dirty="0"/>
              <a:t>and 200 m </a:t>
            </a:r>
            <a:r>
              <a:rPr lang="en-US" dirty="0" smtClean="0"/>
              <a:t>backstroke in 2009.</a:t>
            </a:r>
          </a:p>
          <a:p>
            <a:r>
              <a:rPr lang="en-US" dirty="0"/>
              <a:t>The American swimmer Katie </a:t>
            </a:r>
            <a:r>
              <a:rPr lang="en-US" dirty="0" err="1" smtClean="0"/>
              <a:t>Ledecky</a:t>
            </a:r>
            <a:r>
              <a:rPr lang="en-US" dirty="0" smtClean="0"/>
              <a:t> set her records in 800 </a:t>
            </a:r>
            <a:r>
              <a:rPr lang="en-US" dirty="0"/>
              <a:t>and </a:t>
            </a:r>
            <a:r>
              <a:rPr lang="en-US" dirty="0" smtClean="0"/>
              <a:t>1500 m freestyle in 2013.</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641" y="2597572"/>
            <a:ext cx="3442082" cy="3442082"/>
          </a:xfrm>
          <a:prstGeom prst="rect">
            <a:avLst/>
          </a:prstGeom>
        </p:spPr>
      </p:pic>
    </p:spTree>
    <p:extLst>
      <p:ext uri="{BB962C8B-B14F-4D97-AF65-F5344CB8AC3E}">
        <p14:creationId xmlns:p14="http://schemas.microsoft.com/office/powerpoint/2010/main" val="1443980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Left)">
                                      <p:cBhvr>
                                        <p:cTn id="18" dur="500"/>
                                        <p:tgtEl>
                                          <p:spTgt spid="3">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a:t>
            </a:r>
            <a:endParaRPr lang="ru-RU" dirty="0"/>
          </a:p>
        </p:txBody>
      </p:sp>
      <p:sp>
        <p:nvSpPr>
          <p:cNvPr id="3" name="Объект 2"/>
          <p:cNvSpPr>
            <a:spLocks noGrp="1"/>
          </p:cNvSpPr>
          <p:nvPr>
            <p:ph idx="1"/>
          </p:nvPr>
        </p:nvSpPr>
        <p:spPr>
          <a:xfrm>
            <a:off x="818712" y="2222287"/>
            <a:ext cx="10554574" cy="2019207"/>
          </a:xfrm>
        </p:spPr>
        <p:txBody>
          <a:bodyPr/>
          <a:lstStyle/>
          <a:p>
            <a:r>
              <a:rPr lang="en-US" dirty="0" smtClean="0"/>
              <a:t>Swimming is a tremendous kind of sport which brings not only pleasure but also keeps everybody fit, healthy, cheerful and beautiful. So as for me, it is one of the best type of activity for the body and mind.</a:t>
            </a:r>
            <a:endParaRPr lang="ru-RU" dirty="0"/>
          </a:p>
        </p:txBody>
      </p:sp>
    </p:spTree>
    <p:extLst>
      <p:ext uri="{BB962C8B-B14F-4D97-AF65-F5344CB8AC3E}">
        <p14:creationId xmlns:p14="http://schemas.microsoft.com/office/powerpoint/2010/main" val="17219981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аты">
  <a:themeElements>
    <a:clrScheme name="Цитаты">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Цитаты">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Цитаты">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TC103457503[[fn=Допускает цитирование]]</Template>
  <TotalTime>141</TotalTime>
  <Words>392</Words>
  <Application>Microsoft Office PowerPoint</Application>
  <PresentationFormat>Широкоэкранный</PresentationFormat>
  <Paragraphs>30</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Century Gothic</vt:lpstr>
      <vt:lpstr>Wingdings 2</vt:lpstr>
      <vt:lpstr>Цитаты</vt:lpstr>
      <vt:lpstr>Swimming</vt:lpstr>
      <vt:lpstr>Swimming</vt:lpstr>
      <vt:lpstr>Презентация PowerPoint</vt:lpstr>
      <vt:lpstr>Brief Introduction</vt:lpstr>
      <vt:lpstr>Swimming Secrets</vt:lpstr>
      <vt:lpstr>Competition</vt:lpstr>
      <vt:lpstr>Swimming Styles</vt:lpstr>
      <vt:lpstr>Records</vt:lpstr>
      <vt:lpstr>Conclusion</vt:lpstr>
      <vt:lpstr>Thank you for your attention!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dc:title>
  <dc:creator>Пользователь Windows</dc:creator>
  <cp:lastModifiedBy>Пользователь Windows</cp:lastModifiedBy>
  <cp:revision>15</cp:revision>
  <dcterms:created xsi:type="dcterms:W3CDTF">2014-03-17T17:26:24Z</dcterms:created>
  <dcterms:modified xsi:type="dcterms:W3CDTF">2014-03-17T19:49:01Z</dcterms:modified>
</cp:coreProperties>
</file>