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8" r:id="rId3"/>
    <p:sldId id="257" r:id="rId4"/>
    <p:sldId id="259" r:id="rId5"/>
    <p:sldId id="262" r:id="rId6"/>
    <p:sldId id="260" r:id="rId7"/>
    <p:sldId id="261" r:id="rId8"/>
    <p:sldId id="263" r:id="rId9"/>
    <p:sldId id="264" r:id="rId10"/>
  </p:sldIdLst>
  <p:sldSz cx="9144000" cy="6858000" type="screen4x3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891821" y="5617774"/>
            <a:ext cx="7382935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989952" y="1016990"/>
            <a:ext cx="7179733" cy="4831643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990600" y="1009650"/>
            <a:ext cx="7179733" cy="4831643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769521" y="702069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7855433" y="749720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27201" y="1794935"/>
            <a:ext cx="5723468" cy="1828090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27200" y="3736622"/>
            <a:ext cx="5712179" cy="15240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70676" y="5357592"/>
            <a:ext cx="1213821" cy="365125"/>
          </a:xfrm>
        </p:spPr>
        <p:txBody>
          <a:bodyPr/>
          <a:lstStyle/>
          <a:p>
            <a:fld id="{61646A8A-6DFB-4972-9C78-0B066709B745}" type="datetimeFigureOut">
              <a:rPr lang="uk-UA" smtClean="0"/>
              <a:t>15.12.2013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74044" y="5357592"/>
            <a:ext cx="5034845" cy="365125"/>
          </a:xfrm>
        </p:spPr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13930" y="5357592"/>
            <a:ext cx="554023" cy="365125"/>
          </a:xfrm>
        </p:spPr>
        <p:txBody>
          <a:bodyPr/>
          <a:lstStyle>
            <a:lvl1pPr algn="ctr">
              <a:defRPr/>
            </a:lvl1pPr>
          </a:lstStyle>
          <a:p>
            <a:fld id="{04A06FA6-20EA-4E56-A8F6-068108BF086B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646A8A-6DFB-4972-9C78-0B066709B745}" type="datetimeFigureOut">
              <a:rPr lang="uk-UA" smtClean="0"/>
              <a:t>15.12.2013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A06FA6-20EA-4E56-A8F6-068108BF086B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1" y="925690"/>
            <a:ext cx="1430867" cy="476391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8221" y="1106312"/>
            <a:ext cx="5178779" cy="440266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646A8A-6DFB-4972-9C78-0B066709B745}" type="datetimeFigureOut">
              <a:rPr lang="uk-UA" smtClean="0"/>
              <a:t>15.12.2013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A06FA6-20EA-4E56-A8F6-068108BF086B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646A8A-6DFB-4972-9C78-0B066709B745}" type="datetimeFigureOut">
              <a:rPr lang="uk-UA" smtClean="0"/>
              <a:t>15.12.2013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A06FA6-20EA-4E56-A8F6-068108BF086B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979" y="2239430"/>
            <a:ext cx="6254044" cy="1362075"/>
          </a:xfrm>
        </p:spPr>
        <p:txBody>
          <a:bodyPr anchor="b"/>
          <a:lstStyle>
            <a:lvl1pPr algn="ctr">
              <a:defRPr sz="4000" b="0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6267" y="3725334"/>
            <a:ext cx="6231467" cy="1309511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646A8A-6DFB-4972-9C78-0B066709B745}" type="datetimeFigureOut">
              <a:rPr lang="uk-UA" smtClean="0"/>
              <a:t>15.12.2013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A06FA6-20EA-4E56-A8F6-068108BF086B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646A8A-6DFB-4972-9C78-0B066709B745}" type="datetimeFigureOut">
              <a:rPr lang="uk-UA" smtClean="0"/>
              <a:t>15.12.2013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A06FA6-20EA-4E56-A8F6-068108BF086B}" type="slidenum">
              <a:rPr lang="uk-UA" smtClean="0"/>
              <a:t>‹#›</a:t>
            </a:fld>
            <a:endParaRPr lang="uk-UA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298448" y="2121407"/>
            <a:ext cx="3200400" cy="360273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63440" y="2119313"/>
            <a:ext cx="3200400" cy="360521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57869" y="2122312"/>
            <a:ext cx="2939521" cy="820208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10669" y="2122311"/>
            <a:ext cx="2944368" cy="822960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646A8A-6DFB-4972-9C78-0B066709B745}" type="datetimeFigureOut">
              <a:rPr lang="uk-UA" smtClean="0"/>
              <a:t>15.12.2013</a:t>
            </a:fld>
            <a:endParaRPr lang="uk-U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A06FA6-20EA-4E56-A8F6-068108BF086B}" type="slidenum">
              <a:rPr lang="uk-UA" smtClean="0"/>
              <a:t>‹#›</a:t>
            </a:fld>
            <a:endParaRPr lang="uk-UA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298448" y="2944368"/>
            <a:ext cx="3227832" cy="277977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5151" y="2944813"/>
            <a:ext cx="3227832" cy="277977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646A8A-6DFB-4972-9C78-0B066709B745}" type="datetimeFigureOut">
              <a:rPr lang="uk-UA" smtClean="0"/>
              <a:t>15.12.2013</a:t>
            </a:fld>
            <a:endParaRPr lang="uk-U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A06FA6-20EA-4E56-A8F6-068108BF086B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646A8A-6DFB-4972-9C78-0B066709B745}" type="datetimeFigureOut">
              <a:rPr lang="uk-UA" smtClean="0"/>
              <a:t>15.12.2013</a:t>
            </a:fld>
            <a:endParaRPr lang="uk-U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A06FA6-20EA-4E56-A8F6-068108BF086B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Freeform 1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 rot="60000">
            <a:off x="4471416" y="603504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 rot="21540000">
            <a:off x="749808" y="576072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9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8976" y="2020042"/>
            <a:ext cx="3064827" cy="1503037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rot="60000">
            <a:off x="4854291" y="1150993"/>
            <a:ext cx="3020792" cy="4625489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48125" y="3623748"/>
            <a:ext cx="3048891" cy="2100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1698" y="5885672"/>
            <a:ext cx="1213821" cy="365125"/>
          </a:xfrm>
        </p:spPr>
        <p:txBody>
          <a:bodyPr/>
          <a:lstStyle/>
          <a:p>
            <a:fld id="{61646A8A-6DFB-4972-9C78-0B066709B745}" type="datetimeFigureOut">
              <a:rPr lang="uk-UA" smtClean="0"/>
              <a:t>15.12.2013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54" y="5829261"/>
            <a:ext cx="3522607" cy="365125"/>
          </a:xfrm>
        </p:spPr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57313" y="5896961"/>
            <a:ext cx="554023" cy="365125"/>
          </a:xfrm>
        </p:spPr>
        <p:txBody>
          <a:bodyPr/>
          <a:lstStyle/>
          <a:p>
            <a:fld id="{04A06FA6-20EA-4E56-A8F6-068108BF086B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1" name="Freeform 3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5058" y="575769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 rot="60000">
            <a:off x="4464768" y="603920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5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6424" y="2020824"/>
            <a:ext cx="3063240" cy="1499616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60000">
            <a:off x="4898615" y="1207272"/>
            <a:ext cx="2913863" cy="4539412"/>
          </a:xfrm>
          <a:ln w="101600" cap="rnd">
            <a:solidFill>
              <a:srgbClr val="FFFFFF"/>
            </a:solidFill>
          </a:ln>
          <a:effectLst>
            <a:outerShdw blurRad="889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52144" y="3621024"/>
            <a:ext cx="3044952" cy="210312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5936" y="5888737"/>
            <a:ext cx="1213821" cy="365125"/>
          </a:xfrm>
        </p:spPr>
        <p:txBody>
          <a:bodyPr/>
          <a:lstStyle/>
          <a:p>
            <a:fld id="{61646A8A-6DFB-4972-9C78-0B066709B745}" type="datetimeFigureOut">
              <a:rPr lang="uk-UA" smtClean="0"/>
              <a:t>15.12.2013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69" y="5831037"/>
            <a:ext cx="3319043" cy="365125"/>
          </a:xfrm>
        </p:spPr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62089" y="5900026"/>
            <a:ext cx="554023" cy="365125"/>
          </a:xfrm>
        </p:spPr>
        <p:txBody>
          <a:bodyPr/>
          <a:lstStyle/>
          <a:p>
            <a:fld id="{04A06FA6-20EA-4E56-A8F6-068108BF086B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628650" y="6069330"/>
            <a:ext cx="792099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731520" y="575310"/>
            <a:ext cx="7696200" cy="5715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31520" y="576072"/>
            <a:ext cx="7696200" cy="5715000"/>
          </a:xfrm>
          <a:prstGeom prst="rect">
            <a:avLst/>
          </a:prstGeom>
          <a:blipFill dpi="0" rotWithShape="1">
            <a:blip r:embed="rId13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1435684">
            <a:off x="543741" y="273091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4096196">
            <a:off x="8115079" y="298163"/>
            <a:ext cx="566928" cy="566928"/>
          </a:xfrm>
          <a:prstGeom prst="rect">
            <a:avLst/>
          </a:prstGeom>
          <a:noFill/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5023" y="817582"/>
            <a:ext cx="6965245" cy="12024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63040" y="2119257"/>
            <a:ext cx="6196405" cy="360381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54588" y="5809152"/>
            <a:ext cx="12138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61646A8A-6DFB-4972-9C78-0B066709B745}" type="datetimeFigureOut">
              <a:rPr lang="uk-UA" smtClean="0"/>
              <a:t>15.12.2013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4401" y="5809152"/>
            <a:ext cx="55401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70202" y="5809152"/>
            <a:ext cx="5540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04A06FA6-20EA-4E56-A8F6-068108BF086B}" type="slidenum">
              <a:rPr lang="uk-UA" smtClean="0"/>
              <a:t>‹#›</a:t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64592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1168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7432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uk.wikipedia.org/wiki/%D0%95%D0%BA%D0%BE%D1%81%D0%B8%D1%81%D1%82%D0%B5%D0%BC%D0%B0" TargetMode="External"/><Relationship Id="rId2" Type="http://schemas.openxmlformats.org/officeDocument/2006/relationships/hyperlink" Target="http://uk.wikipedia.org/wiki/%D0%92%D0%B8%D0%B4" TargetMode="External"/><Relationship Id="rId1" Type="http://schemas.openxmlformats.org/officeDocument/2006/relationships/slideLayout" Target="../slideLayouts/slideLayout3.xml"/><Relationship Id="rId4" Type="http://schemas.openxmlformats.org/officeDocument/2006/relationships/hyperlink" Target="http://uk.wikipedia.org/wiki/%D0%93%D0%B5%D0%BD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uk.wikipedia.org/wiki/1980" TargetMode="External"/><Relationship Id="rId2" Type="http://schemas.openxmlformats.org/officeDocument/2006/relationships/hyperlink" Target="http://uk.wikipedia.org/wiki/%D0%9D%D0%B5%D0%BE%D0%BB%D0%BE%D0%B3%D1%96%D0%B7%D0%BC" TargetMode="Externa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7.jpeg"/><Relationship Id="rId5" Type="http://schemas.openxmlformats.org/officeDocument/2006/relationships/hyperlink" Target="http://uk.wikipedia.org/wiki/%D0%94%D0%B8%D0%B2%D0%B5%D1%80%D1%81%D0%B8%D0%BA%D0%BE%D0%BB%D0%BE%D0%B3%D1%96%D1%8F" TargetMode="External"/><Relationship Id="rId4" Type="http://schemas.openxmlformats.org/officeDocument/2006/relationships/hyperlink" Target="http://uk.wikipedia.org/wiki/1986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hyperlink" Target="http://uk.wikipedia.org/wiki/%D0%A3%D0%B3%D1%80%D1%83%D0%BF%D0%BE%D0%B2%D0%B0%D0%BD%D0%BD%D1%8F" TargetMode="Externa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hyperlink" Target="http://uk.wikipedia.org/wiki/%D0%95%D0%BA%D0%BE%D1%81%D0%B8%D1%81%D1%82%D0%B5%D0%BC%D0%B0" TargetMode="Externa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hyperlink" Target="http://uk.wikipedia.org/wiki/%D0%9E%D0%9E%D0%9D" TargetMode="Externa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http://uk.wikipedia.org/wiki/%D0%9F%D0%BE%D0%BB%D1%96%D1%81%D1%81%D1%8F" TargetMode="Externa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763688" y="908720"/>
            <a:ext cx="5723468" cy="1828090"/>
          </a:xfrm>
        </p:spPr>
        <p:txBody>
          <a:bodyPr>
            <a:normAutofit fontScale="90000"/>
          </a:bodyPr>
          <a:lstStyle/>
          <a:p>
            <a:r>
              <a:rPr lang="uk-UA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Біорізноманіття</a:t>
            </a:r>
            <a:r>
              <a:rPr lang="uk-UA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/>
            </a:r>
            <a:br>
              <a:rPr lang="uk-UA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</a:br>
            <a:endParaRPr lang="uk-UA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1028" name="Picture 4" descr="http://biomodel.info/wp-content/uploads/2010/05/earth-biodiversity-mosaic-2010-sm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216" y="2120789"/>
            <a:ext cx="4043924" cy="408941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biomodel.info/wp-content/uploads/2009/05/biodiversity_earth_big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2257286"/>
            <a:ext cx="3816424" cy="3816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6450642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403648" y="1484784"/>
            <a:ext cx="6231467" cy="4176464"/>
          </a:xfrm>
        </p:spPr>
        <p:txBody>
          <a:bodyPr>
            <a:normAutofit fontScale="92500" lnSpcReduction="20000"/>
          </a:bodyPr>
          <a:lstStyle/>
          <a:p>
            <a:r>
              <a:rPr lang="uk-UA" dirty="0"/>
              <a:t>Термін "</a:t>
            </a:r>
            <a:r>
              <a:rPr lang="uk-UA" dirty="0" err="1"/>
              <a:t>Біорізноманіття</a:t>
            </a:r>
            <a:r>
              <a:rPr lang="uk-UA" dirty="0"/>
              <a:t>" стандартного визначення не має. Найбільш розповсюдженим є "варіативність життя на всіх рівнях біологічної організації", але він є дещо занадто узагальненим з точки зору конкретного тлумачення. Згідно з іншим визначенням, </a:t>
            </a:r>
            <a:r>
              <a:rPr lang="uk-UA" dirty="0" err="1"/>
              <a:t>біорізноманіття</a:t>
            </a:r>
            <a:r>
              <a:rPr lang="uk-UA" dirty="0"/>
              <a:t> — це міра відносного різноманіття серед сукупності організмів, що входять до деякої екосистеми. "Різноманіття" в даному разі позначає як відмінності всередині </a:t>
            </a:r>
            <a:r>
              <a:rPr lang="uk-UA" dirty="0">
                <a:hlinkClick r:id="rId2" tooltip="Вид"/>
              </a:rPr>
              <a:t>видів</a:t>
            </a:r>
            <a:r>
              <a:rPr lang="uk-UA" dirty="0"/>
              <a:t>, так і між видами, а також порівняльні відмінності між </a:t>
            </a:r>
            <a:r>
              <a:rPr lang="uk-UA" dirty="0">
                <a:hlinkClick r:id="rId3" tooltip="Екосистема"/>
              </a:rPr>
              <a:t>екосистемами</a:t>
            </a:r>
            <a:r>
              <a:rPr lang="uk-UA" dirty="0"/>
              <a:t>.</a:t>
            </a:r>
          </a:p>
          <a:p>
            <a:r>
              <a:rPr lang="uk-UA" dirty="0"/>
              <a:t>Ще одне визначення, що найбільш часто використовується екологами, звучить як "Сукупність </a:t>
            </a:r>
            <a:r>
              <a:rPr lang="uk-UA" dirty="0">
                <a:hlinkClick r:id="rId4" tooltip="Ген"/>
              </a:rPr>
              <a:t>генів</a:t>
            </a:r>
            <a:r>
              <a:rPr lang="uk-UA" dirty="0"/>
              <a:t>, видів та екосистем в регіоні". Це визначення дозволяє використовувати уніфікований підхід до різних рівнів організації живих біоти.</a:t>
            </a:r>
          </a:p>
          <a:p>
            <a:r>
              <a:rPr lang="uk-UA" dirty="0"/>
              <a:t/>
            </a:r>
            <a:br>
              <a:rPr lang="uk-UA" dirty="0"/>
            </a:b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8657899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03648" y="764704"/>
            <a:ext cx="6254044" cy="1362075"/>
          </a:xfrm>
        </p:spPr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uk-UA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Етимологія</a:t>
            </a:r>
            <a:br>
              <a:rPr lang="uk-UA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endParaRPr lang="uk-UA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71600" y="1844824"/>
            <a:ext cx="3672408" cy="4248472"/>
          </a:xfrm>
        </p:spPr>
        <p:txBody>
          <a:bodyPr>
            <a:normAutofit fontScale="85000" lnSpcReduction="20000"/>
          </a:bodyPr>
          <a:lstStyle/>
          <a:p>
            <a:r>
              <a:rPr lang="uk-UA" dirty="0" err="1"/>
              <a:t>Біорізноманіття</a:t>
            </a:r>
            <a:r>
              <a:rPr lang="uk-UA" dirty="0"/>
              <a:t> — </a:t>
            </a:r>
            <a:r>
              <a:rPr lang="uk-UA" dirty="0">
                <a:hlinkClick r:id="rId2" tooltip="Неологізм"/>
              </a:rPr>
              <a:t>неологізм</a:t>
            </a:r>
            <a:r>
              <a:rPr lang="uk-UA" dirty="0"/>
              <a:t>. Термін </a:t>
            </a:r>
            <a:r>
              <a:rPr lang="uk-UA" i="1" dirty="0"/>
              <a:t>біологічне різноманіття</a:t>
            </a:r>
            <a:r>
              <a:rPr lang="uk-UA" dirty="0"/>
              <a:t> запропонований Томасом </a:t>
            </a:r>
            <a:r>
              <a:rPr lang="uk-UA" dirty="0" err="1"/>
              <a:t>Лавджоєм</a:t>
            </a:r>
            <a:r>
              <a:rPr lang="uk-UA" dirty="0"/>
              <a:t> (</a:t>
            </a:r>
            <a:r>
              <a:rPr lang="en-US" dirty="0"/>
              <a:t>Thomas Lovejoy) </a:t>
            </a:r>
            <a:r>
              <a:rPr lang="uk-UA" dirty="0"/>
              <a:t>у </a:t>
            </a:r>
            <a:r>
              <a:rPr lang="uk-UA" dirty="0">
                <a:hlinkClick r:id="rId3" tooltip="1980"/>
              </a:rPr>
              <a:t>1980</a:t>
            </a:r>
            <a:r>
              <a:rPr lang="uk-UA" dirty="0"/>
              <a:t>, </a:t>
            </a:r>
            <a:r>
              <a:rPr lang="uk-UA" i="1" dirty="0"/>
              <a:t>біорізноманіття</a:t>
            </a:r>
            <a:r>
              <a:rPr lang="uk-UA" dirty="0"/>
              <a:t> — Едвардом </a:t>
            </a:r>
            <a:r>
              <a:rPr lang="uk-UA" dirty="0" err="1"/>
              <a:t>Вілсоном</a:t>
            </a:r>
            <a:r>
              <a:rPr lang="uk-UA" dirty="0"/>
              <a:t> (</a:t>
            </a:r>
            <a:r>
              <a:rPr lang="en-US" dirty="0"/>
              <a:t>Edward Wilson) </a:t>
            </a:r>
            <a:r>
              <a:rPr lang="uk-UA" dirty="0"/>
              <a:t>у </a:t>
            </a:r>
            <a:r>
              <a:rPr lang="uk-UA" dirty="0">
                <a:hlinkClick r:id="rId4" tooltip="1986"/>
              </a:rPr>
              <a:t>1986</a:t>
            </a:r>
            <a:r>
              <a:rPr lang="uk-UA" dirty="0"/>
              <a:t>, у доповіді на першому Американському форумі з біологічного різноманіття, організованому Національною Радою Досліджень (</a:t>
            </a:r>
            <a:r>
              <a:rPr lang="en-US" dirty="0"/>
              <a:t>NRC, National Research Council). </a:t>
            </a:r>
            <a:r>
              <a:rPr lang="uk-UA" dirty="0"/>
              <a:t>Відтоді це слово одержало значне поширення. Питаннями і проблемами оцінки, шляхів і механізмів формування та еволюції </a:t>
            </a:r>
            <a:r>
              <a:rPr lang="uk-UA" dirty="0" err="1"/>
              <a:t>біорізноманіття</a:t>
            </a:r>
            <a:r>
              <a:rPr lang="uk-UA" dirty="0"/>
              <a:t> </a:t>
            </a:r>
            <a:r>
              <a:rPr lang="uk-UA" dirty="0" err="1"/>
              <a:t>займається</a:t>
            </a:r>
            <a:r>
              <a:rPr lang="uk-UA" dirty="0" err="1">
                <a:hlinkClick r:id="rId5" tooltip="Диверсикологія"/>
              </a:rPr>
              <a:t>диверсикологія</a:t>
            </a:r>
            <a:r>
              <a:rPr lang="uk-UA" dirty="0"/>
              <a:t>.</a:t>
            </a:r>
            <a:endParaRPr lang="uk-UA" dirty="0"/>
          </a:p>
        </p:txBody>
      </p:sp>
      <p:pic>
        <p:nvPicPr>
          <p:cNvPr id="2050" name="Picture 2" descr="http://www.blupete.com/Scott/Persons/Portraits/Wilson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1628800"/>
            <a:ext cx="3024336" cy="446350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758275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75656" y="908720"/>
            <a:ext cx="6254044" cy="1362075"/>
          </a:xfrm>
        </p:spPr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uk-UA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Значення, тлумачення</a:t>
            </a:r>
            <a:br>
              <a:rPr lang="uk-UA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endParaRPr lang="uk-UA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99593" y="1772816"/>
            <a:ext cx="4104456" cy="4392488"/>
          </a:xfrm>
        </p:spPr>
        <p:txBody>
          <a:bodyPr>
            <a:normAutofit lnSpcReduction="10000"/>
          </a:bodyPr>
          <a:lstStyle/>
          <a:p>
            <a:r>
              <a:rPr lang="uk-UA" dirty="0"/>
              <a:t>Поняття "різноманіття" часто плутають з "багатством", проте це різні терміни.</a:t>
            </a:r>
          </a:p>
          <a:p>
            <a:r>
              <a:rPr lang="uk-UA" dirty="0"/>
              <a:t>Багатство (наприклад, видове багатство) означає кількість об'єктів певного класу (наприклад, кількість видів </a:t>
            </a:r>
            <a:r>
              <a:rPr lang="uk-UA" dirty="0" err="1"/>
              <a:t>в </a:t>
            </a:r>
            <a:r>
              <a:rPr lang="uk-UA" dirty="0" err="1">
                <a:hlinkClick r:id="rId2" tooltip="Угруповання"/>
              </a:rPr>
              <a:t>угрупованні</a:t>
            </a:r>
            <a:r>
              <a:rPr lang="uk-UA" dirty="0" err="1"/>
              <a:t>а</a:t>
            </a:r>
            <a:r>
              <a:rPr lang="uk-UA" dirty="0"/>
              <a:t>бо у складі певної родини). Натомість різноманіття означає не тільки кількість об'єктів, але й розподіл їх ряснотою (наприклад, за частотою </a:t>
            </a:r>
            <a:r>
              <a:rPr lang="uk-UA" dirty="0" err="1"/>
              <a:t>трапляння</a:t>
            </a:r>
            <a:r>
              <a:rPr lang="uk-UA" dirty="0"/>
              <a:t>, за часткою</a:t>
            </a:r>
            <a:r>
              <a:rPr lang="uk-UA" dirty="0" smtClean="0"/>
              <a:t>).</a:t>
            </a:r>
            <a:endParaRPr lang="uk-UA" dirty="0"/>
          </a:p>
        </p:txBody>
      </p:sp>
      <p:pic>
        <p:nvPicPr>
          <p:cNvPr id="3074" name="Picture 2" descr="http://organic.ua/images/stories/experience/23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2348880"/>
            <a:ext cx="3756937" cy="259228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0772230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99592" y="1124744"/>
            <a:ext cx="7344816" cy="1656184"/>
          </a:xfrm>
        </p:spPr>
        <p:txBody>
          <a:bodyPr>
            <a:normAutofit fontScale="92500" lnSpcReduction="10000"/>
          </a:bodyPr>
          <a:lstStyle/>
          <a:p>
            <a:r>
              <a:rPr lang="uk-UA" dirty="0"/>
              <a:t>Високе </a:t>
            </a:r>
            <a:r>
              <a:rPr lang="uk-UA" dirty="0" err="1"/>
              <a:t>біорізноманіття</a:t>
            </a:r>
            <a:r>
              <a:rPr lang="uk-UA" dirty="0"/>
              <a:t> забезпечує стабільність та продуктивність </a:t>
            </a:r>
            <a:r>
              <a:rPr lang="uk-UA" dirty="0">
                <a:hlinkClick r:id="rId2" tooltip="Екосистема"/>
              </a:rPr>
              <a:t>екосистем</a:t>
            </a:r>
            <a:r>
              <a:rPr lang="uk-UA" dirty="0"/>
              <a:t>. Різні види, займаючи відповідні екологічні ніші, забезпечуючи повніше використання ресурсів. Повніше використання ресурсів протидіє біологічному вторгненню. Конкуренція за ресурси між видами сприяє ефективнішому природному добору.</a:t>
            </a:r>
          </a:p>
          <a:p>
            <a:endParaRPr lang="uk-UA" dirty="0"/>
          </a:p>
        </p:txBody>
      </p:sp>
      <p:pic>
        <p:nvPicPr>
          <p:cNvPr id="6146" name="Picture 2" descr="http://zakarpattya.net.ua/postimages/news/2012/10/forensic-entomology-book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2819470"/>
            <a:ext cx="5051857" cy="336790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1708092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51720" y="620688"/>
            <a:ext cx="4824536" cy="1362075"/>
          </a:xfrm>
        </p:spPr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uk-UA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Заходи</a:t>
            </a:r>
            <a:br>
              <a:rPr lang="uk-UA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endParaRPr lang="uk-UA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27584" y="1916832"/>
            <a:ext cx="3744416" cy="3600400"/>
          </a:xfrm>
        </p:spPr>
        <p:txBody>
          <a:bodyPr>
            <a:normAutofit/>
          </a:bodyPr>
          <a:lstStyle/>
          <a:p>
            <a:r>
              <a:rPr lang="uk-UA" dirty="0"/>
              <a:t>Програма </a:t>
            </a:r>
            <a:r>
              <a:rPr lang="uk-UA" dirty="0">
                <a:hlinkClick r:id="rId2" tooltip="ООН"/>
              </a:rPr>
              <a:t>Організації Об'єднаних Націй</a:t>
            </a:r>
            <a:r>
              <a:rPr lang="uk-UA" dirty="0"/>
              <a:t> з навколишнього середовища (</a:t>
            </a:r>
            <a:r>
              <a:rPr lang="en-US" dirty="0"/>
              <a:t>UNEP) </a:t>
            </a:r>
            <a:r>
              <a:rPr lang="uk-UA" dirty="0"/>
              <a:t>організувала в листопаді 1988 року Спеціальну робочу групу експертів з метою вивчення необхідності розробки міжнародної конвенції про </a:t>
            </a:r>
            <a:r>
              <a:rPr lang="uk-UA" dirty="0" err="1"/>
              <a:t>біорізноманіття</a:t>
            </a:r>
            <a:r>
              <a:rPr lang="uk-UA" dirty="0"/>
              <a:t>. </a:t>
            </a:r>
            <a:endParaRPr lang="uk-UA" dirty="0"/>
          </a:p>
        </p:txBody>
      </p:sp>
      <p:pic>
        <p:nvPicPr>
          <p:cNvPr id="4098" name="Picture 2" descr="http://eremurus-net.1gb.ua/wp-content/uploads/2013/03/druzi-zemli-logo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675230"/>
            <a:ext cx="3672408" cy="367240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8225191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115616" y="1124744"/>
            <a:ext cx="3528392" cy="5040560"/>
          </a:xfrm>
        </p:spPr>
        <p:txBody>
          <a:bodyPr>
            <a:normAutofit fontScale="85000" lnSpcReduction="10000"/>
          </a:bodyPr>
          <a:lstStyle/>
          <a:p>
            <a:r>
              <a:rPr lang="uk-UA" dirty="0"/>
              <a:t>У травні 1989 року, вона заснувала Спеціальну робочу групу експертів з технічних та правових питань для підготовки міжнародного правового документу щодо збереження і невиснажливого використання </a:t>
            </a:r>
            <a:r>
              <a:rPr lang="uk-UA" dirty="0" err="1"/>
              <a:t>біорізноманіття</a:t>
            </a:r>
            <a:r>
              <a:rPr lang="uk-UA" dirty="0"/>
              <a:t>. На Всесвітньому Саміті з невиснажливого розвитку, який відбувся в Йоганнесбурзі 26 серпня - 4 вересня 2002 року, збереження та невиснажливе використання </a:t>
            </a:r>
            <a:r>
              <a:rPr lang="uk-UA" dirty="0" err="1"/>
              <a:t>біорізноманіття</a:t>
            </a:r>
            <a:r>
              <a:rPr lang="uk-UA" dirty="0"/>
              <a:t> та впровадження </a:t>
            </a:r>
            <a:r>
              <a:rPr lang="uk-UA" dirty="0" err="1"/>
              <a:t>екосистемного</a:t>
            </a:r>
            <a:r>
              <a:rPr lang="uk-UA" dirty="0"/>
              <a:t> підходу до збереження природи було включена до п'яти пріоритетних проблем людства (інші чотири - вода, енергія, здоров'я та атмосфера).</a:t>
            </a:r>
          </a:p>
          <a:p>
            <a:endParaRPr lang="uk-UA" dirty="0"/>
          </a:p>
        </p:txBody>
      </p:sp>
      <p:pic>
        <p:nvPicPr>
          <p:cNvPr id="5122" name="Picture 2" descr="http://www.volynpost.com/img/modules/news/d/b5/906ba4c844de0580516d2e911d767b5d/top-phot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1869193"/>
            <a:ext cx="3936436" cy="295232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262146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47664" y="764704"/>
            <a:ext cx="6254044" cy="1362075"/>
          </a:xfrm>
        </p:spPr>
        <p:txBody>
          <a:bodyPr>
            <a:normAutofit fontScale="90000"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uk-UA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Біорізноманіття</a:t>
            </a:r>
            <a:r>
              <a:rPr lang="uk-UA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в Україні</a:t>
            </a:r>
            <a:br>
              <a:rPr lang="uk-UA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endParaRPr lang="uk-UA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547664" y="2132856"/>
            <a:ext cx="6428101" cy="3600400"/>
          </a:xfrm>
        </p:spPr>
        <p:txBody>
          <a:bodyPr>
            <a:normAutofit fontScale="85000" lnSpcReduction="10000"/>
          </a:bodyPr>
          <a:lstStyle/>
          <a:p>
            <a:r>
              <a:rPr lang="uk-UA" dirty="0"/>
              <a:t>Внаслідок господарювання, особливо в останнє століття, відбулися значні зміни в ландшафтах та середовищах існування. Різко зменшилася площа, зайнята природними угрупованнями - до 29 %, в т.ч. лісами - до 14,3 % території країни, було практично знищено степ як природний </a:t>
            </a:r>
            <a:r>
              <a:rPr lang="uk-UA" dirty="0" err="1"/>
              <a:t>біом</a:t>
            </a:r>
            <a:r>
              <a:rPr lang="uk-UA" dirty="0"/>
              <a:t>, значних змін зазнали гідрологічні умови території у зв'язку з будівництвом рівнинних гідроелектростанцій та створенням водосховищ, осушенням </a:t>
            </a:r>
            <a:r>
              <a:rPr lang="uk-UA" dirty="0" err="1"/>
              <a:t>боліт </a:t>
            </a:r>
            <a:r>
              <a:rPr lang="uk-UA" dirty="0" err="1">
                <a:hlinkClick r:id="rId2" tooltip="Полісся"/>
              </a:rPr>
              <a:t>Полі</a:t>
            </a:r>
            <a:r>
              <a:rPr lang="uk-UA" dirty="0">
                <a:hlinkClick r:id="rId2" tooltip="Полісся"/>
              </a:rPr>
              <a:t>сся</a:t>
            </a:r>
            <a:r>
              <a:rPr lang="uk-UA" dirty="0"/>
              <a:t> та обводненням степу. Спостерігається антропогенне забруднення значних територій, в т.ч. важкими металами, радіонуклідами, стійкими органічними сполуками, відмічено прояви </a:t>
            </a:r>
            <a:r>
              <a:rPr lang="uk-UA" dirty="0" err="1"/>
              <a:t>девастації</a:t>
            </a:r>
            <a:r>
              <a:rPr lang="uk-UA" dirty="0"/>
              <a:t> та </a:t>
            </a:r>
            <a:r>
              <a:rPr lang="uk-UA" dirty="0" err="1"/>
              <a:t>синантропізації</a:t>
            </a:r>
            <a:r>
              <a:rPr lang="uk-UA" dirty="0"/>
              <a:t> екосистем, що загрожує втратою </a:t>
            </a:r>
            <a:r>
              <a:rPr lang="uk-UA" dirty="0" err="1"/>
              <a:t>гено-</a:t>
            </a:r>
            <a:r>
              <a:rPr lang="uk-UA" dirty="0"/>
              <a:t>, </a:t>
            </a:r>
            <a:r>
              <a:rPr lang="uk-UA" dirty="0" err="1"/>
              <a:t>цено-</a:t>
            </a:r>
            <a:r>
              <a:rPr lang="uk-UA" dirty="0"/>
              <a:t> та </a:t>
            </a:r>
            <a:r>
              <a:rPr lang="uk-UA" dirty="0" err="1"/>
              <a:t>екофонду</a:t>
            </a:r>
            <a:r>
              <a:rPr lang="uk-UA" dirty="0"/>
              <a:t> та формує соціально-екологічний дискомфорт населення.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38681074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47664" y="764704"/>
            <a:ext cx="6254044" cy="1362075"/>
          </a:xfrm>
        </p:spPr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uk-UA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Заходи</a:t>
            </a:r>
            <a:br>
              <a:rPr lang="uk-UA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endParaRPr lang="uk-UA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115616" y="1628801"/>
            <a:ext cx="7128792" cy="2376264"/>
          </a:xfrm>
        </p:spPr>
        <p:txBody>
          <a:bodyPr>
            <a:normAutofit fontScale="85000" lnSpcReduction="20000"/>
          </a:bodyPr>
          <a:lstStyle/>
          <a:p>
            <a:r>
              <a:rPr lang="uk-UA" dirty="0"/>
              <a:t>Верховна Рада України ратифікувала Рамкову Конвенцію 29 листопада 1994 року (Закон про ратифікацію), а також ухвалила низку законів щодо ратифікації, приєднання та виконання інших міжнародних договорів обов'язкового та необов'язкового характеру, що регулюють питання збереження та використання біологічного і ландшафтного різноманіття. На національному рівні координацію реалізація положень законів та відповідних програм здійснює Національна Комісія з питань збереження </a:t>
            </a:r>
            <a:r>
              <a:rPr lang="uk-UA" dirty="0" err="1"/>
              <a:t>біорізноманіття</a:t>
            </a:r>
            <a:r>
              <a:rPr lang="uk-UA" dirty="0"/>
              <a:t> та Міністерство охорони навколишнього природного середовища України.</a:t>
            </a:r>
            <a:endParaRPr lang="uk-UA" dirty="0"/>
          </a:p>
        </p:txBody>
      </p:sp>
      <p:pic>
        <p:nvPicPr>
          <p:cNvPr id="7170" name="Picture 2" descr="http://rda.m-p.org.ua/images/stories/28_lis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3789040"/>
            <a:ext cx="4896544" cy="244827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6952557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Кнопка">
  <a:themeElements>
    <a:clrScheme name="Кнопка">
      <a:dk1>
        <a:sysClr val="windowText" lastClr="000000"/>
      </a:dk1>
      <a:lt1>
        <a:sysClr val="window" lastClr="FFFFFF"/>
      </a:lt1>
      <a:dk2>
        <a:srgbClr val="465E9C"/>
      </a:dk2>
      <a:lt2>
        <a:srgbClr val="CCDDEA"/>
      </a:lt2>
      <a:accent1>
        <a:srgbClr val="FDA023"/>
      </a:accent1>
      <a:accent2>
        <a:srgbClr val="AA2B1E"/>
      </a:accent2>
      <a:accent3>
        <a:srgbClr val="71685C"/>
      </a:accent3>
      <a:accent4>
        <a:srgbClr val="64A73B"/>
      </a:accent4>
      <a:accent5>
        <a:srgbClr val="EB5605"/>
      </a:accent5>
      <a:accent6>
        <a:srgbClr val="B9CA1A"/>
      </a:accent6>
      <a:hlink>
        <a:srgbClr val="D83E2C"/>
      </a:hlink>
      <a:folHlink>
        <a:srgbClr val="ED7D27"/>
      </a:folHlink>
    </a:clrScheme>
    <a:fontScheme name="Кнопка">
      <a:majorFont>
        <a:latin typeface="Constantia"/>
        <a:ea typeface=""/>
        <a:cs typeface=""/>
        <a:font script="Jpan" typeface="HGS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Grek" typeface="Arial"/>
        <a:font script="Cyrl" typeface="Arial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Кнопка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  <a:lumMod val="100000"/>
              </a:schemeClr>
            </a:gs>
            <a:gs pos="40000">
              <a:schemeClr val="phClr">
                <a:tint val="60000"/>
                <a:satMod val="130000"/>
                <a:lumMod val="100000"/>
              </a:schemeClr>
            </a:gs>
            <a:gs pos="100000">
              <a:schemeClr val="phClr">
                <a:tint val="96000"/>
                <a:lumMod val="108000"/>
              </a:schemeClr>
            </a:gs>
          </a:gsLst>
          <a:lin ang="5400000" scaled="0"/>
        </a:gradFill>
        <a:gradFill rotWithShape="1">
          <a:gsLst>
            <a:gs pos="0">
              <a:schemeClr val="phClr"/>
            </a:gs>
            <a:gs pos="100000">
              <a:schemeClr val="phClr">
                <a:shade val="76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80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38100" dir="4800000" sx="98000" sy="98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38100" dist="38100" dir="4800000" sx="96000" sy="96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3240000"/>
            </a:lightRig>
          </a:scene3d>
          <a:sp3d>
            <a:bevelT w="28575" h="28575"/>
          </a:sp3d>
        </a:effectStyle>
      </a:effectStyleLst>
      <a:bgFillStyleLst>
        <a:solidFill>
          <a:schemeClr val="phClr">
            <a:tint val="93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satMod val="140000"/>
                <a:lumMod val="50000"/>
              </a:schemeClr>
              <a:schemeClr val="phClr">
                <a:tint val="95000"/>
                <a:satMod val="180000"/>
                <a:lumMod val="16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tint val="98000"/>
                <a:shade val="90000"/>
                <a:satMod val="120000"/>
                <a:lumMod val="54000"/>
              </a:schemeClr>
              <a:schemeClr val="phClr">
                <a:tint val="80000"/>
                <a:satMod val="160000"/>
                <a:lumMod val="14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Pushpin</Template>
  <TotalTime>23</TotalTime>
  <Words>291</Words>
  <Application>Microsoft Office PowerPoint</Application>
  <PresentationFormat>Экран (4:3)</PresentationFormat>
  <Paragraphs>17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Кнопка</vt:lpstr>
      <vt:lpstr>Біорізноманіття </vt:lpstr>
      <vt:lpstr>Презентация PowerPoint</vt:lpstr>
      <vt:lpstr>Етимологія </vt:lpstr>
      <vt:lpstr>Значення, тлумачення </vt:lpstr>
      <vt:lpstr>Презентация PowerPoint</vt:lpstr>
      <vt:lpstr>Заходи </vt:lpstr>
      <vt:lpstr>Презентация PowerPoint</vt:lpstr>
      <vt:lpstr>Біорізноманіття в Україні </vt:lpstr>
      <vt:lpstr>Заходи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Біорізноманіття</dc:title>
  <dc:creator>Алексей</dc:creator>
  <cp:lastModifiedBy>Алексей</cp:lastModifiedBy>
  <cp:revision>3</cp:revision>
  <dcterms:created xsi:type="dcterms:W3CDTF">2013-12-15T11:49:36Z</dcterms:created>
  <dcterms:modified xsi:type="dcterms:W3CDTF">2013-12-15T12:13:19Z</dcterms:modified>
</cp:coreProperties>
</file>