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79" r:id="rId3"/>
  </p:sldMasterIdLst>
  <p:notesMasterIdLst>
    <p:notesMasterId r:id="rId16"/>
  </p:notesMasterIdLst>
  <p:sldIdLst>
    <p:sldId id="256" r:id="rId4"/>
    <p:sldId id="257" r:id="rId5"/>
    <p:sldId id="260" r:id="rId6"/>
    <p:sldId id="261" r:id="rId7"/>
    <p:sldId id="262" r:id="rId8"/>
    <p:sldId id="263" r:id="rId9"/>
    <p:sldId id="264" r:id="rId10"/>
    <p:sldId id="258" r:id="rId11"/>
    <p:sldId id="259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—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—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—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E1D3F-BAB1-45A3-B91C-139AEDCE0AE0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C5C3D-9A26-4990-868B-A2EC81185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670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C5C3D-9A26-4990-868B-A2EC811850D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35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30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5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72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56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163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562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451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678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294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881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018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5904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214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9665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871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6063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5112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3186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2205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4314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8304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007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2268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9889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9550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221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39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38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85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4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20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01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83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314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95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447E241-78EE-468F-8951-3A4A9E9C3DF9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69C62F4-B9FC-4361-B158-02B892D8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52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uk.wikipedia.org/wiki/%D0%9D%D0%B5%D0%B6%D0%B8%D1%82%D1%8C" TargetMode="External"/><Relationship Id="rId5" Type="http://schemas.openxmlformats.org/officeDocument/2006/relationships/hyperlink" Target="http://uk.wikipedia.org/wiki/%D0%A1%D0%BC%D0%B5%D1%80%D1%82%D1%8C" TargetMode="External"/><Relationship Id="rId4" Type="http://schemas.openxmlformats.org/officeDocument/2006/relationships/hyperlink" Target="http://uk.wikipedia.org/wiki/%D0%A1%D0%A8%D0%9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1%80%D0%BE%D0%B2" TargetMode="External"/><Relationship Id="rId2" Type="http://schemas.openxmlformats.org/officeDocument/2006/relationships/hyperlink" Target="http://uk.wikipedia.org/wiki/%D0%92%D0%86%D0%9B" TargetMode="Externa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hyperlink" Target="http://uk.wikipedia.org/wiki/%D0%90%D0%BD%D1%82%D0%B8%D1%82%D1%96%D0%BB%D0%B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9980" y="809948"/>
            <a:ext cx="9966960" cy="2926080"/>
          </a:xfrm>
        </p:spPr>
        <p:txBody>
          <a:bodyPr/>
          <a:lstStyle/>
          <a:p>
            <a:r>
              <a:rPr lang="uk-UA" dirty="0" smtClean="0"/>
              <a:t>ВІЛ, СНІД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524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03" y="630554"/>
            <a:ext cx="5184458" cy="394055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81" y="543583"/>
            <a:ext cx="5413308" cy="41144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12198" y="4823460"/>
            <a:ext cx="3655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Поширеність ВІЛ станом на 2008 р.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926580" y="4823460"/>
            <a:ext cx="3758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Поширеність СНІД станом на 2008 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324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566769"/>
            <a:ext cx="8481060" cy="544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52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1954530"/>
            <a:ext cx="44085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/>
              <a:t>Дякую за увагу!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10447020" y="6229350"/>
            <a:ext cx="14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/>
              <a:t>Афонін</a:t>
            </a:r>
            <a:r>
              <a:rPr lang="uk-UA" dirty="0" smtClean="0"/>
              <a:t> А. 9А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643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797" y="706170"/>
            <a:ext cx="115119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/>
              <a:t>ВІЛ – вірус імунодефіциту людини,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призводить</a:t>
            </a:r>
            <a:r>
              <a:rPr lang="ru-RU" sz="3600" dirty="0"/>
              <a:t> </a:t>
            </a:r>
            <a:r>
              <a:rPr lang="ru-RU" sz="3600" dirty="0" smtClean="0"/>
              <a:t>до</a:t>
            </a:r>
          </a:p>
          <a:p>
            <a:r>
              <a:rPr lang="ru-RU" sz="3600" dirty="0" err="1" smtClean="0"/>
              <a:t>захворювання</a:t>
            </a:r>
            <a:r>
              <a:rPr lang="ru-RU" sz="3600" dirty="0" smtClean="0"/>
              <a:t> на ВІЛ-</a:t>
            </a:r>
            <a:r>
              <a:rPr lang="ru-RU" sz="3600" dirty="0" err="1" smtClean="0"/>
              <a:t>інфекцію</a:t>
            </a:r>
            <a:r>
              <a:rPr lang="ru-RU" sz="3600" dirty="0" smtClean="0"/>
              <a:t>/СНІД. ВІЛ, як </a:t>
            </a:r>
            <a:r>
              <a:rPr lang="ru-RU" sz="3600" dirty="0" err="1" smtClean="0"/>
              <a:t>вважають</a:t>
            </a:r>
            <a:r>
              <a:rPr lang="ru-RU" sz="3600" dirty="0" smtClean="0"/>
              <a:t>,</a:t>
            </a:r>
          </a:p>
          <a:p>
            <a:r>
              <a:rPr lang="ru-RU" sz="3600" dirty="0" err="1" smtClean="0"/>
              <a:t>виник</a:t>
            </a:r>
            <a:r>
              <a:rPr lang="ru-RU" sz="3600" dirty="0" smtClean="0"/>
              <a:t> у </a:t>
            </a:r>
            <a:r>
              <a:rPr lang="ru-RU" sz="3600" dirty="0" err="1" smtClean="0"/>
              <a:t>мавп</a:t>
            </a:r>
            <a:r>
              <a:rPr lang="ru-RU" sz="3600" dirty="0" smtClean="0"/>
              <a:t> у </a:t>
            </a:r>
            <a:r>
              <a:rPr lang="ru-RU" sz="3600" dirty="0" err="1" smtClean="0"/>
              <a:t>тропічній</a:t>
            </a:r>
            <a:r>
              <a:rPr lang="ru-RU" sz="3600" dirty="0" smtClean="0"/>
              <a:t> </a:t>
            </a:r>
            <a:r>
              <a:rPr lang="ru-RU" sz="3600" dirty="0" err="1" smtClean="0"/>
              <a:t>Африці</a:t>
            </a:r>
            <a:r>
              <a:rPr lang="ru-RU" sz="3600" dirty="0" smtClean="0"/>
              <a:t> і </a:t>
            </a:r>
            <a:r>
              <a:rPr lang="ru-RU" sz="3600" dirty="0" err="1" smtClean="0"/>
              <a:t>був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переданий</a:t>
            </a:r>
            <a:r>
              <a:rPr lang="ru-RU" sz="3600" dirty="0" smtClean="0"/>
              <a:t> людям</a:t>
            </a:r>
          </a:p>
          <a:p>
            <a:r>
              <a:rPr lang="ru-RU" sz="3600" dirty="0" smtClean="0"/>
              <a:t>у </a:t>
            </a:r>
            <a:r>
              <a:rPr lang="ru-RU" sz="3600" dirty="0" err="1" smtClean="0"/>
              <a:t>кінці</a:t>
            </a:r>
            <a:r>
              <a:rPr lang="ru-RU" sz="3600" dirty="0" smtClean="0"/>
              <a:t> 19 </a:t>
            </a:r>
            <a:r>
              <a:rPr lang="ru-RU" sz="3600" dirty="0" err="1" smtClean="0"/>
              <a:t>або</a:t>
            </a:r>
            <a:r>
              <a:rPr lang="ru-RU" sz="3600" dirty="0" smtClean="0"/>
              <a:t> на початку 20-го </a:t>
            </a:r>
            <a:r>
              <a:rPr lang="ru-RU" sz="3600" dirty="0" err="1" smtClean="0"/>
              <a:t>століття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16" y="3150606"/>
            <a:ext cx="4622460" cy="321398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933" y="3150606"/>
            <a:ext cx="4552761" cy="3035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911903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849" y="3054667"/>
            <a:ext cx="4906434" cy="331184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83" y="3737610"/>
            <a:ext cx="43815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4325" y="487790"/>
            <a:ext cx="1190332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Синдром </a:t>
            </a:r>
            <a:r>
              <a:rPr lang="ru-RU" sz="2800" dirty="0" err="1"/>
              <a:t>набутого</a:t>
            </a:r>
            <a:r>
              <a:rPr lang="ru-RU" sz="2800" dirty="0"/>
              <a:t> </a:t>
            </a:r>
            <a:r>
              <a:rPr lang="ru-RU" sz="2800" dirty="0" err="1"/>
              <a:t>імунодефіциту</a:t>
            </a:r>
            <a:r>
              <a:rPr lang="ru-RU" sz="2800" dirty="0"/>
              <a:t> </a:t>
            </a:r>
            <a:r>
              <a:rPr lang="ru-RU" sz="2800" dirty="0" err="1"/>
              <a:t>вперше</a:t>
            </a:r>
            <a:r>
              <a:rPr lang="ru-RU" sz="2800" dirty="0"/>
              <a:t> </a:t>
            </a:r>
            <a:r>
              <a:rPr lang="ru-RU" sz="2800" dirty="0" err="1"/>
              <a:t>було</a:t>
            </a:r>
            <a:r>
              <a:rPr lang="ru-RU" sz="2800" dirty="0"/>
              <a:t> </a:t>
            </a:r>
            <a:r>
              <a:rPr lang="ru-RU" sz="2800" dirty="0" err="1"/>
              <a:t>зафіксовано</a:t>
            </a:r>
            <a:r>
              <a:rPr lang="ru-RU" sz="2800" dirty="0"/>
              <a:t> в </a:t>
            </a:r>
            <a:r>
              <a:rPr lang="ru-RU" sz="2800" dirty="0">
                <a:hlinkClick r:id="rId4" tooltip="США"/>
              </a:rPr>
              <a:t>США</a:t>
            </a:r>
            <a:r>
              <a:rPr lang="ru-RU" sz="2800" dirty="0"/>
              <a:t> в </a:t>
            </a:r>
            <a:r>
              <a:rPr lang="ru-RU" sz="2800" dirty="0" smtClean="0"/>
              <a:t>1983 </a:t>
            </a:r>
            <a:r>
              <a:rPr lang="en-US" sz="2800" dirty="0" smtClean="0"/>
              <a:t>p.</a:t>
            </a:r>
          </a:p>
          <a:p>
            <a:r>
              <a:rPr lang="ru-RU" sz="2800" dirty="0" smtClean="0"/>
              <a:t> </a:t>
            </a:r>
            <a:r>
              <a:rPr lang="ru-RU" sz="2800" dirty="0" err="1"/>
              <a:t>Упродовж</a:t>
            </a:r>
            <a:r>
              <a:rPr lang="ru-RU" sz="2800" dirty="0"/>
              <a:t> </a:t>
            </a:r>
            <a:r>
              <a:rPr lang="ru-RU" sz="2800" dirty="0" err="1"/>
              <a:t>двох</a:t>
            </a:r>
            <a:r>
              <a:rPr lang="ru-RU" sz="2800" dirty="0"/>
              <a:t> </a:t>
            </a:r>
            <a:r>
              <a:rPr lang="ru-RU" sz="2800" dirty="0" err="1"/>
              <a:t>місяців</a:t>
            </a:r>
            <a:r>
              <a:rPr lang="ru-RU" sz="2800" dirty="0"/>
              <a:t> </a:t>
            </a:r>
            <a:r>
              <a:rPr lang="ru-RU" sz="2800" dirty="0" err="1"/>
              <a:t>хворий</a:t>
            </a:r>
            <a:r>
              <a:rPr lang="ru-RU" sz="2800" dirty="0"/>
              <a:t> помер. </a:t>
            </a:r>
            <a:r>
              <a:rPr lang="ru-RU" sz="2800" dirty="0" err="1"/>
              <a:t>Сьогодні</a:t>
            </a:r>
            <a:r>
              <a:rPr lang="ru-RU" sz="2800" dirty="0"/>
              <a:t> за </a:t>
            </a:r>
            <a:r>
              <a:rPr lang="ru-RU" sz="2800" dirty="0" err="1"/>
              <a:t>добу</a:t>
            </a:r>
            <a:r>
              <a:rPr lang="ru-RU" sz="2800" dirty="0"/>
              <a:t> у </a:t>
            </a:r>
            <a:r>
              <a:rPr lang="ru-RU" sz="2800" dirty="0" err="1"/>
              <a:t>світі</a:t>
            </a:r>
            <a:r>
              <a:rPr lang="ru-RU" sz="2800" dirty="0"/>
              <a:t> </a:t>
            </a:r>
            <a:r>
              <a:rPr lang="ru-RU" sz="2800" dirty="0" err="1"/>
              <a:t>чотириста</a:t>
            </a:r>
            <a:r>
              <a:rPr lang="ru-RU" sz="2800" dirty="0"/>
              <a:t> </a:t>
            </a:r>
            <a:endParaRPr lang="en-US" sz="2800" dirty="0" smtClean="0"/>
          </a:p>
          <a:p>
            <a:r>
              <a:rPr lang="ru-RU" sz="2800" dirty="0" err="1" smtClean="0"/>
              <a:t>тисяч</a:t>
            </a:r>
            <a:r>
              <a:rPr lang="ru-RU" sz="2800" dirty="0" smtClean="0"/>
              <a:t> </a:t>
            </a:r>
            <a:r>
              <a:rPr lang="ru-RU" sz="2800" dirty="0" err="1"/>
              <a:t>осіб</a:t>
            </a:r>
            <a:r>
              <a:rPr lang="ru-RU" sz="2800" dirty="0"/>
              <a:t> </a:t>
            </a:r>
            <a:r>
              <a:rPr lang="ru-RU" sz="2800" dirty="0" err="1"/>
              <a:t>заражується</a:t>
            </a:r>
            <a:r>
              <a:rPr lang="ru-RU" sz="2800" dirty="0"/>
              <a:t> </a:t>
            </a:r>
            <a:r>
              <a:rPr lang="ru-RU" sz="2800" dirty="0" err="1"/>
              <a:t>цією</a:t>
            </a:r>
            <a:r>
              <a:rPr lang="ru-RU" sz="2800" dirty="0"/>
              <a:t> хворобою. Сам по </a:t>
            </a:r>
            <a:r>
              <a:rPr lang="ru-RU" sz="2800" dirty="0" err="1"/>
              <a:t>собі</a:t>
            </a:r>
            <a:r>
              <a:rPr lang="ru-RU" sz="2800" dirty="0"/>
              <a:t> СНІД не є </a:t>
            </a:r>
            <a:r>
              <a:rPr lang="ru-RU" sz="2800" dirty="0">
                <a:hlinkClick r:id="rId5" tooltip="Смерть"/>
              </a:rPr>
              <a:t>смертельною</a:t>
            </a:r>
            <a:r>
              <a:rPr lang="ru-RU" sz="2800" dirty="0"/>
              <a:t> </a:t>
            </a:r>
            <a:endParaRPr lang="en-US" sz="2800" dirty="0" smtClean="0"/>
          </a:p>
          <a:p>
            <a:r>
              <a:rPr lang="ru-RU" sz="2800" dirty="0" smtClean="0"/>
              <a:t>хворобою</a:t>
            </a:r>
            <a:r>
              <a:rPr lang="ru-RU" sz="2800" dirty="0"/>
              <a:t>, але </a:t>
            </a:r>
            <a:r>
              <a:rPr lang="ru-RU" sz="2800" dirty="0" err="1"/>
              <a:t>функціонування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 smtClean="0"/>
              <a:t>вірусу</a:t>
            </a:r>
            <a:r>
              <a:rPr lang="ru-RU" sz="2800" dirty="0" smtClean="0"/>
              <a:t> </a:t>
            </a:r>
            <a:r>
              <a:rPr lang="ru-RU" sz="2800" dirty="0"/>
              <a:t>в </a:t>
            </a:r>
            <a:r>
              <a:rPr lang="ru-RU" sz="2800" dirty="0" err="1"/>
              <a:t>організмі</a:t>
            </a:r>
            <a:r>
              <a:rPr lang="ru-RU" sz="2800" dirty="0"/>
              <a:t> </a:t>
            </a:r>
            <a:r>
              <a:rPr lang="ru-RU" sz="2800" dirty="0" err="1"/>
              <a:t>впливає</a:t>
            </a:r>
            <a:r>
              <a:rPr lang="ru-RU" sz="2800" dirty="0"/>
              <a:t> на </a:t>
            </a:r>
            <a:r>
              <a:rPr lang="ru-RU" sz="2800" dirty="0" err="1"/>
              <a:t>імунну</a:t>
            </a:r>
            <a:r>
              <a:rPr lang="ru-RU" sz="2800" dirty="0"/>
              <a:t> </a:t>
            </a:r>
            <a:endParaRPr lang="en-US" sz="2800" dirty="0" smtClean="0"/>
          </a:p>
          <a:p>
            <a:r>
              <a:rPr lang="ru-RU" sz="2800" dirty="0" smtClean="0"/>
              <a:t>систему </a:t>
            </a:r>
            <a:r>
              <a:rPr lang="ru-RU" sz="2800" dirty="0"/>
              <a:t>так,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навіть</a:t>
            </a:r>
            <a:r>
              <a:rPr lang="ru-RU" sz="2800" dirty="0"/>
              <a:t> </a:t>
            </a:r>
            <a:r>
              <a:rPr lang="ru-RU" sz="2800" dirty="0" err="1"/>
              <a:t>простий</a:t>
            </a:r>
            <a:r>
              <a:rPr lang="ru-RU" sz="2800" dirty="0"/>
              <a:t> </a:t>
            </a:r>
            <a:r>
              <a:rPr lang="ru-RU" sz="2800" dirty="0">
                <a:hlinkClick r:id="rId6" tooltip="Нежить"/>
              </a:rPr>
              <a:t>нежить</a:t>
            </a:r>
            <a:r>
              <a:rPr lang="ru-RU" sz="2800" dirty="0"/>
              <a:t> </a:t>
            </a:r>
            <a:r>
              <a:rPr lang="ru-RU" sz="2800" dirty="0" err="1"/>
              <a:t>може</a:t>
            </a:r>
            <a:r>
              <a:rPr lang="ru-RU" sz="2800" dirty="0"/>
              <a:t> </a:t>
            </a:r>
            <a:r>
              <a:rPr lang="ru-RU" sz="2800" dirty="0" err="1"/>
              <a:t>призвести</a:t>
            </a:r>
            <a:r>
              <a:rPr lang="ru-RU" sz="2800" dirty="0"/>
              <a:t> до </a:t>
            </a:r>
            <a:r>
              <a:rPr lang="ru-RU" sz="2800" dirty="0" err="1"/>
              <a:t>смерті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220138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8610" y="765810"/>
            <a:ext cx="1168903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2800" dirty="0" err="1" smtClean="0"/>
              <a:t>Збудник</a:t>
            </a:r>
            <a:r>
              <a:rPr lang="ru-RU" sz="2800" dirty="0"/>
              <a:t> — </a:t>
            </a:r>
            <a:r>
              <a:rPr lang="ru-RU" sz="2800" dirty="0" err="1" smtClean="0"/>
              <a:t>вірус</a:t>
            </a:r>
            <a:r>
              <a:rPr lang="ru-RU" sz="2800" dirty="0" smtClean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має</a:t>
            </a:r>
            <a:r>
              <a:rPr lang="ru-RU" sz="2800" dirty="0"/>
              <a:t> </a:t>
            </a:r>
            <a:r>
              <a:rPr lang="ru-RU" sz="2800" dirty="0" err="1"/>
              <a:t>вигляд</a:t>
            </a:r>
            <a:r>
              <a:rPr lang="ru-RU" sz="2800" dirty="0"/>
              <a:t> </a:t>
            </a:r>
            <a:r>
              <a:rPr lang="ru-RU" sz="2800" dirty="0" err="1"/>
              <a:t>спіралі</a:t>
            </a:r>
            <a:r>
              <a:rPr lang="ru-RU" sz="2800" dirty="0"/>
              <a:t> в </a:t>
            </a:r>
            <a:r>
              <a:rPr lang="ru-RU" sz="2800" dirty="0" err="1"/>
              <a:t>трикутній</a:t>
            </a:r>
            <a:r>
              <a:rPr lang="ru-RU" sz="2800" dirty="0"/>
              <a:t> </a:t>
            </a:r>
            <a:r>
              <a:rPr lang="ru-RU" sz="2800" dirty="0" err="1"/>
              <a:t>серцевині</a:t>
            </a:r>
            <a:r>
              <a:rPr lang="ru-RU" sz="2800" dirty="0"/>
              <a:t>.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smtClean="0"/>
              <a:t>носить</a:t>
            </a:r>
          </a:p>
          <a:p>
            <a:r>
              <a:rPr lang="ru-RU" sz="2800" dirty="0" smtClean="0"/>
              <a:t> </a:t>
            </a:r>
            <a:r>
              <a:rPr lang="ru-RU" sz="2800" dirty="0" err="1"/>
              <a:t>назву</a:t>
            </a:r>
            <a:r>
              <a:rPr lang="ru-RU" sz="2800" dirty="0"/>
              <a:t> </a:t>
            </a:r>
            <a:r>
              <a:rPr lang="ru-RU" sz="2800" dirty="0" smtClean="0"/>
              <a:t>ВІЛ</a:t>
            </a:r>
            <a:r>
              <a:rPr lang="ru-RU" sz="2800" dirty="0"/>
              <a:t> (</a:t>
            </a:r>
            <a:r>
              <a:rPr lang="ru-RU" sz="2800" dirty="0" err="1"/>
              <a:t>вірус</a:t>
            </a:r>
            <a:r>
              <a:rPr lang="ru-RU" sz="2800" dirty="0"/>
              <a:t> </a:t>
            </a:r>
            <a:r>
              <a:rPr lang="ru-RU" sz="2800" dirty="0" err="1"/>
              <a:t>імунодефіциту</a:t>
            </a:r>
            <a:r>
              <a:rPr lang="ru-RU" sz="2800" dirty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)і </a:t>
            </a:r>
            <a:r>
              <a:rPr lang="ru-RU" sz="2800" dirty="0" err="1"/>
              <a:t>має</a:t>
            </a:r>
            <a:r>
              <a:rPr lang="ru-RU" sz="2800" dirty="0"/>
              <a:t> три </a:t>
            </a:r>
            <a:r>
              <a:rPr lang="ru-RU" sz="2800" dirty="0" err="1"/>
              <a:t>типи</a:t>
            </a:r>
            <a:r>
              <a:rPr lang="ru-RU" sz="2800" dirty="0"/>
              <a:t>: ВІЛ 1 та ВІЛ 2,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smtClean="0"/>
              <a:t>є</a:t>
            </a:r>
          </a:p>
          <a:p>
            <a:r>
              <a:rPr lang="ru-RU" sz="2800" dirty="0" smtClean="0"/>
              <a:t> </a:t>
            </a:r>
            <a:r>
              <a:rPr lang="ru-RU" sz="2800" dirty="0" err="1"/>
              <a:t>дуже</a:t>
            </a:r>
            <a:r>
              <a:rPr lang="ru-RU" sz="2800" dirty="0"/>
              <a:t> </a:t>
            </a:r>
            <a:r>
              <a:rPr lang="ru-RU" sz="2800" dirty="0" err="1"/>
              <a:t>поширеними</a:t>
            </a:r>
            <a:r>
              <a:rPr lang="ru-RU" sz="2800" dirty="0"/>
              <a:t> в </a:t>
            </a:r>
            <a:r>
              <a:rPr lang="ru-RU" sz="2800" dirty="0" err="1" smtClean="0"/>
              <a:t>Західній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Європі</a:t>
            </a:r>
            <a:r>
              <a:rPr lang="ru-RU" sz="2800" dirty="0" smtClean="0"/>
              <a:t>, </a:t>
            </a:r>
            <a:r>
              <a:rPr lang="ru-RU" sz="2800" dirty="0"/>
              <a:t>та ВІЛ 3,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якого</a:t>
            </a:r>
            <a:r>
              <a:rPr lang="ru-RU" sz="2800" dirty="0"/>
              <a:t> </a:t>
            </a:r>
            <a:r>
              <a:rPr lang="ru-RU" sz="2800" dirty="0" err="1" smtClean="0"/>
              <a:t>страждають</a:t>
            </a:r>
            <a:r>
              <a:rPr lang="ru-RU" sz="2800" dirty="0"/>
              <a:t> </a:t>
            </a:r>
            <a:r>
              <a:rPr lang="ru-RU" sz="2800" dirty="0" smtClean="0"/>
              <a:t>пере-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важно </a:t>
            </a:r>
            <a:r>
              <a:rPr lang="ru-RU" sz="2800" dirty="0" err="1"/>
              <a:t>американці</a:t>
            </a:r>
            <a:r>
              <a:rPr lang="ru-RU" sz="2800" dirty="0"/>
              <a:t> та </a:t>
            </a:r>
            <a:r>
              <a:rPr lang="ru-RU" sz="2800" dirty="0" err="1" smtClean="0"/>
              <a:t>африканці</a:t>
            </a:r>
            <a:r>
              <a:rPr lang="ru-RU" sz="2800" dirty="0" smtClean="0"/>
              <a:t>. </a:t>
            </a:r>
            <a:r>
              <a:rPr lang="ru-RU" sz="2800" dirty="0" err="1" smtClean="0"/>
              <a:t>Вірус</a:t>
            </a:r>
            <a:r>
              <a:rPr lang="ru-RU" sz="2800" dirty="0" smtClean="0"/>
              <a:t> </a:t>
            </a:r>
            <a:r>
              <a:rPr lang="ru-RU" sz="2800" dirty="0" err="1"/>
              <a:t>уражає</a:t>
            </a:r>
            <a:r>
              <a:rPr lang="ru-RU" sz="2800" dirty="0"/>
              <a:t> </a:t>
            </a:r>
            <a:r>
              <a:rPr lang="ru-RU" sz="2800" dirty="0" smtClean="0"/>
              <a:t>Т-</a:t>
            </a:r>
            <a:r>
              <a:rPr lang="ru-RU" sz="2800" dirty="0" err="1" smtClean="0"/>
              <a:t>лімфоцити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/>
              <a:t> </a:t>
            </a:r>
            <a:r>
              <a:rPr lang="ru-RU" sz="2800" dirty="0" err="1" smtClean="0"/>
              <a:t>слугують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/>
              <a:t>для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розмноження</a:t>
            </a:r>
            <a:r>
              <a:rPr lang="ru-RU" sz="2800" dirty="0"/>
              <a:t>, та </a:t>
            </a:r>
            <a:r>
              <a:rPr lang="ru-RU" sz="2800" dirty="0" err="1" smtClean="0"/>
              <a:t>макрофаги,що</a:t>
            </a:r>
            <a:r>
              <a:rPr lang="ru-RU" sz="2800" dirty="0" smtClean="0"/>
              <a:t> </a:t>
            </a:r>
            <a:r>
              <a:rPr lang="ru-RU" sz="2800" dirty="0" err="1"/>
              <a:t>розносять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по </a:t>
            </a:r>
            <a:r>
              <a:rPr lang="ru-RU" sz="2800" dirty="0" err="1" smtClean="0"/>
              <a:t>організму</a:t>
            </a:r>
            <a:r>
              <a:rPr lang="ru-RU" sz="2800" dirty="0" smtClean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290" y="3247482"/>
            <a:ext cx="3717209" cy="325618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191" y="3110322"/>
            <a:ext cx="4514628" cy="339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45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37260" y="1570494"/>
            <a:ext cx="1034415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при </a:t>
            </a:r>
            <a:r>
              <a:rPr lang="ru-RU" sz="2800" dirty="0" err="1" smtClean="0"/>
              <a:t>статевому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контакті</a:t>
            </a:r>
            <a:r>
              <a:rPr lang="ru-RU" sz="2800" dirty="0"/>
              <a:t> з </a:t>
            </a:r>
            <a:r>
              <a:rPr lang="ru-RU" sz="2800" dirty="0" err="1" smtClean="0"/>
              <a:t>інфікованим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незалежно</a:t>
            </a:r>
            <a:r>
              <a:rPr lang="ru-RU" sz="2800" dirty="0" smtClean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статевої</a:t>
            </a:r>
            <a:r>
              <a:rPr lang="ru-RU" sz="2800" dirty="0"/>
              <a:t> </a:t>
            </a:r>
            <a:r>
              <a:rPr lang="ru-RU" sz="2800" dirty="0" err="1" smtClean="0"/>
              <a:t>орієнтації</a:t>
            </a:r>
            <a:r>
              <a:rPr lang="ru-RU" sz="2800" dirty="0" smtClean="0"/>
              <a:t>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 smtClean="0"/>
              <a:t>при </a:t>
            </a:r>
            <a:r>
              <a:rPr lang="ru-RU" sz="2800" dirty="0" err="1" smtClean="0"/>
              <a:t>кровообміні</a:t>
            </a:r>
            <a:r>
              <a:rPr lang="ru-RU" sz="2800" dirty="0" smtClean="0"/>
              <a:t> з </a:t>
            </a:r>
            <a:r>
              <a:rPr lang="ru-RU" sz="2800" dirty="0" err="1" smtClean="0"/>
              <a:t>інфікованим</a:t>
            </a:r>
            <a:r>
              <a:rPr lang="ru-RU" sz="2800" dirty="0"/>
              <a:t> </a:t>
            </a:r>
            <a:r>
              <a:rPr lang="ru-RU" sz="2800" dirty="0" smtClean="0"/>
              <a:t>(</a:t>
            </a:r>
            <a:r>
              <a:rPr lang="ru-RU" sz="2800" dirty="0"/>
              <a:t>у тому </a:t>
            </a:r>
            <a:r>
              <a:rPr lang="ru-RU" sz="2800" dirty="0" err="1"/>
              <a:t>числі</a:t>
            </a:r>
            <a:r>
              <a:rPr lang="ru-RU" sz="2800" dirty="0"/>
              <a:t> при </a:t>
            </a:r>
            <a:r>
              <a:rPr lang="ru-RU" sz="2800" dirty="0" err="1" smtClean="0"/>
              <a:t>ін</a:t>
            </a:r>
            <a:r>
              <a:rPr lang="en-US" sz="2800" dirty="0" smtClean="0"/>
              <a:t>’</a:t>
            </a:r>
            <a:r>
              <a:rPr lang="uk-UA" sz="2800" dirty="0" err="1" smtClean="0"/>
              <a:t>єкційному</a:t>
            </a:r>
            <a:r>
              <a:rPr lang="ru-RU" sz="2800" dirty="0"/>
              <a:t> </a:t>
            </a:r>
            <a:r>
              <a:rPr lang="ru-RU" sz="2800" dirty="0" err="1"/>
              <a:t>вживанні</a:t>
            </a:r>
            <a:r>
              <a:rPr lang="ru-RU" sz="2800" dirty="0"/>
              <a:t> </a:t>
            </a:r>
            <a:r>
              <a:rPr lang="ru-RU" sz="2800" dirty="0" err="1" smtClean="0"/>
              <a:t>наркотиків</a:t>
            </a:r>
            <a:r>
              <a:rPr lang="ru-RU" sz="2800" dirty="0" smtClean="0"/>
              <a:t>, </a:t>
            </a:r>
            <a:r>
              <a:rPr lang="ru-RU" sz="2800" dirty="0" err="1"/>
              <a:t>пересадці</a:t>
            </a:r>
            <a:r>
              <a:rPr lang="ru-RU" sz="2800" dirty="0"/>
              <a:t> </a:t>
            </a:r>
            <a:r>
              <a:rPr lang="ru-RU" sz="2800" dirty="0" err="1"/>
              <a:t>органів</a:t>
            </a:r>
            <a:r>
              <a:rPr lang="ru-RU" sz="2800" dirty="0"/>
              <a:t> </a:t>
            </a:r>
            <a:r>
              <a:rPr lang="ru-RU" sz="2800" dirty="0" err="1"/>
              <a:t>інфікованої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 </a:t>
            </a:r>
            <a:r>
              <a:rPr lang="ru-RU" sz="2800" dirty="0" err="1"/>
              <a:t>здоровій</a:t>
            </a:r>
            <a:r>
              <a:rPr lang="ru-RU" sz="2800" dirty="0"/>
              <a:t>)</a:t>
            </a:r>
            <a:endParaRPr lang="ru-RU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 smtClean="0"/>
              <a:t>при </a:t>
            </a:r>
            <a:r>
              <a:rPr lang="ru-RU" sz="2800" dirty="0" err="1" smtClean="0"/>
              <a:t>вигодовуванні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грудним</a:t>
            </a:r>
            <a:r>
              <a:rPr lang="ru-RU" sz="2800" dirty="0" smtClean="0"/>
              <a:t> молоком </a:t>
            </a:r>
            <a:r>
              <a:rPr lang="ru-RU" sz="2800" dirty="0" err="1" smtClean="0"/>
              <a:t>інфікованою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матір'ю</a:t>
            </a:r>
            <a:r>
              <a:rPr lang="ru-RU" sz="2800" dirty="0" smtClean="0"/>
              <a:t> </a:t>
            </a:r>
            <a:r>
              <a:rPr lang="ru-RU" sz="2800" dirty="0" err="1" smtClean="0"/>
              <a:t>малюка</a:t>
            </a:r>
            <a:r>
              <a:rPr lang="ru-RU" sz="2800" dirty="0" smtClean="0"/>
              <a:t>.</a:t>
            </a:r>
            <a:endParaRPr lang="ru-RU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498" y="4461510"/>
            <a:ext cx="3131312" cy="20421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448554" y="606582"/>
            <a:ext cx="9573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/>
              <a:t>ЗАРАЖЕННЯ МОЖЛИВЕ У ТАКИХ ВИПАДКАХ:</a:t>
            </a:r>
            <a:endParaRPr lang="ru-RU" sz="36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556" y="4461510"/>
            <a:ext cx="2667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00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7230" y="1737360"/>
            <a:ext cx="1110188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/>
              <a:t>Період</a:t>
            </a:r>
            <a:r>
              <a:rPr lang="ru-RU" sz="2800" dirty="0"/>
              <a:t> «</a:t>
            </a:r>
            <a:r>
              <a:rPr lang="ru-RU" sz="2800" dirty="0" err="1"/>
              <a:t>вікна</a:t>
            </a:r>
            <a:r>
              <a:rPr lang="ru-RU" sz="2800" dirty="0"/>
              <a:t>» — час, коли </a:t>
            </a:r>
            <a:r>
              <a:rPr lang="ru-RU" sz="2800" dirty="0">
                <a:hlinkClick r:id="rId2" tooltip="ВІЛ"/>
              </a:rPr>
              <a:t>ВІЛ</a:t>
            </a:r>
            <a:r>
              <a:rPr lang="ru-RU" sz="2800" dirty="0"/>
              <a:t> </a:t>
            </a:r>
            <a:r>
              <a:rPr lang="ru-RU" sz="2800" dirty="0" err="1"/>
              <a:t>присутній</a:t>
            </a:r>
            <a:r>
              <a:rPr lang="ru-RU" sz="2800" dirty="0"/>
              <a:t> у </a:t>
            </a:r>
            <a:r>
              <a:rPr lang="ru-RU" sz="2800" dirty="0" err="1">
                <a:hlinkClick r:id="rId3" tooltip="Кров"/>
              </a:rPr>
              <a:t>крові</a:t>
            </a:r>
            <a:r>
              <a:rPr lang="ru-RU" sz="2800" dirty="0"/>
              <a:t> </a:t>
            </a:r>
            <a:r>
              <a:rPr lang="ru-RU" sz="2800" dirty="0" err="1" smtClean="0"/>
              <a:t>людини,але</a:t>
            </a:r>
            <a:r>
              <a:rPr lang="ru-RU" sz="2800" dirty="0" smtClean="0"/>
              <a:t> </a:t>
            </a:r>
            <a:r>
              <a:rPr lang="ru-RU" sz="2800" dirty="0" err="1"/>
              <a:t>аналіз</a:t>
            </a:r>
            <a:r>
              <a:rPr lang="ru-RU" sz="2800" dirty="0"/>
              <a:t> </a:t>
            </a:r>
            <a:r>
              <a:rPr lang="ru-RU" sz="2800" dirty="0" smtClean="0"/>
              <a:t>на</a:t>
            </a:r>
          </a:p>
          <a:p>
            <a:r>
              <a:rPr lang="ru-RU" sz="2800" dirty="0" err="1" smtClean="0">
                <a:hlinkClick r:id="rId4" tooltip="Антитіло"/>
              </a:rPr>
              <a:t>антитіла</a:t>
            </a:r>
            <a:r>
              <a:rPr lang="ru-RU" sz="2800" dirty="0"/>
              <a:t> </a:t>
            </a:r>
            <a:r>
              <a:rPr lang="ru-RU" sz="2800" dirty="0" smtClean="0"/>
              <a:t>до </a:t>
            </a:r>
            <a:r>
              <a:rPr lang="ru-RU" sz="2800" dirty="0" err="1"/>
              <a:t>нього</a:t>
            </a:r>
            <a:r>
              <a:rPr lang="ru-RU" sz="2800" dirty="0"/>
              <a:t> </a:t>
            </a:r>
            <a:r>
              <a:rPr lang="ru-RU" sz="2800" dirty="0" err="1"/>
              <a:t>ще</a:t>
            </a:r>
            <a:r>
              <a:rPr lang="ru-RU" sz="2800" dirty="0"/>
              <a:t> є </a:t>
            </a:r>
            <a:r>
              <a:rPr lang="ru-RU" sz="2800" dirty="0" err="1" smtClean="0"/>
              <a:t>негативним.У</a:t>
            </a:r>
            <a:r>
              <a:rPr lang="ru-RU" sz="2800" dirty="0" smtClean="0"/>
              <a:t> </a:t>
            </a:r>
            <a:r>
              <a:rPr lang="ru-RU" sz="2800" dirty="0" err="1"/>
              <a:t>цей</a:t>
            </a:r>
            <a:r>
              <a:rPr lang="ru-RU" sz="2800" dirty="0"/>
              <a:t> </a:t>
            </a:r>
            <a:r>
              <a:rPr lang="ru-RU" sz="2800" dirty="0" err="1"/>
              <a:t>період</a:t>
            </a:r>
            <a:r>
              <a:rPr lang="ru-RU" sz="2800" dirty="0"/>
              <a:t> </a:t>
            </a:r>
            <a:r>
              <a:rPr lang="ru-RU" sz="2800" dirty="0" err="1" smtClean="0"/>
              <a:t>людина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пере-</a:t>
            </a:r>
          </a:p>
          <a:p>
            <a:r>
              <a:rPr lang="ru-RU" sz="2800" dirty="0" err="1" smtClean="0"/>
              <a:t>давати</a:t>
            </a:r>
            <a:r>
              <a:rPr lang="ru-RU" sz="2800" dirty="0" smtClean="0"/>
              <a:t> </a:t>
            </a:r>
            <a:r>
              <a:rPr lang="ru-RU" sz="2800" dirty="0" err="1"/>
              <a:t>вірус</a:t>
            </a:r>
            <a:r>
              <a:rPr lang="ru-RU" sz="2800" dirty="0"/>
              <a:t> </a:t>
            </a:r>
            <a:r>
              <a:rPr lang="ru-RU" sz="2800" dirty="0" err="1" smtClean="0"/>
              <a:t>іншим.Становить</a:t>
            </a:r>
            <a:r>
              <a:rPr lang="ru-RU" sz="2800" dirty="0" smtClean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двох</a:t>
            </a:r>
            <a:r>
              <a:rPr lang="ru-RU" sz="2800" dirty="0"/>
              <a:t> до шести </a:t>
            </a:r>
            <a:r>
              <a:rPr lang="ru-RU" sz="2800" dirty="0" err="1" smtClean="0"/>
              <a:t>місяців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50" y="3531870"/>
            <a:ext cx="4470400" cy="2514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485" y="3920518"/>
            <a:ext cx="3762375" cy="20288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707010" y="558404"/>
            <a:ext cx="38000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/>
              <a:t>Період «вікна»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8681468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7270" y="434340"/>
            <a:ext cx="101276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Станом на </a:t>
            </a:r>
            <a:r>
              <a:rPr lang="ru-RU" sz="3200" dirty="0" smtClean="0"/>
              <a:t>2006–2007</a:t>
            </a:r>
            <a:r>
              <a:rPr lang="ru-RU" sz="3200" dirty="0"/>
              <a:t> роки у десятку </a:t>
            </a:r>
            <a:r>
              <a:rPr lang="ru-RU" sz="3200" dirty="0" err="1"/>
              <a:t>країн</a:t>
            </a:r>
            <a:r>
              <a:rPr lang="ru-RU" sz="3200" dirty="0"/>
              <a:t> з </a:t>
            </a:r>
            <a:r>
              <a:rPr lang="ru-RU" sz="3200" dirty="0" err="1" smtClean="0"/>
              <a:t>найбільшою</a:t>
            </a:r>
            <a:endParaRPr lang="ru-RU" sz="3200" dirty="0" smtClean="0"/>
          </a:p>
          <a:p>
            <a:r>
              <a:rPr lang="ru-RU" sz="3200" dirty="0" smtClean="0"/>
              <a:t> </a:t>
            </a:r>
            <a:r>
              <a:rPr lang="ru-RU" sz="3200" dirty="0" err="1"/>
              <a:t>кількістю</a:t>
            </a:r>
            <a:r>
              <a:rPr lang="ru-RU" sz="3200" dirty="0"/>
              <a:t> ВІЛ-</a:t>
            </a:r>
            <a:r>
              <a:rPr lang="ru-RU" sz="3200" dirty="0" err="1"/>
              <a:t>інфікованих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</a:t>
            </a:r>
            <a:r>
              <a:rPr lang="ru-RU" sz="3200" dirty="0" err="1" smtClean="0"/>
              <a:t>увійшли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325880" y="1885950"/>
            <a:ext cx="295164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Індія (6,5 млн осіб)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ПАР (5,5 млн)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Ефіопія (4,1 млн)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Нігерія (3,6 млн)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Мозамбік (1,8 млн)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Кенія (1,7 млн)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Зімбабве (1,7 млн)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США (1,3 млн)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Росія (1 млн)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Китай (1 млн)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326" y="1717298"/>
            <a:ext cx="2807583" cy="18717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590" y="4171950"/>
            <a:ext cx="3154680" cy="21031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08179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352410"/>
              </p:ext>
            </p:extLst>
          </p:nvPr>
        </p:nvGraphicFramePr>
        <p:xfrm>
          <a:off x="1108709" y="434226"/>
          <a:ext cx="10332720" cy="363485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444240"/>
                <a:gridCol w="3444240"/>
                <a:gridCol w="3444240"/>
              </a:tblGrid>
              <a:tr h="1906224"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Кількість</a:t>
                      </a:r>
                      <a:r>
                        <a:rPr lang="ru-RU" sz="2800" dirty="0" smtClean="0"/>
                        <a:t> людей </a:t>
                      </a:r>
                      <a:r>
                        <a:rPr lang="ru-RU" sz="2800" dirty="0" err="1" smtClean="0"/>
                        <a:t>які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dirty="0" err="1" smtClean="0"/>
                        <a:t>живуть</a:t>
                      </a:r>
                      <a:r>
                        <a:rPr lang="ru-RU" sz="2800" dirty="0" smtClean="0"/>
                        <a:t> з ВІЛ/СНІД, у 2008 р.</a:t>
                      </a:r>
                      <a:endParaRPr lang="ru-RU" sz="28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Кількість</a:t>
                      </a:r>
                      <a:r>
                        <a:rPr lang="ru-RU" sz="2800" dirty="0" smtClean="0"/>
                        <a:t> людей </a:t>
                      </a:r>
                      <a:r>
                        <a:rPr lang="ru-RU" sz="2800" dirty="0" err="1" smtClean="0"/>
                        <a:t>які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dirty="0" err="1" smtClean="0"/>
                        <a:t>заразилися</a:t>
                      </a:r>
                      <a:r>
                        <a:rPr lang="ru-RU" sz="2800" dirty="0" smtClean="0"/>
                        <a:t> ВІЛ у 2008 р.</a:t>
                      </a:r>
                      <a:endParaRPr lang="ru-RU" sz="28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Кількість</a:t>
                      </a:r>
                      <a:r>
                        <a:rPr lang="ru-RU" sz="2800" dirty="0" smtClean="0"/>
                        <a:t> смертей </a:t>
                      </a:r>
                      <a:r>
                        <a:rPr lang="ru-RU" sz="2800" dirty="0" err="1" smtClean="0"/>
                        <a:t>від</a:t>
                      </a:r>
                      <a:r>
                        <a:rPr lang="ru-RU" sz="2800" dirty="0" smtClean="0"/>
                        <a:t> СНІД у 2008 р.</a:t>
                      </a:r>
                      <a:endParaRPr lang="ru-RU" sz="28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863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39,5 </a:t>
                      </a:r>
                      <a:r>
                        <a:rPr lang="ru-RU" sz="3200" dirty="0" err="1" smtClean="0"/>
                        <a:t>мільйонів</a:t>
                      </a:r>
                      <a:r>
                        <a:rPr lang="ru-RU" sz="3200" dirty="0" smtClean="0"/>
                        <a:t> </a:t>
                      </a:r>
                      <a:endParaRPr lang="ru-RU" sz="3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4,3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</a:rPr>
                        <a:t>мільйонів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2,9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</a:rPr>
                        <a:t>мільйона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752" y="4414095"/>
            <a:ext cx="3656648" cy="20314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567" y="4321121"/>
            <a:ext cx="3189172" cy="2217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7569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140" y="1477528"/>
            <a:ext cx="10058400" cy="46343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3009" y="388620"/>
            <a:ext cx="1073518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/>
              <a:t>Ураженість</a:t>
            </a:r>
            <a:r>
              <a:rPr lang="ru-RU" sz="3200" dirty="0"/>
              <a:t> </a:t>
            </a:r>
            <a:r>
              <a:rPr lang="ru-RU" sz="3200" dirty="0" err="1"/>
              <a:t>ВІЛом</a:t>
            </a:r>
            <a:r>
              <a:rPr lang="ru-RU" sz="3200" dirty="0"/>
              <a:t> </a:t>
            </a:r>
            <a:r>
              <a:rPr lang="ru-RU" sz="3200" dirty="0" err="1"/>
              <a:t>дорослого</a:t>
            </a:r>
            <a:r>
              <a:rPr lang="ru-RU" sz="3200" dirty="0"/>
              <a:t> </a:t>
            </a:r>
            <a:r>
              <a:rPr lang="ru-RU" sz="3200" dirty="0" err="1"/>
              <a:t>населення</a:t>
            </a:r>
            <a:r>
              <a:rPr lang="ru-RU" sz="3200" dirty="0"/>
              <a:t> </a:t>
            </a:r>
            <a:r>
              <a:rPr lang="ru-RU" sz="3200" dirty="0" err="1"/>
              <a:t>віком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15 до 49 </a:t>
            </a:r>
            <a:r>
              <a:rPr lang="ru-RU" sz="3200" dirty="0" smtClean="0"/>
              <a:t>р</a:t>
            </a:r>
          </a:p>
          <a:p>
            <a:r>
              <a:rPr lang="ru-RU" sz="3200" dirty="0" smtClean="0"/>
              <a:t>по </a:t>
            </a:r>
            <a:r>
              <a:rPr lang="ru-RU" sz="3200" dirty="0" err="1"/>
              <a:t>країнах</a:t>
            </a:r>
            <a:r>
              <a:rPr lang="ru-RU" sz="3200" dirty="0"/>
              <a:t> станом на </a:t>
            </a:r>
            <a:r>
              <a:rPr lang="ru-RU" sz="3200" dirty="0" smtClean="0"/>
              <a:t>2011 р.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75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 (Грань)]]</Template>
  <TotalTime>102</TotalTime>
  <Words>188</Words>
  <Application>Microsoft Office PowerPoint</Application>
  <PresentationFormat>Широкоэкранный</PresentationFormat>
  <Paragraphs>48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Corbel</vt:lpstr>
      <vt:lpstr>Wingdings 2</vt:lpstr>
      <vt:lpstr>HDOfficeLightV0</vt:lpstr>
      <vt:lpstr>1_HDOfficeLightV0</vt:lpstr>
      <vt:lpstr>Базис</vt:lpstr>
      <vt:lpstr>ВІЛ, СНІД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ВІЛ, СНІД, ІПСШ</dc:title>
  <dc:creator>Пользователь</dc:creator>
  <cp:lastModifiedBy>Пользователь</cp:lastModifiedBy>
  <cp:revision>16</cp:revision>
  <dcterms:created xsi:type="dcterms:W3CDTF">2014-12-07T20:59:46Z</dcterms:created>
  <dcterms:modified xsi:type="dcterms:W3CDTF">2014-12-07T22:43:24Z</dcterms:modified>
</cp:coreProperties>
</file>