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43000"/>
            <a:ext cx="6477000" cy="335280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ХРОМОСОМНА ТЕОРІЯ СПАДКОВОСТІ</a:t>
            </a:r>
            <a:endParaRPr lang="ru-RU" sz="6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85800"/>
            <a:ext cx="8991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Явище</a:t>
            </a:r>
            <a:r>
              <a:rPr lang="ru-RU" sz="2800" dirty="0" smtClean="0"/>
              <a:t> </a:t>
            </a:r>
            <a:r>
              <a:rPr lang="ru-RU" sz="2800" dirty="0" err="1" smtClean="0"/>
              <a:t>цитоплазматичної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пов'язаної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генами </a:t>
            </a:r>
            <a:r>
              <a:rPr lang="ru-RU" sz="2800" dirty="0" err="1" smtClean="0"/>
              <a:t>мітохондрій</a:t>
            </a:r>
            <a:r>
              <a:rPr lang="ru-RU" sz="2800" dirty="0" smtClean="0"/>
              <a:t>, </a:t>
            </a:r>
            <a:r>
              <a:rPr lang="ru-RU" sz="2800" dirty="0" err="1" smtClean="0"/>
              <a:t>вивчали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прикладі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дріжджів</a:t>
            </a:r>
            <a:r>
              <a:rPr lang="ru-RU" sz="2800" dirty="0" smtClean="0"/>
              <a:t>. У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мікроорганізмів</a:t>
            </a:r>
            <a:r>
              <a:rPr lang="ru-RU" sz="2800" dirty="0" smtClean="0"/>
              <a:t>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мітохондріях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виявлено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зумовлюють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відсутність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наявність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дихальних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ферментів</a:t>
            </a:r>
            <a:r>
              <a:rPr lang="ru-RU" sz="2800" dirty="0" smtClean="0"/>
              <a:t>, а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стійкість</a:t>
            </a:r>
            <a:r>
              <a:rPr lang="ru-RU" sz="2800" dirty="0" smtClean="0"/>
              <a:t> до </a:t>
            </a:r>
            <a:r>
              <a:rPr lang="ru-RU" sz="2800" dirty="0" err="1" smtClean="0"/>
              <a:t>дії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антибіотиків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42900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провідна</a:t>
            </a:r>
            <a:r>
              <a:rPr lang="ru-RU" sz="2400" dirty="0" smtClean="0"/>
              <a:t> роль в </a:t>
            </a:r>
            <a:r>
              <a:rPr lang="ru-RU" sz="2400" dirty="0" err="1" smtClean="0"/>
              <a:t>успадкуванні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ядерним</a:t>
            </a:r>
            <a:r>
              <a:rPr lang="ru-RU" sz="2400" dirty="0" smtClean="0"/>
              <a:t> генам, роль </a:t>
            </a:r>
            <a:r>
              <a:rPr lang="ru-RU" sz="2400" dirty="0" err="1" smtClean="0"/>
              <a:t>цитоплазматичної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спадковості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теж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значна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пов'язана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двома</a:t>
            </a:r>
            <a:r>
              <a:rPr lang="ru-RU" sz="2400" dirty="0" smtClean="0"/>
              <a:t> видами </a:t>
            </a:r>
            <a:r>
              <a:rPr lang="ru-RU" sz="2400" dirty="0" err="1" smtClean="0"/>
              <a:t>генетичних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</a:t>
            </a:r>
            <a:r>
              <a:rPr lang="ru-RU" sz="2400" dirty="0" smtClean="0"/>
              <a:t>: - </a:t>
            </a:r>
            <a:r>
              <a:rPr lang="ru-RU" sz="2400" dirty="0" err="1" smtClean="0"/>
              <a:t>успадкуванням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кодуються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позаядерними</a:t>
            </a:r>
            <a:r>
              <a:rPr lang="ru-RU" sz="2400" dirty="0" smtClean="0"/>
              <a:t> генами, </a:t>
            </a:r>
            <a:r>
              <a:rPr lang="ru-RU" sz="2400" dirty="0" err="1" smtClean="0"/>
              <a:t>розташованими</a:t>
            </a:r>
            <a:r>
              <a:rPr lang="ru-RU" sz="2400" dirty="0" smtClean="0"/>
              <a:t> в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органелах</a:t>
            </a:r>
            <a:r>
              <a:rPr lang="ru-RU" sz="2400" dirty="0" smtClean="0"/>
              <a:t> (</a:t>
            </a:r>
            <a:r>
              <a:rPr lang="ru-RU" sz="2400" dirty="0" err="1" smtClean="0"/>
              <a:t>мітохондріях</a:t>
            </a:r>
            <a:r>
              <a:rPr lang="ru-RU" sz="2400" dirty="0" smtClean="0"/>
              <a:t>, пластидах); - </a:t>
            </a:r>
            <a:r>
              <a:rPr lang="ru-RU" sz="2400" dirty="0" err="1" smtClean="0"/>
              <a:t>проявом</a:t>
            </a:r>
            <a:r>
              <a:rPr lang="ru-RU" sz="2400" dirty="0" smtClean="0"/>
              <a:t> у </a:t>
            </a:r>
            <a:r>
              <a:rPr lang="ru-RU" sz="2400" dirty="0" err="1" smtClean="0"/>
              <a:t>нащадків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ознак</a:t>
            </a:r>
            <a:r>
              <a:rPr lang="ru-RU" sz="2400" dirty="0" smtClean="0"/>
              <a:t>, </a:t>
            </a:r>
            <a:r>
              <a:rPr lang="ru-RU" sz="2400" dirty="0" err="1" smtClean="0"/>
              <a:t>зумовлених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ядерними</a:t>
            </a:r>
            <a:r>
              <a:rPr lang="ru-RU" sz="2400" dirty="0" smtClean="0"/>
              <a:t> генами,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впливає</a:t>
            </a:r>
            <a:r>
              <a:rPr lang="ru-RU" sz="2400" dirty="0" smtClean="0"/>
              <a:t> цитоплазма </a:t>
            </a:r>
            <a:r>
              <a:rPr lang="ru-RU" sz="2400" dirty="0" err="1" smtClean="0"/>
              <a:t>яйцеклітини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305800" cy="1143000"/>
          </a:xfrm>
        </p:spPr>
        <p:txBody>
          <a:bodyPr>
            <a:noAutofit/>
          </a:bodyPr>
          <a:lstStyle/>
          <a:p>
            <a:r>
              <a:rPr lang="ru-RU" sz="8000" dirty="0" smtClean="0"/>
              <a:t>      </a:t>
            </a:r>
            <a:r>
              <a:rPr lang="ru-RU" sz="8000" dirty="0" err="1" smtClean="0"/>
              <a:t>Зчеплене</a:t>
            </a:r>
            <a:r>
              <a:rPr lang="ru-RU" sz="8000" dirty="0" smtClean="0"/>
              <a:t> </a:t>
            </a:r>
            <a:r>
              <a:rPr lang="ru-RU" sz="8000" dirty="0" err="1" smtClean="0"/>
              <a:t>успадкування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  </a:t>
            </a:r>
            <a:r>
              <a:rPr lang="ru-RU" sz="2800" dirty="0" err="1" smtClean="0"/>
              <a:t>Зчеплене</a:t>
            </a:r>
            <a:r>
              <a:rPr lang="ru-RU" sz="2800" dirty="0" smtClean="0"/>
              <a:t> </a:t>
            </a:r>
            <a:r>
              <a:rPr lang="ru-RU" sz="2800" dirty="0" err="1" smtClean="0"/>
              <a:t>успадкування</a:t>
            </a:r>
            <a:r>
              <a:rPr lang="ru-RU" sz="2800" dirty="0" smtClean="0"/>
              <a:t> - феномен </a:t>
            </a:r>
            <a:r>
              <a:rPr lang="ru-RU" sz="2800" dirty="0" err="1" smtClean="0"/>
              <a:t>зкорельованого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успадкування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алелей</a:t>
            </a:r>
            <a:r>
              <a:rPr lang="ru-RU" sz="2800" dirty="0" smtClean="0"/>
              <a:t> </a:t>
            </a:r>
            <a:r>
              <a:rPr lang="ru-RU" sz="2800" dirty="0" err="1" smtClean="0"/>
              <a:t>генів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розташованих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622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 smtClean="0"/>
              <a:t>кореляції</a:t>
            </a:r>
            <a:r>
              <a:rPr lang="ru-RU" dirty="0" smtClean="0"/>
              <a:t> не </a:t>
            </a:r>
            <a:r>
              <a:rPr lang="ru-RU" dirty="0" err="1" smtClean="0"/>
              <a:t>буває</a:t>
            </a:r>
            <a:r>
              <a:rPr lang="ru-RU" dirty="0" smtClean="0"/>
              <a:t> через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кросинговеру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розійтися</a:t>
            </a:r>
            <a:r>
              <a:rPr lang="ru-RU" dirty="0" smtClean="0"/>
              <a:t> по </a:t>
            </a:r>
            <a:r>
              <a:rPr lang="ru-RU" dirty="0" err="1" smtClean="0"/>
              <a:t>різних</a:t>
            </a:r>
            <a:r>
              <a:rPr lang="ru-RU" dirty="0" smtClean="0"/>
              <a:t> гаметах. </a:t>
            </a:r>
            <a:r>
              <a:rPr lang="ru-RU" dirty="0" err="1" smtClean="0"/>
              <a:t>Кросинговер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розчеплення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потомства тих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, </a:t>
            </a:r>
            <a:r>
              <a:rPr lang="ru-RU" dirty="0" err="1" smtClean="0"/>
              <a:t>станів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зчеплені</a:t>
            </a:r>
            <a:r>
              <a:rPr lang="ru-RU" dirty="0" smtClean="0"/>
              <a:t> у </a:t>
            </a:r>
            <a:r>
              <a:rPr lang="ru-RU" dirty="0" err="1" smtClean="0"/>
              <a:t>батьків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685800"/>
            <a:ext cx="8991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Кросинговер</a:t>
            </a:r>
            <a:r>
              <a:rPr lang="ru-RU" sz="2800" dirty="0" smtClean="0"/>
              <a:t> (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англ.(</a:t>
            </a:r>
            <a:r>
              <a:rPr lang="en-US" sz="2800" dirty="0" err="1" smtClean="0"/>
              <a:t>crossingover</a:t>
            </a:r>
            <a:r>
              <a:rPr lang="en-US" sz="2800" dirty="0" smtClean="0"/>
              <a:t>), </a:t>
            </a:r>
            <a:r>
              <a:rPr lang="ru-RU" sz="2800" dirty="0" err="1" smtClean="0"/>
              <a:t>перехрещення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взаємний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обмін</a:t>
            </a:r>
            <a:r>
              <a:rPr lang="ru-RU" sz="2800" dirty="0" smtClean="0"/>
              <a:t> </a:t>
            </a:r>
            <a:r>
              <a:rPr lang="ru-RU" sz="2800" dirty="0" err="1" smtClean="0"/>
              <a:t>ділянками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парних</a:t>
            </a:r>
            <a:r>
              <a:rPr lang="ru-RU" sz="2800" dirty="0" smtClean="0"/>
              <a:t> (</a:t>
            </a:r>
            <a:r>
              <a:rPr lang="ru-RU" sz="2800" dirty="0" err="1" smtClean="0"/>
              <a:t>гомологічних</a:t>
            </a:r>
            <a:r>
              <a:rPr lang="ru-RU" sz="2800" dirty="0" smtClean="0"/>
              <a:t>) хромосом,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відбувається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результаті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розриву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з'єднання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новому порядку </a:t>
            </a:r>
            <a:r>
              <a:rPr lang="ru-RU" sz="2800" dirty="0" err="1" smtClean="0"/>
              <a:t>їх</a:t>
            </a:r>
            <a:r>
              <a:rPr lang="ru-RU" sz="2800" dirty="0" smtClean="0"/>
              <a:t> ниток — хроматид   приводить до </a:t>
            </a:r>
            <a:r>
              <a:rPr lang="ru-RU" sz="2800" dirty="0" err="1" smtClean="0"/>
              <a:t>перерозподілу</a:t>
            </a:r>
            <a:r>
              <a:rPr lang="ru-RU" sz="2800" dirty="0" smtClean="0"/>
              <a:t> (</a:t>
            </a:r>
            <a:r>
              <a:rPr lang="ru-RU" sz="2800" dirty="0" err="1" smtClean="0"/>
              <a:t>рекомбінації</a:t>
            </a:r>
            <a:r>
              <a:rPr lang="ru-RU" sz="2800" dirty="0" smtClean="0"/>
              <a:t>) </a:t>
            </a:r>
            <a:r>
              <a:rPr lang="ru-RU" sz="2800" dirty="0" err="1" smtClean="0"/>
              <a:t>зчеплених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генів</a:t>
            </a:r>
            <a:r>
              <a:rPr lang="ru-RU" sz="2800" dirty="0" smtClean="0"/>
              <a:t> 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200"/>
            <a:ext cx="9220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</a:t>
            </a:r>
            <a:r>
              <a:rPr lang="ru-RU" sz="2800" dirty="0" err="1" smtClean="0"/>
              <a:t>Спостереження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проведені</a:t>
            </a:r>
            <a:r>
              <a:rPr lang="ru-RU" sz="2800" dirty="0" smtClean="0"/>
              <a:t> Томасом Морганом, показали,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ймовірність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кросинговеру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парами </a:t>
            </a:r>
            <a:r>
              <a:rPr lang="ru-RU" sz="2800" dirty="0" err="1" smtClean="0"/>
              <a:t>генів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різна</a:t>
            </a:r>
            <a:r>
              <a:rPr lang="ru-RU" sz="2800" dirty="0" smtClean="0"/>
              <a:t>. </a:t>
            </a:r>
            <a:r>
              <a:rPr lang="ru-RU" sz="2800" dirty="0" err="1" smtClean="0"/>
              <a:t>Звідси</a:t>
            </a:r>
            <a:r>
              <a:rPr lang="ru-RU" sz="2800" dirty="0" smtClean="0"/>
              <a:t> </a:t>
            </a:r>
            <a:r>
              <a:rPr lang="ru-RU" sz="2800" dirty="0" err="1" smtClean="0"/>
              <a:t>з'явилася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карти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підставі</a:t>
            </a:r>
            <a:r>
              <a:rPr lang="ru-RU" sz="2800" dirty="0" smtClean="0"/>
              <a:t> частот </a:t>
            </a:r>
            <a:r>
              <a:rPr lang="ru-RU" sz="2800" dirty="0" err="1" smtClean="0"/>
              <a:t>кросинговеру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генами. Перша </a:t>
            </a:r>
            <a:r>
              <a:rPr lang="ru-RU" sz="2800" dirty="0" err="1" smtClean="0"/>
              <a:t>генна</a:t>
            </a:r>
            <a:r>
              <a:rPr lang="ru-RU" sz="2800" dirty="0" smtClean="0"/>
              <a:t> карта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побудована</a:t>
            </a:r>
            <a:r>
              <a:rPr lang="ru-RU" sz="2800" dirty="0" smtClean="0"/>
              <a:t> студентом Моргана, Альфредом </a:t>
            </a:r>
            <a:r>
              <a:rPr lang="ru-RU" sz="2800" dirty="0" err="1" smtClean="0"/>
              <a:t>Стертевантом</a:t>
            </a:r>
            <a:r>
              <a:rPr lang="ru-RU" sz="2800" dirty="0" smtClean="0"/>
              <a:t> в 1913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прикладі</a:t>
            </a:r>
            <a:r>
              <a:rPr lang="ru-RU" sz="2800" dirty="0" smtClean="0"/>
              <a:t> </a:t>
            </a:r>
            <a:r>
              <a:rPr lang="en-US" sz="2800" dirty="0" smtClean="0"/>
              <a:t>Drosophila </a:t>
            </a:r>
            <a:r>
              <a:rPr lang="en-US" sz="2800" dirty="0" err="1" smtClean="0"/>
              <a:t>melanogaster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2438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                    </a:t>
            </a:r>
            <a:r>
              <a:rPr lang="ru-RU" sz="2800" dirty="0" err="1" smtClean="0"/>
              <a:t>Хромосомна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сформульована</a:t>
            </a:r>
            <a:r>
              <a:rPr lang="ru-RU" sz="2800" dirty="0" smtClean="0"/>
              <a:t> Т. Х. Морганом за результатами </a:t>
            </a:r>
            <a:r>
              <a:rPr lang="ru-RU" sz="2800" dirty="0" err="1" smtClean="0"/>
              <a:t>своїх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досліджень</a:t>
            </a:r>
            <a:r>
              <a:rPr lang="ru-RU" sz="2800" dirty="0" smtClean="0"/>
              <a:t>.    За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з'ясовано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матеріальну</a:t>
            </a:r>
            <a:r>
              <a:rPr lang="ru-RU" sz="2800" dirty="0" smtClean="0"/>
              <a:t> основу </a:t>
            </a:r>
            <a:r>
              <a:rPr lang="ru-RU" sz="2800" dirty="0" err="1" smtClean="0"/>
              <a:t>законів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встановлених</a:t>
            </a:r>
            <a:r>
              <a:rPr lang="ru-RU" sz="2800" dirty="0" smtClean="0"/>
              <a:t> Г. Менделем, </a:t>
            </a:r>
            <a:r>
              <a:rPr lang="ru-RU" sz="2800" dirty="0" err="1" smtClean="0"/>
              <a:t>і</a:t>
            </a:r>
            <a:r>
              <a:rPr lang="ru-RU" sz="2800" dirty="0" smtClean="0"/>
              <a:t> те, </a:t>
            </a:r>
            <a:r>
              <a:rPr lang="ru-RU" sz="2800" dirty="0" err="1" smtClean="0"/>
              <a:t>чому</a:t>
            </a:r>
            <a:r>
              <a:rPr lang="ru-RU" sz="2800" dirty="0" smtClean="0"/>
              <a:t> в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випадках</a:t>
            </a:r>
            <a:r>
              <a:rPr lang="ru-RU" sz="2800" dirty="0" smtClean="0"/>
              <a:t> </a:t>
            </a:r>
            <a:r>
              <a:rPr lang="ru-RU" sz="2800" dirty="0" err="1" smtClean="0"/>
              <a:t>успадкування</a:t>
            </a:r>
            <a:r>
              <a:rPr lang="ru-RU" sz="2800" dirty="0" smtClean="0"/>
              <a:t> тих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відхиляється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2743200"/>
            <a:ext cx="3963988" cy="576072"/>
          </a:xfrm>
        </p:spPr>
        <p:txBody>
          <a:bodyPr/>
          <a:lstStyle/>
          <a:p>
            <a:r>
              <a:rPr lang="uk-UA" dirty="0" smtClean="0"/>
              <a:t>Т.Х. МОРГАН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2743200"/>
            <a:ext cx="3813175" cy="609600"/>
          </a:xfrm>
        </p:spPr>
        <p:txBody>
          <a:bodyPr/>
          <a:lstStyle/>
          <a:p>
            <a:r>
              <a:rPr lang="uk-UA" dirty="0" smtClean="0"/>
              <a:t>Г. МЕНДЕЛЬ</a:t>
            </a:r>
            <a:endParaRPr lang="ru-RU" dirty="0"/>
          </a:p>
        </p:txBody>
      </p:sp>
      <p:pic>
        <p:nvPicPr>
          <p:cNvPr id="8" name="Содержимое 7" descr="200px-Thomas_Hunt_Morgan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295400" y="3505200"/>
            <a:ext cx="2514600" cy="3048000"/>
          </a:xfrm>
        </p:spPr>
      </p:pic>
      <p:pic>
        <p:nvPicPr>
          <p:cNvPr id="7" name="Содержимое 6" descr="ПІп.jpe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410200" y="3505200"/>
            <a:ext cx="23622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Основні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такі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гени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розташовані</a:t>
            </a:r>
            <a:r>
              <a:rPr lang="ru-RU" sz="2800" dirty="0" smtClean="0"/>
              <a:t> в хромосомах у </a:t>
            </a:r>
            <a:r>
              <a:rPr lang="ru-RU" sz="2800" dirty="0" err="1" smtClean="0"/>
              <a:t>лінійному</a:t>
            </a:r>
            <a:r>
              <a:rPr lang="ru-RU" sz="2800" dirty="0" smtClean="0"/>
              <a:t> порядку;</a:t>
            </a:r>
          </a:p>
          <a:p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неоднакові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набори</a:t>
            </a:r>
            <a:r>
              <a:rPr lang="ru-RU" sz="2800" dirty="0" smtClean="0"/>
              <a:t> </a:t>
            </a:r>
            <a:r>
              <a:rPr lang="ru-RU" sz="2800" dirty="0" err="1" smtClean="0"/>
              <a:t>генів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негомологічних</a:t>
            </a:r>
            <a:r>
              <a:rPr lang="ru-RU" sz="2800" dirty="0" smtClean="0"/>
              <a:t> хромосом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унікальний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генів</a:t>
            </a:r>
            <a:r>
              <a:rPr lang="ru-RU" sz="2800" dirty="0" smtClean="0"/>
              <a:t>;</a:t>
            </a:r>
          </a:p>
          <a:p>
            <a:r>
              <a:rPr lang="ru-RU" sz="2800" dirty="0" err="1" smtClean="0"/>
              <a:t>кожен</a:t>
            </a:r>
            <a:r>
              <a:rPr lang="ru-RU" sz="2800" dirty="0" smtClean="0"/>
              <a:t> ген </a:t>
            </a:r>
            <a:r>
              <a:rPr lang="ru-RU" sz="2800" dirty="0" err="1" smtClean="0"/>
              <a:t>займає</a:t>
            </a:r>
            <a:r>
              <a:rPr lang="ru-RU" sz="2800" dirty="0" smtClean="0"/>
              <a:t> в </a:t>
            </a:r>
            <a:r>
              <a:rPr lang="ru-RU" sz="2800" dirty="0" err="1" smtClean="0"/>
              <a:t>хромосомі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</a:t>
            </a:r>
            <a:r>
              <a:rPr lang="ru-RU" sz="2800" dirty="0" err="1" smtClean="0"/>
              <a:t>ділянку</a:t>
            </a:r>
            <a:r>
              <a:rPr lang="ru-RU" sz="2800" dirty="0" smtClean="0"/>
              <a:t>; </a:t>
            </a:r>
            <a:r>
              <a:rPr lang="ru-RU" sz="2800" dirty="0" err="1" smtClean="0"/>
              <a:t>алельні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займають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гомологічних</a:t>
            </a:r>
            <a:r>
              <a:rPr lang="ru-RU" sz="2800" dirty="0" smtClean="0"/>
              <a:t> хромосомах </a:t>
            </a:r>
            <a:r>
              <a:rPr lang="ru-RU" sz="2800" dirty="0" err="1" smtClean="0"/>
              <a:t>однакові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ділянки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763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-</a:t>
            </a:r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гени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</a:t>
            </a:r>
            <a:r>
              <a:rPr lang="ru-RU" sz="2800" dirty="0" err="1" smtClean="0"/>
              <a:t>зчеплення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деякі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ознаки</a:t>
            </a:r>
            <a:r>
              <a:rPr lang="ru-RU" sz="2800" dirty="0" smtClean="0"/>
              <a:t> </a:t>
            </a:r>
            <a:r>
              <a:rPr lang="ru-RU" sz="2800" dirty="0" err="1" smtClean="0"/>
              <a:t>успадковуються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зчеплено</a:t>
            </a:r>
            <a:r>
              <a:rPr lang="ru-RU" sz="2800" dirty="0" smtClean="0"/>
              <a:t>; сила </a:t>
            </a:r>
            <a:r>
              <a:rPr lang="ru-RU" sz="2800" dirty="0" err="1" smtClean="0"/>
              <a:t>зчеплення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</a:t>
            </a:r>
            <a:r>
              <a:rPr lang="ru-RU" sz="2800" dirty="0" err="1" smtClean="0"/>
              <a:t>двома</a:t>
            </a:r>
            <a:r>
              <a:rPr lang="ru-RU" sz="2800" dirty="0" smtClean="0"/>
              <a:t> генами, </a:t>
            </a:r>
            <a:r>
              <a:rPr lang="ru-RU" sz="2800" dirty="0" err="1" smtClean="0"/>
              <a:t>розташованими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хромосомі</a:t>
            </a:r>
            <a:r>
              <a:rPr lang="ru-RU" sz="2800" dirty="0" smtClean="0"/>
              <a:t>, </a:t>
            </a:r>
            <a:r>
              <a:rPr lang="ru-RU" sz="2800" dirty="0" err="1" smtClean="0"/>
              <a:t>обернено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пропорційна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відстані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ними;</a:t>
            </a:r>
          </a:p>
          <a:p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5146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-</a:t>
            </a:r>
            <a:r>
              <a:rPr lang="ru-RU" sz="2800" dirty="0" err="1" smtClean="0"/>
              <a:t>зчеплення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генами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обміну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ділянками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гомологічних</a:t>
            </a:r>
            <a:r>
              <a:rPr lang="ru-RU" sz="2800" dirty="0" smtClean="0"/>
              <a:t> хромосом у </a:t>
            </a:r>
            <a:r>
              <a:rPr lang="ru-RU" sz="2800" dirty="0" err="1" smtClean="0"/>
              <a:t>профазі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мейотичного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поділу</a:t>
            </a:r>
            <a:r>
              <a:rPr lang="ru-RU" sz="2800" dirty="0" smtClean="0"/>
              <a:t> (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кросинговеру</a:t>
            </a:r>
            <a:r>
              <a:rPr lang="ru-RU" sz="2800" dirty="0" smtClean="0"/>
              <a:t>);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648200"/>
            <a:ext cx="9372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-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біологічний</a:t>
            </a:r>
            <a:r>
              <a:rPr lang="ru-RU" sz="2800" dirty="0" smtClean="0"/>
              <a:t> вид </a:t>
            </a:r>
            <a:r>
              <a:rPr lang="ru-RU" sz="2800" dirty="0" err="1" smtClean="0"/>
              <a:t>характеризується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певним</a:t>
            </a:r>
            <a:r>
              <a:rPr lang="ru-RU" sz="2800" dirty="0" smtClean="0"/>
              <a:t> набором хромосом (</a:t>
            </a:r>
            <a:r>
              <a:rPr lang="ru-RU" sz="2800" dirty="0" err="1" smtClean="0"/>
              <a:t>каріотипом</a:t>
            </a:r>
            <a:r>
              <a:rPr lang="ru-RU" sz="2800" dirty="0" smtClean="0"/>
              <a:t>) — </a:t>
            </a:r>
            <a:r>
              <a:rPr lang="ru-RU" sz="2800" dirty="0" err="1" smtClean="0"/>
              <a:t>кількістю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особливостями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будови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хромосом.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572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err="1" smtClean="0"/>
              <a:t>Відомо</a:t>
            </a:r>
            <a:r>
              <a:rPr lang="ru-RU" sz="2800" dirty="0" smtClean="0"/>
              <a:t> 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гомологічної</a:t>
            </a:r>
            <a:r>
              <a:rPr lang="ru-RU" sz="2800" dirty="0" smtClean="0"/>
              <a:t> ( </a:t>
            </a:r>
            <a:r>
              <a:rPr lang="ru-RU" sz="2800" dirty="0" err="1" smtClean="0"/>
              <a:t>схожої</a:t>
            </a:r>
            <a:r>
              <a:rPr lang="ru-RU" sz="2800" dirty="0" smtClean="0"/>
              <a:t> ) пари </a:t>
            </a:r>
            <a:r>
              <a:rPr lang="ru-RU" sz="2800" dirty="0" err="1" smtClean="0"/>
              <a:t>подібні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собою 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справедливо не для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пар хромосом. При </a:t>
            </a:r>
            <a:r>
              <a:rPr lang="ru-RU" sz="2800" dirty="0" err="1" smtClean="0"/>
              <a:t>порівнянні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наборів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нестатевих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клітин</a:t>
            </a:r>
            <a:r>
              <a:rPr lang="ru-RU" sz="2800" dirty="0" smtClean="0"/>
              <a:t> </a:t>
            </a:r>
            <a:r>
              <a:rPr lang="ru-RU" sz="2800" dirty="0" err="1" smtClean="0"/>
              <a:t>жіночої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чоловічої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статі</a:t>
            </a:r>
            <a:r>
              <a:rPr lang="ru-RU" sz="2800" dirty="0" smtClean="0"/>
              <a:t> в </a:t>
            </a:r>
            <a:r>
              <a:rPr lang="ru-RU" sz="2800" dirty="0" err="1" smtClean="0"/>
              <a:t>одній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парі</a:t>
            </a:r>
            <a:r>
              <a:rPr lang="ru-RU" sz="2800" dirty="0" smtClean="0"/>
              <a:t> хромосом </a:t>
            </a:r>
            <a:r>
              <a:rPr lang="ru-RU" sz="2800" dirty="0" err="1" smtClean="0"/>
              <a:t>виявлені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відмінності</a:t>
            </a:r>
            <a:r>
              <a:rPr lang="ru-RU" sz="2800" dirty="0" smtClean="0"/>
              <a:t> , </a:t>
            </a:r>
            <a:r>
              <a:rPr lang="ru-RU" sz="2800" dirty="0" err="1" smtClean="0"/>
              <a:t>хоч</a:t>
            </a:r>
            <a:r>
              <a:rPr lang="ru-RU" sz="2800" dirty="0" smtClean="0"/>
              <a:t> у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статей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однакові</a:t>
            </a:r>
            <a:r>
              <a:rPr lang="ru-RU" sz="2800" dirty="0" smtClean="0"/>
              <a:t>.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називають</a:t>
            </a:r>
            <a:r>
              <a:rPr lang="ru-RU" sz="2800" dirty="0" smtClean="0"/>
              <a:t> Х (</a:t>
            </a:r>
            <a:r>
              <a:rPr lang="ru-RU" sz="2800" dirty="0" err="1" smtClean="0"/>
              <a:t>ікс</a:t>
            </a:r>
            <a:r>
              <a:rPr lang="ru-RU" sz="2800" dirty="0" smtClean="0"/>
              <a:t>) хромосомами. У </a:t>
            </a:r>
            <a:r>
              <a:rPr lang="ru-RU" sz="2800" dirty="0" err="1" smtClean="0"/>
              <a:t>другої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статі</a:t>
            </a:r>
            <a:r>
              <a:rPr lang="ru-RU" sz="2800" dirty="0" smtClean="0"/>
              <a:t> одна </a:t>
            </a:r>
            <a:r>
              <a:rPr lang="ru-RU" sz="2800" dirty="0" err="1" smtClean="0"/>
              <a:t>така</a:t>
            </a:r>
            <a:r>
              <a:rPr lang="ru-RU" sz="2800" dirty="0" smtClean="0"/>
              <a:t> сама Х-хромосома , а друга </a:t>
            </a:r>
            <a:r>
              <a:rPr lang="ru-RU" sz="2800" dirty="0" err="1" smtClean="0"/>
              <a:t>відрізняється</a:t>
            </a:r>
            <a:r>
              <a:rPr lang="ru-RU" sz="2800" dirty="0" smtClean="0"/>
              <a:t> за </a:t>
            </a:r>
            <a:r>
              <a:rPr lang="ru-RU" sz="2800" dirty="0" err="1" smtClean="0"/>
              <a:t>своєю</a:t>
            </a:r>
            <a:r>
              <a:rPr lang="ru-RU" sz="2800" dirty="0" smtClean="0"/>
              <a:t> </a:t>
            </a:r>
            <a:r>
              <a:rPr lang="ru-RU" sz="2800" dirty="0" err="1" smtClean="0"/>
              <a:t>будовою</a:t>
            </a:r>
            <a:r>
              <a:rPr lang="ru-RU" sz="2800" dirty="0" smtClean="0"/>
              <a:t>. Вона названа </a:t>
            </a:r>
            <a:r>
              <a:rPr lang="en-US" sz="2800" dirty="0" smtClean="0"/>
              <a:t>Y-</a:t>
            </a:r>
            <a:r>
              <a:rPr lang="ru-RU" sz="2800" dirty="0" smtClean="0"/>
              <a:t>хромосомою. </a:t>
            </a:r>
            <a:r>
              <a:rPr lang="ru-RU" sz="2800" dirty="0" err="1" smtClean="0"/>
              <a:t>Цю</a:t>
            </a:r>
            <a:r>
              <a:rPr lang="ru-RU" sz="2800" dirty="0" smtClean="0"/>
              <a:t> пару </a:t>
            </a:r>
            <a:r>
              <a:rPr lang="ru-RU" sz="2800" dirty="0" err="1" smtClean="0"/>
              <a:t>прийнято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статевими</a:t>
            </a:r>
            <a:r>
              <a:rPr lang="ru-RU" sz="2800" dirty="0" smtClean="0"/>
              <a:t> хромосомами , а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пари хромосом </a:t>
            </a:r>
            <a:r>
              <a:rPr lang="ru-RU" sz="2800" dirty="0" err="1" smtClean="0"/>
              <a:t>ідентичні</a:t>
            </a:r>
            <a:r>
              <a:rPr lang="ru-RU" sz="2800" dirty="0" smtClean="0"/>
              <a:t> у </a:t>
            </a:r>
            <a:r>
              <a:rPr lang="ru-RU" sz="2800" dirty="0" err="1" smtClean="0"/>
              <a:t>чоловічої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жіночої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особин</a:t>
            </a:r>
            <a:r>
              <a:rPr lang="ru-RU" sz="2800" dirty="0" smtClean="0"/>
              <a:t> – </a:t>
            </a:r>
            <a:r>
              <a:rPr lang="ru-RU" sz="2800" dirty="0" err="1" smtClean="0"/>
              <a:t>ауто</a:t>
            </a:r>
            <a:r>
              <a:rPr lang="ru-RU" sz="2800" dirty="0" smtClean="0"/>
              <a:t> сомами. </a:t>
            </a:r>
            <a:r>
              <a:rPr lang="ru-RU" sz="2800" dirty="0" err="1" smtClean="0"/>
              <a:t>Статеві</a:t>
            </a:r>
            <a:r>
              <a:rPr lang="ru-RU" sz="2800" dirty="0" smtClean="0"/>
              <a:t> ( Х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en-US" sz="2800" dirty="0" smtClean="0"/>
              <a:t>Y ) 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відрізняються</a:t>
            </a:r>
            <a:r>
              <a:rPr lang="ru-RU" sz="2800" dirty="0" smtClean="0"/>
              <a:t> не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за </a:t>
            </a:r>
            <a:r>
              <a:rPr lang="ru-RU" sz="2800" dirty="0" err="1" smtClean="0"/>
              <a:t>морфологією</a:t>
            </a:r>
            <a:r>
              <a:rPr lang="ru-RU" sz="2800" dirty="0" smtClean="0"/>
              <a:t> , а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яка </a:t>
            </a:r>
            <a:r>
              <a:rPr lang="ru-RU" sz="2800" dirty="0" err="1" smtClean="0"/>
              <a:t>міститься</a:t>
            </a:r>
            <a:r>
              <a:rPr lang="ru-RU" sz="2800" dirty="0" smtClean="0"/>
              <a:t> у них.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533400"/>
            <a:ext cx="883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Сполучення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статевих</a:t>
            </a:r>
            <a:r>
              <a:rPr lang="ru-RU" sz="2800" dirty="0" smtClean="0"/>
              <a:t> хромосом </a:t>
            </a:r>
            <a:r>
              <a:rPr lang="ru-RU" sz="2800" dirty="0" err="1" smtClean="0"/>
              <a:t>між</a:t>
            </a:r>
            <a:r>
              <a:rPr lang="ru-RU" sz="2800" dirty="0" smtClean="0"/>
              <a:t> собою </a:t>
            </a:r>
            <a:r>
              <a:rPr lang="ru-RU" sz="2800" dirty="0" err="1" smtClean="0"/>
              <a:t>визначає</a:t>
            </a:r>
            <a:r>
              <a:rPr lang="ru-RU" sz="2800" dirty="0" smtClean="0"/>
              <a:t> стать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. </a:t>
            </a:r>
            <a:r>
              <a:rPr lang="ru-RU" sz="2800" dirty="0" err="1" smtClean="0"/>
              <a:t>Клітини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жіночого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містять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дві</a:t>
            </a:r>
            <a:r>
              <a:rPr lang="ru-RU" sz="2800" dirty="0" smtClean="0"/>
              <a:t> </a:t>
            </a:r>
            <a:r>
              <a:rPr lang="ru-RU" sz="2800" dirty="0" err="1" smtClean="0"/>
              <a:t>Х-хромосоми</a:t>
            </a:r>
            <a:r>
              <a:rPr lang="ru-RU" sz="2800" dirty="0" smtClean="0"/>
              <a:t> (ХХ). </a:t>
            </a:r>
            <a:r>
              <a:rPr lang="ru-RU" sz="2800" dirty="0" err="1" smtClean="0"/>
              <a:t>Чоловічі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містять</a:t>
            </a:r>
            <a:r>
              <a:rPr lang="ru-RU" sz="2800" dirty="0" smtClean="0"/>
              <a:t> одну Х </a:t>
            </a:r>
            <a:r>
              <a:rPr lang="ru-RU" sz="2800" dirty="0" err="1" smtClean="0"/>
              <a:t>і</a:t>
            </a:r>
            <a:r>
              <a:rPr lang="ru-RU" sz="2800" dirty="0" smtClean="0"/>
              <a:t> одну </a:t>
            </a:r>
            <a:r>
              <a:rPr lang="en-US" sz="2800" dirty="0" smtClean="0"/>
              <a:t>Y-</a:t>
            </a:r>
            <a:r>
              <a:rPr lang="ru-RU" sz="2800" dirty="0" err="1" smtClean="0"/>
              <a:t>хромосоми</a:t>
            </a:r>
            <a:r>
              <a:rPr lang="ru-RU" sz="2800" dirty="0" smtClean="0"/>
              <a:t> (Х</a:t>
            </a:r>
            <a:r>
              <a:rPr lang="en-US" sz="2800" dirty="0" smtClean="0"/>
              <a:t>Y) .</a:t>
            </a:r>
            <a:endParaRPr lang="ru-RU" sz="2800" dirty="0"/>
          </a:p>
        </p:txBody>
      </p:sp>
      <p:pic>
        <p:nvPicPr>
          <p:cNvPr id="3" name="Рисунок 2" descr="X i Y khromoso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512" y="2438400"/>
            <a:ext cx="4205288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438400"/>
            <a:ext cx="8305800" cy="1143000"/>
          </a:xfrm>
        </p:spPr>
        <p:txBody>
          <a:bodyPr>
            <a:noAutofit/>
          </a:bodyPr>
          <a:lstStyle/>
          <a:p>
            <a:r>
              <a:rPr lang="ru-RU" sz="7200" dirty="0" err="1" smtClean="0"/>
              <a:t>Цитоплазматична</a:t>
            </a:r>
            <a:r>
              <a:rPr lang="ru-RU" sz="7200" dirty="0" smtClean="0"/>
              <a:t> </a:t>
            </a:r>
            <a:r>
              <a:rPr lang="ru-RU" sz="7200" dirty="0" err="1" smtClean="0"/>
              <a:t>спадковість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85800"/>
            <a:ext cx="8915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У </a:t>
            </a:r>
            <a:r>
              <a:rPr lang="ru-RU" sz="2800" dirty="0" err="1" smtClean="0"/>
              <a:t>клітинах</a:t>
            </a:r>
            <a:r>
              <a:rPr lang="ru-RU" sz="2800" dirty="0" smtClean="0"/>
              <a:t> </a:t>
            </a:r>
            <a:r>
              <a:rPr lang="ru-RU" sz="2800" dirty="0" err="1" smtClean="0"/>
              <a:t>еукаріотів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крім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матеріалу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розташованого</a:t>
            </a:r>
            <a:r>
              <a:rPr lang="ru-RU" sz="2800" dirty="0" smtClean="0"/>
              <a:t> в </a:t>
            </a:r>
            <a:r>
              <a:rPr lang="ru-RU" sz="2800" dirty="0" err="1" smtClean="0"/>
              <a:t>ядрі</a:t>
            </a:r>
            <a:r>
              <a:rPr lang="ru-RU" sz="2800" dirty="0" smtClean="0"/>
              <a:t>, </a:t>
            </a:r>
            <a:r>
              <a:rPr lang="ru-RU" sz="2800" dirty="0" err="1" smtClean="0"/>
              <a:t>виявлено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цитоплазматичну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позаядерну</a:t>
            </a:r>
            <a:r>
              <a:rPr lang="ru-RU" sz="2800" dirty="0" smtClean="0"/>
              <a:t>. Вона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у </a:t>
            </a:r>
            <a:r>
              <a:rPr lang="ru-RU" sz="2800" dirty="0" err="1" smtClean="0"/>
              <a:t>здатності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структур </a:t>
            </a:r>
            <a:r>
              <a:rPr lang="ru-RU" sz="2800" dirty="0" err="1" smtClean="0"/>
              <a:t>цитоплазми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зберігати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нащадкам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батьків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1266347478_geni-ta-k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19500" y="3200400"/>
            <a:ext cx="43815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838200"/>
            <a:ext cx="899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</a:t>
            </a:r>
            <a:r>
              <a:rPr lang="ru-RU" sz="2800" dirty="0" err="1" smtClean="0"/>
              <a:t>Позаядерні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гени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ядерними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перебувають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контролем </a:t>
            </a:r>
            <a:r>
              <a:rPr lang="ru-RU" sz="2800" dirty="0" err="1" smtClean="0"/>
              <a:t>ядерної</a:t>
            </a:r>
            <a:r>
              <a:rPr lang="ru-RU" sz="2800" dirty="0" smtClean="0"/>
              <a:t> ДНК. </a:t>
            </a:r>
            <a:r>
              <a:rPr lang="ru-RU" sz="2800" dirty="0" err="1" smtClean="0"/>
              <a:t>Цитоплазматична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пов'язана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генами пластид, характерна для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(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ротиків</a:t>
            </a:r>
            <a:r>
              <a:rPr lang="ru-RU" sz="2800" dirty="0" smtClean="0"/>
              <a:t>).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таких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</a:t>
            </a:r>
            <a:r>
              <a:rPr lang="ru-RU" sz="2800" dirty="0" err="1" smtClean="0"/>
              <a:t>зі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строкатими</a:t>
            </a:r>
            <a:r>
              <a:rPr lang="ru-RU" sz="2800" dirty="0" smtClean="0"/>
              <a:t> листками, </a:t>
            </a:r>
            <a:r>
              <a:rPr lang="ru-RU" sz="2800" dirty="0" err="1" smtClean="0"/>
              <a:t>причому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ця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передається</a:t>
            </a:r>
            <a:r>
              <a:rPr lang="ru-RU" sz="2800" dirty="0" smtClean="0"/>
              <a:t> по </a:t>
            </a:r>
            <a:r>
              <a:rPr lang="ru-RU" sz="2800" dirty="0" err="1" smtClean="0"/>
              <a:t>материнській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лінії</a:t>
            </a:r>
            <a:r>
              <a:rPr lang="ru-RU" sz="2800" dirty="0" smtClean="0"/>
              <a:t>. </a:t>
            </a:r>
            <a:r>
              <a:rPr lang="ru-RU" sz="2800" dirty="0" err="1" smtClean="0"/>
              <a:t>Строкатість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листків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зумовлена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нездатністю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частини</a:t>
            </a:r>
            <a:r>
              <a:rPr lang="ru-RU" sz="2800" dirty="0" smtClean="0"/>
              <a:t> пластид </a:t>
            </a:r>
            <a:r>
              <a:rPr lang="ru-RU" sz="2800" dirty="0" err="1" smtClean="0"/>
              <a:t>утворювати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пігмент</a:t>
            </a:r>
            <a:r>
              <a:rPr lang="ru-RU" sz="2800" dirty="0" smtClean="0"/>
              <a:t> </a:t>
            </a:r>
            <a:r>
              <a:rPr lang="ru-RU" sz="2800" dirty="0" err="1" smtClean="0"/>
              <a:t>хлорофіл</a:t>
            </a:r>
            <a:r>
              <a:rPr lang="ru-RU" sz="2800" dirty="0" smtClean="0"/>
              <a:t>.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поділу</a:t>
            </a:r>
            <a:r>
              <a:rPr lang="ru-RU" sz="2800" dirty="0" smtClean="0"/>
              <a:t>, </a:t>
            </a:r>
            <a:r>
              <a:rPr lang="ru-RU" sz="2800" dirty="0" err="1" smtClean="0"/>
              <a:t>клітин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безбарвними</a:t>
            </a:r>
            <a:r>
              <a:rPr lang="ru-RU" sz="2800" dirty="0" smtClean="0"/>
              <a:t> пластидами в листках </a:t>
            </a:r>
            <a:r>
              <a:rPr lang="ru-RU" sz="2800" dirty="0" err="1" smtClean="0"/>
              <a:t>виникають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білі</a:t>
            </a:r>
            <a:r>
              <a:rPr lang="ru-RU" sz="2800" dirty="0" smtClean="0"/>
              <a:t> </a:t>
            </a:r>
            <a:r>
              <a:rPr lang="ru-RU" sz="2800" dirty="0" err="1" smtClean="0"/>
              <a:t>плями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чергуються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зеленими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ділянками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8">
      <a:dk1>
        <a:sysClr val="windowText" lastClr="000000"/>
      </a:dk1>
      <a:lt1>
        <a:srgbClr val="C9F0FF"/>
      </a:lt1>
      <a:dk2>
        <a:srgbClr val="005272"/>
      </a:dk2>
      <a:lt2>
        <a:srgbClr val="FFFF00"/>
      </a:lt2>
      <a:accent1>
        <a:srgbClr val="FFFF00"/>
      </a:accent1>
      <a:accent2>
        <a:srgbClr val="11BCFF"/>
      </a:accent2>
      <a:accent3>
        <a:srgbClr val="00B0F0"/>
      </a:accent3>
      <a:accent4>
        <a:srgbClr val="FCE4AA"/>
      </a:accent4>
      <a:accent5>
        <a:srgbClr val="548BB7"/>
      </a:accent5>
      <a:accent6>
        <a:srgbClr val="00B050"/>
      </a:accent6>
      <a:hlink>
        <a:srgbClr val="00B0F0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701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ХРОМОСОМНА ТЕОРІЯ СПАДКОВОСТІ</vt:lpstr>
      <vt:lpstr>                    Хромосомна теорія спадковості сформульована Т. Х. Морганом за результатами своїх досліджень.    За її допомогою з'ясовано матеріальну основу законів спадковості, встановлених Г. Менделем, і те, чому в певних випадках успадкування тих чи інших ознак від них відхиляється.</vt:lpstr>
      <vt:lpstr>Основні положення хромосомної теорії спадковості такі:</vt:lpstr>
      <vt:lpstr>Слайд 4</vt:lpstr>
      <vt:lpstr>Слайд 5</vt:lpstr>
      <vt:lpstr>Слайд 6</vt:lpstr>
      <vt:lpstr>Цитоплазматична спадковість</vt:lpstr>
      <vt:lpstr>Слайд 8</vt:lpstr>
      <vt:lpstr>Слайд 9</vt:lpstr>
      <vt:lpstr>Слайд 10</vt:lpstr>
      <vt:lpstr>      Зчеплене успадкування</vt:lpstr>
      <vt:lpstr>  Зчеплене успадкування - феномен зкорельованого успадкування алелей генів, розташованих в одній хромосомі.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ХРОМОСОМНА ТЕОРІЯ СПАДКОВОСТІ</dc:title>
  <cp:lastModifiedBy>Сережа</cp:lastModifiedBy>
  <cp:revision>12</cp:revision>
  <dcterms:modified xsi:type="dcterms:W3CDTF">2014-06-06T19:59:05Z</dcterms:modified>
</cp:coreProperties>
</file>