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5/8/2014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5/8/2014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5/8/2014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5/8/2014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5/8/2014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4582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Теорія життєвого циклу товару та її практичне використання в підприємницькій діяльності</a:t>
            </a:r>
            <a:endParaRPr lang="uk-UA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91000" y="5013176"/>
            <a:ext cx="4953000" cy="1752600"/>
          </a:xfrm>
        </p:spPr>
        <p:txBody>
          <a:bodyPr/>
          <a:lstStyle/>
          <a:p>
            <a:r>
              <a:rPr lang="uk-UA" dirty="0" smtClean="0"/>
              <a:t>Підготувала учениця 11-Б класу</a:t>
            </a:r>
          </a:p>
          <a:p>
            <a:r>
              <a:rPr lang="uk-UA" dirty="0" smtClean="0"/>
              <a:t>Прохоренко Анастасія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099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32511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uk-UA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Життєвий цикл товару</a:t>
            </a:r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 </a:t>
            </a:r>
            <a:r>
              <a:rPr lang="uk-UA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anose="02040503050406030204" pitchFamily="18" charset="0"/>
              </a:rPr>
              <a:t>визначає послідовність періодів існування товару фірми на ринку та характеризує зміну обсягів продажу та прибутку від його реалізації. </a:t>
            </a:r>
            <a:endParaRPr lang="uk-UA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anose="0204050305040603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15871"/>
            <a:ext cx="7560840" cy="486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38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/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Етап впровадження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uk-UA" sz="2400" dirty="0" smtClean="0">
                <a:ea typeface="Calibri"/>
              </a:rPr>
              <a:t>- </a:t>
            </a:r>
            <a:r>
              <a:rPr lang="uk-UA" sz="2000" dirty="0" smtClean="0">
                <a:ea typeface="Calibri"/>
              </a:rPr>
              <a:t>це </a:t>
            </a:r>
            <a:r>
              <a:rPr lang="uk-UA" sz="2000" dirty="0">
                <a:ea typeface="Calibri"/>
              </a:rPr>
              <a:t>період появи нового товару на ринку і поступового збільшення обсягу продажу</a:t>
            </a:r>
            <a:r>
              <a:rPr lang="uk-UA" sz="2000" dirty="0" smtClean="0">
                <a:ea typeface="Calibri"/>
              </a:rPr>
              <a:t>.</a:t>
            </a:r>
          </a:p>
          <a:p>
            <a:pPr marL="109728" indent="0" algn="just">
              <a:buNone/>
            </a:pPr>
            <a:r>
              <a:rPr lang="ru-RU" sz="2000" u="sng" dirty="0" err="1">
                <a:solidFill>
                  <a:srgbClr val="FF0000"/>
                </a:solidFill>
              </a:rPr>
              <a:t>Основні</a:t>
            </a:r>
            <a:r>
              <a:rPr lang="ru-RU" sz="2000" u="sng" dirty="0">
                <a:solidFill>
                  <a:srgbClr val="FF0000"/>
                </a:solidFill>
              </a:rPr>
              <a:t> </a:t>
            </a:r>
            <a:r>
              <a:rPr lang="ru-RU" sz="2000" u="sng" dirty="0" err="1">
                <a:solidFill>
                  <a:srgbClr val="FF0000"/>
                </a:solidFill>
              </a:rPr>
              <a:t>цілі</a:t>
            </a:r>
            <a:r>
              <a:rPr lang="ru-RU" sz="2000" u="sng" dirty="0">
                <a:solidFill>
                  <a:srgbClr val="FF0000"/>
                </a:solidFill>
              </a:rPr>
              <a:t> </a:t>
            </a:r>
            <a:r>
              <a:rPr lang="ru-RU" sz="2000" u="sng" dirty="0" err="1">
                <a:solidFill>
                  <a:srgbClr val="FF0000"/>
                </a:solidFill>
              </a:rPr>
              <a:t>щодо</a:t>
            </a:r>
            <a:r>
              <a:rPr lang="ru-RU" sz="2000" u="sng" dirty="0">
                <a:solidFill>
                  <a:srgbClr val="FF0000"/>
                </a:solidFill>
              </a:rPr>
              <a:t> </a:t>
            </a:r>
            <a:r>
              <a:rPr lang="ru-RU" sz="2000" u="sng" dirty="0" err="1">
                <a:solidFill>
                  <a:srgbClr val="FF0000"/>
                </a:solidFill>
              </a:rPr>
              <a:t>просування</a:t>
            </a:r>
            <a:r>
              <a:rPr lang="ru-RU" sz="2000" u="sng" dirty="0">
                <a:solidFill>
                  <a:srgbClr val="FF0000"/>
                </a:solidFill>
              </a:rPr>
              <a:t> товару</a:t>
            </a:r>
            <a:r>
              <a:rPr lang="ru-RU" sz="2000" dirty="0"/>
              <a:t> - </a:t>
            </a:r>
            <a:r>
              <a:rPr lang="ru-RU" sz="2000" dirty="0" err="1"/>
              <a:t>поінформованість</a:t>
            </a:r>
            <a:r>
              <a:rPr lang="ru-RU" sz="2000" dirty="0"/>
              <a:t> перших </a:t>
            </a:r>
            <a:r>
              <a:rPr lang="ru-RU" sz="2000" dirty="0" err="1"/>
              <a:t>споживачів</a:t>
            </a:r>
            <a:r>
              <a:rPr lang="ru-RU" sz="2000" dirty="0"/>
              <a:t> про </a:t>
            </a:r>
            <a:r>
              <a:rPr lang="ru-RU" sz="2000" dirty="0" err="1"/>
              <a:t>новий</a:t>
            </a:r>
            <a:r>
              <a:rPr lang="ru-RU" sz="2000" dirty="0"/>
              <a:t> товар і </a:t>
            </a:r>
            <a:r>
              <a:rPr lang="ru-RU" sz="2000" dirty="0" err="1"/>
              <a:t>стимулювання</a:t>
            </a:r>
            <a:r>
              <a:rPr lang="ru-RU" sz="2000" dirty="0"/>
              <a:t> </a:t>
            </a:r>
            <a:r>
              <a:rPr lang="ru-RU" sz="2000" dirty="0" err="1"/>
              <a:t>пробних</a:t>
            </a:r>
            <a:r>
              <a:rPr lang="ru-RU" sz="2000" dirty="0"/>
              <a:t> </a:t>
            </a:r>
            <a:r>
              <a:rPr lang="ru-RU" sz="2000" dirty="0" err="1"/>
              <a:t>купівель</a:t>
            </a:r>
            <a:r>
              <a:rPr lang="ru-RU" sz="2000" dirty="0"/>
              <a:t>, для </a:t>
            </a:r>
            <a:r>
              <a:rPr lang="ru-RU" sz="2000" dirty="0" err="1"/>
              <a:t>чого</a:t>
            </a:r>
            <a:r>
              <a:rPr lang="ru-RU" sz="2000" dirty="0"/>
              <a:t> </a:t>
            </a:r>
            <a:r>
              <a:rPr lang="ru-RU" sz="2000" dirty="0" err="1"/>
              <a:t>вдаються</a:t>
            </a:r>
            <a:r>
              <a:rPr lang="ru-RU" sz="2000" dirty="0"/>
              <a:t> до таких </a:t>
            </a:r>
            <a:r>
              <a:rPr lang="ru-RU" sz="2000" dirty="0" err="1"/>
              <a:t>заходів</a:t>
            </a:r>
            <a:r>
              <a:rPr lang="ru-RU" sz="2000" dirty="0"/>
              <a:t>:</a:t>
            </a:r>
          </a:p>
          <a:p>
            <a:pPr marL="109728" indent="0" algn="just">
              <a:buNone/>
            </a:pPr>
            <a:r>
              <a:rPr lang="ru-RU" sz="2000" dirty="0"/>
              <a:t>•	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безплатних</a:t>
            </a:r>
            <a:r>
              <a:rPr lang="ru-RU" sz="2000" dirty="0"/>
              <a:t> </a:t>
            </a:r>
            <a:r>
              <a:rPr lang="ru-RU" sz="2000" dirty="0" err="1"/>
              <a:t>зразків</a:t>
            </a:r>
            <a:r>
              <a:rPr lang="ru-RU" sz="2000" dirty="0"/>
              <a:t> товару;</a:t>
            </a:r>
          </a:p>
          <a:p>
            <a:pPr marL="109728" indent="0" algn="just">
              <a:buNone/>
            </a:pPr>
            <a:r>
              <a:rPr lang="ru-RU" sz="2000" dirty="0"/>
              <a:t>•	</a:t>
            </a:r>
            <a:r>
              <a:rPr lang="ru-RU" sz="2000" dirty="0" err="1"/>
              <a:t>публічна</a:t>
            </a:r>
            <a:r>
              <a:rPr lang="ru-RU" sz="2000" dirty="0"/>
              <a:t> </a:t>
            </a:r>
            <a:r>
              <a:rPr lang="ru-RU" sz="2000" dirty="0" err="1"/>
              <a:t>демонстрація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, участь у </a:t>
            </a:r>
            <a:r>
              <a:rPr lang="ru-RU" sz="2000" dirty="0" err="1" smtClean="0"/>
              <a:t>виставках</a:t>
            </a:r>
            <a:r>
              <a:rPr lang="ru-RU" sz="2000" dirty="0" smtClean="0"/>
              <a:t>-ярмарках.</a:t>
            </a:r>
            <a:endParaRPr lang="ru-RU" sz="2000" dirty="0"/>
          </a:p>
          <a:p>
            <a:pPr marL="109728" indent="0" algn="just">
              <a:buNone/>
            </a:pP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789040"/>
            <a:ext cx="3960440" cy="30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04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Етап зростання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2000" dirty="0" err="1" smtClean="0"/>
              <a:t>відбувається</a:t>
            </a:r>
            <a:r>
              <a:rPr lang="ru-RU" sz="2000" dirty="0" smtClean="0"/>
              <a:t> </a:t>
            </a:r>
            <a:r>
              <a:rPr lang="ru-RU" sz="2000" dirty="0"/>
              <a:t>з моменту, коли </a:t>
            </a:r>
            <a:r>
              <a:rPr lang="ru-RU" sz="2000" dirty="0" err="1"/>
              <a:t>фірма</a:t>
            </a:r>
            <a:r>
              <a:rPr lang="ru-RU" sz="2000" dirty="0"/>
              <a:t> </a:t>
            </a:r>
            <a:r>
              <a:rPr lang="ru-RU" sz="2000" dirty="0" err="1"/>
              <a:t>починає</a:t>
            </a:r>
            <a:r>
              <a:rPr lang="ru-RU" sz="2000" dirty="0"/>
              <a:t> </a:t>
            </a:r>
            <a:r>
              <a:rPr lang="ru-RU" sz="2000" dirty="0" err="1"/>
              <a:t>отримувати</a:t>
            </a:r>
            <a:r>
              <a:rPr lang="ru-RU" sz="2000" dirty="0"/>
              <a:t> </a:t>
            </a:r>
            <a:r>
              <a:rPr lang="ru-RU" sz="2000" dirty="0" err="1"/>
              <a:t>прибуток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супроводжується</a:t>
            </a:r>
            <a:r>
              <a:rPr lang="ru-RU" sz="2000" dirty="0"/>
              <a:t> </a:t>
            </a:r>
            <a:r>
              <a:rPr lang="ru-RU" sz="2000" dirty="0" err="1"/>
              <a:t>швидким</a:t>
            </a:r>
            <a:r>
              <a:rPr lang="ru-RU" sz="2000" dirty="0"/>
              <a:t> </a:t>
            </a:r>
            <a:r>
              <a:rPr lang="ru-RU" sz="2000" dirty="0" err="1"/>
              <a:t>зростанням</a:t>
            </a:r>
            <a:r>
              <a:rPr lang="ru-RU" sz="2000" dirty="0"/>
              <a:t> </a:t>
            </a:r>
            <a:r>
              <a:rPr lang="ru-RU" sz="2000" dirty="0" err="1"/>
              <a:t>обсягу</a:t>
            </a:r>
            <a:r>
              <a:rPr lang="ru-RU" sz="2000" dirty="0"/>
              <a:t> продажу і </a:t>
            </a:r>
            <a:r>
              <a:rPr lang="ru-RU" sz="2000" dirty="0" err="1"/>
              <a:t>свідчить</a:t>
            </a:r>
            <a:r>
              <a:rPr lang="ru-RU" sz="2000" dirty="0"/>
              <a:t> про те, </a:t>
            </a:r>
            <a:r>
              <a:rPr lang="ru-RU" sz="2000" dirty="0" err="1"/>
              <a:t>що</a:t>
            </a:r>
            <a:r>
              <a:rPr lang="ru-RU" sz="2000" dirty="0"/>
              <a:t> товар </a:t>
            </a:r>
            <a:r>
              <a:rPr lang="ru-RU" sz="2000" dirty="0" err="1"/>
              <a:t>схвалено</a:t>
            </a:r>
            <a:r>
              <a:rPr lang="ru-RU" sz="2000" dirty="0"/>
              <a:t> </a:t>
            </a:r>
            <a:r>
              <a:rPr lang="ru-RU" sz="2000" dirty="0" err="1"/>
              <a:t>споживачами</a:t>
            </a:r>
            <a:r>
              <a:rPr lang="ru-RU" sz="2000" dirty="0"/>
              <a:t>. </a:t>
            </a:r>
            <a:r>
              <a:rPr lang="ru-RU" sz="2000" dirty="0" err="1"/>
              <a:t>Зростаюча</a:t>
            </a:r>
            <a:r>
              <a:rPr lang="ru-RU" sz="2000" dirty="0"/>
              <a:t> </a:t>
            </a:r>
            <a:r>
              <a:rPr lang="ru-RU" sz="2000" dirty="0" err="1"/>
              <a:t>активність</a:t>
            </a:r>
            <a:r>
              <a:rPr lang="ru-RU" sz="2000" dirty="0"/>
              <a:t> </a:t>
            </a:r>
            <a:r>
              <a:rPr lang="ru-RU" sz="2000" dirty="0" err="1"/>
              <a:t>конкурентів</a:t>
            </a:r>
            <a:r>
              <a:rPr lang="ru-RU" sz="2000" dirty="0"/>
              <a:t> </a:t>
            </a:r>
            <a:r>
              <a:rPr lang="ru-RU" sz="2000" dirty="0" err="1"/>
              <a:t>вимагає</a:t>
            </a:r>
            <a:r>
              <a:rPr lang="ru-RU" sz="2000" dirty="0"/>
              <a:t> </a:t>
            </a:r>
            <a:r>
              <a:rPr lang="ru-RU" sz="2000" dirty="0" err="1"/>
              <a:t>модифікації</a:t>
            </a:r>
            <a:r>
              <a:rPr lang="ru-RU" sz="2000" dirty="0"/>
              <a:t> </a:t>
            </a:r>
            <a:r>
              <a:rPr lang="ru-RU" sz="2000" dirty="0" err="1"/>
              <a:t>окремих</a:t>
            </a:r>
            <a:r>
              <a:rPr lang="ru-RU" sz="2000" dirty="0"/>
              <a:t> характеристик товару, </a:t>
            </a:r>
            <a:r>
              <a:rPr lang="ru-RU" sz="2000" dirty="0" err="1"/>
              <a:t>вдосконалення</a:t>
            </a:r>
            <a:r>
              <a:rPr lang="ru-RU" sz="2000" dirty="0"/>
              <a:t> упаковки, </a:t>
            </a:r>
            <a:r>
              <a:rPr lang="ru-RU" sz="2000" dirty="0" err="1"/>
              <a:t>сервісу</a:t>
            </a:r>
            <a:r>
              <a:rPr lang="ru-RU" sz="2000" dirty="0"/>
              <a:t>.   </a:t>
            </a:r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797152"/>
            <a:ext cx="2540000" cy="1905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68402"/>
            <a:ext cx="333375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6800"/>
          </a:xfrm>
        </p:spPr>
        <p:txBody>
          <a:bodyPr/>
          <a:lstStyle/>
          <a:p>
            <a:pPr algn="ctr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Етап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зрілості 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dirty="0" err="1"/>
              <a:t>Темпи</a:t>
            </a:r>
            <a:r>
              <a:rPr lang="ru-RU" sz="2000" dirty="0"/>
              <a:t> приросту </a:t>
            </a:r>
            <a:r>
              <a:rPr lang="ru-RU" sz="2000" dirty="0" err="1"/>
              <a:t>збуту</a:t>
            </a:r>
            <a:r>
              <a:rPr lang="ru-RU" sz="2000" dirty="0"/>
              <a:t> на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етапі</a:t>
            </a:r>
            <a:r>
              <a:rPr lang="ru-RU" sz="2000" dirty="0"/>
              <a:t> </a:t>
            </a:r>
            <a:r>
              <a:rPr lang="ru-RU" sz="2000" dirty="0" err="1" smtClean="0"/>
              <a:t>уповільнюється</a:t>
            </a:r>
            <a:r>
              <a:rPr lang="ru-RU" sz="2000" dirty="0" smtClean="0"/>
              <a:t>.</a:t>
            </a:r>
          </a:p>
          <a:p>
            <a:pPr marL="109728" indent="0">
              <a:buNone/>
            </a:pPr>
            <a:r>
              <a:rPr lang="uk-UA" sz="2000" dirty="0">
                <a:solidFill>
                  <a:srgbClr val="FF0000"/>
                </a:solidFill>
              </a:rPr>
              <a:t>Щоб довше втримати товар на етапі зрілості</a:t>
            </a:r>
            <a:r>
              <a:rPr lang="uk-UA" sz="2000" dirty="0"/>
              <a:t>, застосовують такі стратегії:</a:t>
            </a:r>
          </a:p>
          <a:p>
            <a:pPr marL="109728" indent="0">
              <a:buNone/>
            </a:pPr>
            <a:r>
              <a:rPr lang="uk-UA" sz="2000" dirty="0"/>
              <a:t>•	модифікація ринку, тобто його розширення;</a:t>
            </a:r>
          </a:p>
          <a:p>
            <a:pPr marL="109728" indent="0">
              <a:buNone/>
            </a:pPr>
            <a:r>
              <a:rPr lang="uk-UA" sz="2000" dirty="0"/>
              <a:t>•	пошук нових способів використання товару;</a:t>
            </a:r>
          </a:p>
          <a:p>
            <a:pPr marL="109728" indent="0">
              <a:buNone/>
            </a:pPr>
            <a:r>
              <a:rPr lang="uk-UA" sz="2000" dirty="0"/>
              <a:t>•	модифікація товару, тобто зміна його характеристик, поліпшення дизайну;</a:t>
            </a:r>
          </a:p>
          <a:p>
            <a:pPr marL="109728" indent="0">
              <a:buNone/>
            </a:pPr>
            <a:r>
              <a:rPr lang="uk-UA" sz="2000" dirty="0"/>
              <a:t>•	модифікація комплексу маркетингу, зокрема зміна цінової політики, каналів розподілу, акцентів у рекламній компанії, поліпшення сервісу тощо.</a:t>
            </a:r>
          </a:p>
          <a:p>
            <a:pPr marL="109728" indent="0">
              <a:buNone/>
            </a:pP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455531"/>
            <a:ext cx="3528392" cy="217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6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pPr algn="ctr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Етап спаду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dirty="0" smtClean="0"/>
              <a:t>   У </a:t>
            </a:r>
            <a:r>
              <a:rPr lang="ru-RU" sz="2000" dirty="0" err="1"/>
              <a:t>цей</a:t>
            </a:r>
            <a:r>
              <a:rPr lang="ru-RU" sz="2000" dirty="0"/>
              <a:t> </a:t>
            </a:r>
            <a:r>
              <a:rPr lang="ru-RU" sz="2000" dirty="0" err="1"/>
              <a:t>період</a:t>
            </a:r>
            <a:r>
              <a:rPr lang="ru-RU" sz="2000" dirty="0"/>
              <a:t> </a:t>
            </a:r>
            <a:r>
              <a:rPr lang="ru-RU" sz="2000" dirty="0" err="1"/>
              <a:t>споживачі</a:t>
            </a:r>
            <a:r>
              <a:rPr lang="ru-RU" sz="2000" dirty="0"/>
              <a:t> </a:t>
            </a:r>
            <a:r>
              <a:rPr lang="ru-RU" sz="2000" dirty="0" err="1"/>
              <a:t>переходять</a:t>
            </a:r>
            <a:r>
              <a:rPr lang="ru-RU" sz="2000" dirty="0"/>
              <a:t> на </a:t>
            </a:r>
            <a:r>
              <a:rPr lang="ru-RU" sz="2000" dirty="0" err="1"/>
              <a:t>використання</a:t>
            </a:r>
            <a:r>
              <a:rPr lang="ru-RU" sz="2000" dirty="0"/>
              <a:t> нового товару.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конкурентів</a:t>
            </a:r>
            <a:r>
              <a:rPr lang="ru-RU" sz="2000" dirty="0"/>
              <a:t> </a:t>
            </a:r>
            <a:r>
              <a:rPr lang="ru-RU" sz="2000" dirty="0" err="1"/>
              <a:t>зменшується</a:t>
            </a:r>
            <a:r>
              <a:rPr lang="ru-RU" sz="2000" dirty="0"/>
              <a:t>, </a:t>
            </a:r>
            <a:r>
              <a:rPr lang="ru-RU" sz="2000" dirty="0" err="1"/>
              <a:t>обсяги</a:t>
            </a:r>
            <a:r>
              <a:rPr lang="ru-RU" sz="2000" dirty="0"/>
              <a:t> </a:t>
            </a:r>
            <a:r>
              <a:rPr lang="ru-RU" sz="2000" dirty="0" err="1"/>
              <a:t>реалізації</a:t>
            </a:r>
            <a:r>
              <a:rPr lang="ru-RU" sz="2000" dirty="0"/>
              <a:t> і </a:t>
            </a:r>
            <a:r>
              <a:rPr lang="ru-RU" sz="2000" dirty="0" err="1"/>
              <a:t>прибуток</a:t>
            </a:r>
            <a:r>
              <a:rPr lang="ru-RU" sz="2000" dirty="0"/>
              <a:t> </a:t>
            </a:r>
            <a:r>
              <a:rPr lang="ru-RU" sz="2000" dirty="0" err="1"/>
              <a:t>знижуються</a:t>
            </a:r>
            <a:r>
              <a:rPr lang="ru-RU" sz="2000" dirty="0"/>
              <a:t>. </a:t>
            </a:r>
            <a:endParaRPr lang="ru-RU" sz="2000" dirty="0" smtClean="0"/>
          </a:p>
          <a:p>
            <a:pPr marL="109728" indent="0">
              <a:buNone/>
            </a:pPr>
            <a:r>
              <a:rPr lang="uk-UA" sz="2000" dirty="0" smtClean="0"/>
              <a:t>   На </a:t>
            </a:r>
            <a:r>
              <a:rPr lang="uk-UA" sz="2000" dirty="0"/>
              <a:t>етапі занепаду підприємство може використовувати різні стратегії:</a:t>
            </a:r>
          </a:p>
          <a:p>
            <a:pPr marL="109728" indent="0">
              <a:buNone/>
            </a:pPr>
            <a:r>
              <a:rPr lang="uk-UA" sz="2000" dirty="0"/>
              <a:t>•	припинити випуск застарілої продукції;	</a:t>
            </a:r>
          </a:p>
          <a:p>
            <a:pPr marL="109728" indent="0">
              <a:buNone/>
            </a:pPr>
            <a:r>
              <a:rPr lang="uk-UA" sz="2000" dirty="0"/>
              <a:t>•	якщо товар ще рентабельний, різко скорочувати витрати на його маркетинг;</a:t>
            </a:r>
          </a:p>
          <a:p>
            <a:pPr marL="109728" indent="0">
              <a:buNone/>
            </a:pPr>
            <a:r>
              <a:rPr lang="uk-UA" sz="2000" dirty="0"/>
              <a:t>•	укласти контракти на його виробництво з дочірніми підприємствами в інших країнах чи регіонах.</a:t>
            </a:r>
          </a:p>
          <a:p>
            <a:pPr marL="109728" indent="0">
              <a:buNone/>
            </a:pPr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9" y="4869160"/>
            <a:ext cx="5191443" cy="16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68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sz="2000" dirty="0" smtClean="0"/>
              <a:t>   Теорія </a:t>
            </a:r>
            <a:r>
              <a:rPr lang="uk-UA" sz="2000" dirty="0"/>
              <a:t>життєвого циклу товару справедлива для описової моделі, але не у випадку складання прогнозованої моделі. Тому, незважаючи на те, що деякі товари відповідають своєму життєвому циклу, маркетинг, що має силу уяви, дозволяє іншим товарам надати новий і досить прибутковий строк життя, у той час як строге проходження нашої теорії "пророкує" занепад.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780928"/>
            <a:ext cx="6464156" cy="351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15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sz="2000" dirty="0" smtClean="0"/>
              <a:t>   Практика </a:t>
            </a:r>
            <a:r>
              <a:rPr lang="uk-UA" sz="2000" dirty="0"/>
              <a:t>маркетингу, з метою продовження життєвого циклу товару, використовує такі кроки:</a:t>
            </a:r>
          </a:p>
          <a:p>
            <a:pPr marL="109728" indent="0">
              <a:buNone/>
            </a:pPr>
            <a:r>
              <a:rPr lang="uk-UA" sz="2000" dirty="0"/>
              <a:t>•	постійне вдосконалення надійності та зручності виробів;</a:t>
            </a:r>
          </a:p>
          <a:p>
            <a:pPr marL="109728" indent="0">
              <a:buNone/>
            </a:pPr>
            <a:r>
              <a:rPr lang="uk-UA" sz="2000" dirty="0"/>
              <a:t>•	використання сучасних матеріалів у конструкції;</a:t>
            </a:r>
          </a:p>
          <a:p>
            <a:pPr marL="109728" indent="0">
              <a:buNone/>
            </a:pPr>
            <a:r>
              <a:rPr lang="uk-UA" sz="2000" dirty="0"/>
              <a:t>•	удосконалення функціональних властивостей пакувальних матеріалів;</a:t>
            </a:r>
          </a:p>
          <a:p>
            <a:pPr marL="109728" indent="0">
              <a:buNone/>
            </a:pPr>
            <a:r>
              <a:rPr lang="uk-UA" sz="2000" dirty="0"/>
              <a:t>•	підтримання високого рівня </a:t>
            </a:r>
            <a:r>
              <a:rPr lang="uk-UA" sz="2000" dirty="0" err="1"/>
              <a:t>післяпродажного</a:t>
            </a:r>
            <a:r>
              <a:rPr lang="uk-UA" sz="2000" dirty="0"/>
              <a:t> обслуговування;</a:t>
            </a:r>
          </a:p>
          <a:p>
            <a:pPr marL="109728" indent="0">
              <a:buNone/>
            </a:pPr>
            <a:r>
              <a:rPr lang="uk-UA" sz="2000" dirty="0"/>
              <a:t>•	розширення спектру застосування споживчих якостей товару;</a:t>
            </a:r>
          </a:p>
          <a:p>
            <a:pPr marL="109728" indent="0">
              <a:buNone/>
            </a:pPr>
            <a:r>
              <a:rPr lang="uk-UA" sz="2000" dirty="0"/>
              <a:t>•	аналіз розвитку ринку з метою пристосування товару до мінливих уподобань споживачів;</a:t>
            </a:r>
          </a:p>
          <a:p>
            <a:pPr marL="109728" indent="0">
              <a:buNone/>
            </a:pPr>
            <a:r>
              <a:rPr lang="uk-UA" sz="2000" dirty="0"/>
              <a:t>•	пошук шляхів зниження цін на товари.</a:t>
            </a:r>
          </a:p>
          <a:p>
            <a:pPr marL="109728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32178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09728" indent="0">
              <a:buNone/>
            </a:pPr>
            <a:r>
              <a:rPr lang="uk-UA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 за увагу!</a:t>
            </a:r>
            <a:endParaRPr lang="uk-UA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5543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</TotalTime>
  <Words>262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Теорія життєвого циклу товару та її практичне використання в підприємницькій діяльності</vt:lpstr>
      <vt:lpstr>Презентация PowerPoint</vt:lpstr>
      <vt:lpstr>Етап впровадження</vt:lpstr>
      <vt:lpstr>Етап зростання</vt:lpstr>
      <vt:lpstr>Етап зрілості </vt:lpstr>
      <vt:lpstr>Етап спаду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життєвого циклу товару та її практичне використання в підприємницькій діяльності</dc:title>
  <dc:creator>Настя</dc:creator>
  <cp:lastModifiedBy>Настя</cp:lastModifiedBy>
  <cp:revision>6</cp:revision>
  <dcterms:created xsi:type="dcterms:W3CDTF">2014-05-07T23:17:34Z</dcterms:created>
  <dcterms:modified xsi:type="dcterms:W3CDTF">2014-05-08T00:24:49Z</dcterms:modified>
</cp:coreProperties>
</file>