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8B417-C5B3-4162-B147-98310F9C71E1}" type="datetimeFigureOut">
              <a:rPr lang="uk-UA" smtClean="0"/>
              <a:t>15.03.2013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16BEB-6865-4225-BFEA-BCC22A9C71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919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Заходи профілактики </a:t>
            </a:r>
            <a:r>
              <a:rPr lang="uk-UA" dirty="0" err="1" smtClean="0"/>
              <a:t>поділються</a:t>
            </a:r>
            <a:r>
              <a:rPr lang="uk-UA" dirty="0" smtClean="0"/>
              <a:t> на специфічні (вакцинація) та </a:t>
            </a:r>
            <a:r>
              <a:rPr lang="uk-UA" dirty="0" err="1" smtClean="0"/>
              <a:t>неспеціфічні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16BEB-6865-4225-BFEA-BCC22A9C711D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979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a-referat.com/%D0%9F%D0%BE%D0%BB%D1%96%D0%BE%D0%BC%D1%96%D1%94%D0%BB%D1%96%D1%8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a-referat.com/%D0%86%D0%BD%D1%84%D0%B5%D0%BA%D1%86%D1%96%D1%97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9C%D0%B5%D1%85%D0%B0%D0%BD%D1%96%D0%B7%D0%BC%D1%96" TargetMode="External"/><Relationship Id="rId2" Type="http://schemas.openxmlformats.org/officeDocument/2006/relationships/hyperlink" Target="http://ua-referat.com/%D0%92%D1%96%D1%80%D1%83%D1%81%D0%BD%D0%B8%D0%B9_%D0%B3%D0%B5%D0%BF%D0%B0%D1%82%D0%B8%D1%82_%D0%9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ua-referat.com/%D0%A5%D1%80%D0%BE%D0%BD%D1%96%D1%87%D0%BD%D0%B8%D0%B9_%D0%B3%D0%B5%D0%BF%D0%B0%D1%82%D0%B8%D1%82" TargetMode="External"/><Relationship Id="rId4" Type="http://schemas.openxmlformats.org/officeDocument/2006/relationships/hyperlink" Target="http://ua-referat.com/%D0%93%D0%B5%D0%BF%D0%B0%D1%82%D0%B8%D1%82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A5%D0%B0%D1%80%D0%B0%D0%BA%D1%82%D0%B5%D1%80" TargetMode="External"/><Relationship Id="rId2" Type="http://schemas.openxmlformats.org/officeDocument/2006/relationships/hyperlink" Target="http://ua-referat.com/%D0%93%D0%B5%D1%80%D0%BF%D0%B5%D1%8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a-referat.com/%D0%9F%D0%BD%D0%B5%D0%B2%D0%BC%D0%BE%D0%BD%D1%96%D1%97" TargetMode="External"/><Relationship Id="rId5" Type="http://schemas.openxmlformats.org/officeDocument/2006/relationships/hyperlink" Target="http://ua-referat.com/%D0%A0%D0%BE%D0%B7%D0%B2%D0%B8%D1%82%D0%BE%D0%BA" TargetMode="External"/><Relationship Id="rId4" Type="http://schemas.openxmlformats.org/officeDocument/2006/relationships/hyperlink" Target="http://ua-referat.com/%D0%94%D0%B6%D0%B5%D1%80%D0%B5%D0%BB%D0%B0.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/>
              <a:t>Заходи щодо профілактики вірусних хвороб</a:t>
            </a:r>
            <a:endParaRPr lang="uk-UA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 </a:t>
            </a:r>
            <a:r>
              <a:rPr lang="uk-UA" dirty="0" smtClean="0"/>
              <a:t>                       …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494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Заходи профілактики </a:t>
            </a:r>
            <a:r>
              <a:rPr lang="uk-UA" b="1" dirty="0" smtClean="0"/>
              <a:t>поділяються </a:t>
            </a:r>
            <a:r>
              <a:rPr lang="uk-UA" b="1" dirty="0"/>
              <a:t>на специфічні (вакцинація) та </a:t>
            </a:r>
            <a:r>
              <a:rPr lang="uk-UA" b="1" dirty="0" smtClean="0"/>
              <a:t>не </a:t>
            </a:r>
            <a:r>
              <a:rPr lang="uk-UA" b="1" dirty="0" err="1" smtClean="0"/>
              <a:t>спеціфічні</a:t>
            </a:r>
            <a:r>
              <a:rPr lang="uk-UA" b="1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5650" y="17728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•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Найбільш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ефективний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захист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вірусів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щеплення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. Але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якщо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вчасно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зробити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вийшло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або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у вас є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протипоказання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можна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вдатися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інших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способів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uk-UA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250144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Уникайте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місць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масового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скупчення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людей. 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Лікарі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підрахували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: один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хворий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грип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середньому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заражає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5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осіб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. Тому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намагайтеся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знаходитися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поблизу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чхають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кашляють.Якщо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неможливо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носіть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медичну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маску. 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Одягайте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так,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щоб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вона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повністю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закрила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ніс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і рот і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ретельно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закріплювалася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. 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Намагайтеся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торкатися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маски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даремно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, а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якщо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ви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поторкали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або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зняли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ретельно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вимийте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руки. 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Деякі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модель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можна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використовувати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протягом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4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або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навіть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6 годин. Але, як правило,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звичайна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маска носиться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близько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2 годин.</a:t>
            </a:r>
            <a:endParaRPr lang="uk-UA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429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5382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 </a:t>
            </a:r>
            <a:r>
              <a:rPr lang="ru-RU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Намагайтеся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не </a:t>
            </a:r>
            <a:r>
              <a:rPr lang="ru-RU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переохолоджуватися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! На </a:t>
            </a:r>
            <a:r>
              <a:rPr lang="ru-RU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свіжому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повітрі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вірусів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немає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 Особливо </a:t>
            </a:r>
            <a:r>
              <a:rPr lang="ru-RU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згубна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для них температура </a:t>
            </a:r>
            <a:r>
              <a:rPr lang="ru-RU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нижче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О ° С. Тому </a:t>
            </a:r>
            <a:r>
              <a:rPr lang="ru-RU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прогулянки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дуже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корисні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але </a:t>
            </a:r>
            <a:r>
              <a:rPr lang="ru-RU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важливо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тепло </a:t>
            </a:r>
            <a:r>
              <a:rPr lang="ru-RU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одягатися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щоб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не </a:t>
            </a:r>
            <a:r>
              <a:rPr lang="ru-RU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перемерзати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 </a:t>
            </a:r>
            <a:r>
              <a:rPr lang="ru-RU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Інакше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ваш </a:t>
            </a:r>
            <a:r>
              <a:rPr lang="ru-RU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імунітет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ослабне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і </a:t>
            </a:r>
            <a:r>
              <a:rPr lang="ru-RU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ви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станете </a:t>
            </a:r>
            <a:r>
              <a:rPr lang="ru-RU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уразливі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для </a:t>
            </a:r>
            <a:r>
              <a:rPr lang="ru-RU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інфекції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uk-UA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7339" y="3068959"/>
            <a:ext cx="63367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• 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</a:rPr>
              <a:t>Зміцнюйте імунітет. Як правило, вірусні захворювання виникають при спілкуванні з хворими або при масових епідеміях. Однак захворіти можна, коли організм ослаблений і не може протистояти інфекції. Здорова людина добре захищений імунною системою, насамперед системою інтерферону. Інтерферони – це виробляються організмом речовини білкової природи, які синтезуються в організмі для захисту від різних інфекцій. Зниження їх синтезу приводить до розвитку інфекційних захворювань.</a:t>
            </a:r>
          </a:p>
        </p:txBody>
      </p:sp>
    </p:spTree>
    <p:extLst>
      <p:ext uri="{BB962C8B-B14F-4D97-AF65-F5344CB8AC3E}">
        <p14:creationId xmlns:p14="http://schemas.microsoft.com/office/powerpoint/2010/main" val="67503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5670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Провітрюйте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квартиру. 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хтось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ваших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домашніх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захворів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, як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можна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частіше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провітрюйте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квартиру і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робіть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вологе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прибирання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. 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Ні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якому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разі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використовуйте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хлорсодержащие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дезінфікуючі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препарати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. Вони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дратують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слизову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оболонку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навіть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здорової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людини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. У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приміщенні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віруси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можуть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зберігатися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2 до 9 годин; на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папері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картоні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тканинах – до 12 годин, а на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поверхні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скла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– до 10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днів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. Так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робіть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висновки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!</a:t>
            </a:r>
          </a:p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989113"/>
            <a:ext cx="53285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• </a:t>
            </a:r>
            <a:r>
              <a:rPr lang="uk-UA" b="1" i="1" dirty="0">
                <a:solidFill>
                  <a:schemeClr val="accent1">
                    <a:lumMod val="50000"/>
                  </a:schemeClr>
                </a:solidFill>
              </a:rPr>
              <a:t>Частіше мийте руки. До 80% небезпечних бактерій і вірусів передаються через брудні руки. Тому намагайтеся частіше мити руки теплою водою з милом. Якщо такої можливості немає, використовуйте спиртовмісні дезінфікуючі засоби – гелі, </a:t>
            </a:r>
            <a:r>
              <a:rPr lang="uk-UA" b="1" i="1" dirty="0" err="1">
                <a:solidFill>
                  <a:schemeClr val="accent1">
                    <a:lumMod val="50000"/>
                  </a:schemeClr>
                </a:solidFill>
              </a:rPr>
              <a:t>спреї</a:t>
            </a:r>
            <a:r>
              <a:rPr lang="uk-UA" b="1" i="1" dirty="0">
                <a:solidFill>
                  <a:schemeClr val="accent1">
                    <a:lumMod val="50000"/>
                  </a:schemeClr>
                </a:solidFill>
              </a:rPr>
              <a:t> чи серветки.</a:t>
            </a:r>
          </a:p>
        </p:txBody>
      </p:sp>
    </p:spTree>
    <p:extLst>
      <p:ext uri="{BB962C8B-B14F-4D97-AF65-F5344CB8AC3E}">
        <p14:creationId xmlns:p14="http://schemas.microsoft.com/office/powerpoint/2010/main" val="71252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5704" y="836712"/>
            <a:ext cx="6624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• </a:t>
            </a:r>
            <a:r>
              <a:rPr lang="uk-UA" b="1" i="1" dirty="0">
                <a:solidFill>
                  <a:schemeClr val="bg2">
                    <a:lumMod val="75000"/>
                  </a:schemeClr>
                </a:solidFill>
              </a:rPr>
              <a:t>Більше пийте. Рясне тепле пиття – добрий помічник у боротьбі з застудою і </a:t>
            </a:r>
            <a:r>
              <a:rPr lang="uk-UA" b="1" i="1" dirty="0" err="1">
                <a:solidFill>
                  <a:schemeClr val="bg2">
                    <a:lumMod val="75000"/>
                  </a:schemeClr>
                </a:solidFill>
              </a:rPr>
              <a:t>грипом.Рідина</a:t>
            </a:r>
            <a:r>
              <a:rPr lang="uk-UA" b="1" i="1" dirty="0">
                <a:solidFill>
                  <a:schemeClr val="bg2">
                    <a:lumMod val="75000"/>
                  </a:schemeClr>
                </a:solidFill>
              </a:rPr>
              <a:t> виводить з організму продукти життєдіяльності вірусів і бактерій. Заваріть квітки ромашки, липи, ехінацеї, материнки або чебрецю (ви можете купити їх в аптеці), додайте в настій мед і пийте протягом дня як чай. Ці лікарські рослини мають потогінну, сечогінну та протизапальну дію. Для стимуляції імунної системи і підвищення опірності організму до простудних та інфекційних захворювань корисні напої з вітаміном С: журавлинний і брусничний морси, відвари з плодів шипшини або малини.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5704" y="4236305"/>
            <a:ext cx="6274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• </a:t>
            </a:r>
            <a:r>
              <a:rPr lang="uk-UA" b="1" i="1" dirty="0">
                <a:solidFill>
                  <a:schemeClr val="accent3">
                    <a:lumMod val="50000"/>
                  </a:schemeClr>
                </a:solidFill>
              </a:rPr>
              <a:t>Промивайте ніс для заходи профілактики. Щоб не дати мікроорганізми, осідає в порожнині носа, проникнути далі, потрібно промивати ніс, особливо в період епідемій. Для промивань приготуйте розчин морської солі (1 </a:t>
            </a:r>
            <a:r>
              <a:rPr lang="uk-UA" b="1" i="1" dirty="0" err="1">
                <a:solidFill>
                  <a:schemeClr val="accent3">
                    <a:lumMod val="50000"/>
                  </a:schemeClr>
                </a:solidFill>
              </a:rPr>
              <a:t>чайн</a:t>
            </a:r>
            <a:r>
              <a:rPr lang="uk-UA" b="1" i="1" dirty="0">
                <a:solidFill>
                  <a:schemeClr val="accent3">
                    <a:lumMod val="50000"/>
                  </a:schemeClr>
                </a:solidFill>
              </a:rPr>
              <a:t>. Ложка на склянку теплої води). Під час процедури з носових пазух видаляються слиз і пил, а разом з ними – хвороботворні віруси і бактерії.</a:t>
            </a:r>
          </a:p>
        </p:txBody>
      </p:sp>
    </p:spTree>
    <p:extLst>
      <p:ext uri="{BB962C8B-B14F-4D97-AF65-F5344CB8AC3E}">
        <p14:creationId xmlns:p14="http://schemas.microsoft.com/office/powerpoint/2010/main" val="53079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55983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• 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</a:rPr>
              <a:t>Попартеся в лазні. Помічено, що в розпал епідемій грипу та інших вірусних інфекцій любителі лазні хворіють набагато рідше. Німецькі фізіологи стверджують, що під впливом гарячої пари і контрастних процедур на 10-15% збільшується кількість лейкоцитів у крові, які знищують мікроби і виробляють так звані </a:t>
            </a:r>
            <a:r>
              <a:rPr lang="uk-UA" sz="2400" b="1" i="1" dirty="0" err="1">
                <a:solidFill>
                  <a:schemeClr val="accent2">
                    <a:lumMod val="50000"/>
                  </a:schemeClr>
                </a:solidFill>
              </a:rPr>
              <a:t>Лейкін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</a:rPr>
              <a:t> (бактерицидні речовини).</a:t>
            </a:r>
          </a:p>
        </p:txBody>
      </p:sp>
    </p:spTree>
    <p:extLst>
      <p:ext uri="{BB962C8B-B14F-4D97-AF65-F5344CB8AC3E}">
        <p14:creationId xmlns:p14="http://schemas.microsoft.com/office/powerpoint/2010/main" val="118357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853023"/>
            <a:ext cx="763284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•</a:t>
            </a:r>
            <a:r>
              <a:rPr lang="uk-UA" sz="2000" dirty="0"/>
              <a:t> </a:t>
            </a:r>
            <a:r>
              <a:rPr lang="uk-UA" sz="2000" b="1" i="1" dirty="0"/>
              <a:t>Включіть у раціон часник для заходів профілактики. </a:t>
            </a:r>
            <a:r>
              <a:rPr lang="uk-UA" sz="2000" b="1" i="1" dirty="0" smtClean="0"/>
              <a:t>Справа </a:t>
            </a:r>
            <a:r>
              <a:rPr lang="uk-UA" sz="2000" b="1" i="1" dirty="0"/>
              <a:t>в тому, що фітонциди, які виділяються часником, сприяють виробленню інтерферону, який не дає вірусу проникнути всередину клітини і почати стрімко розмножуватися. Тому обов’язково додавайте часник в їжу. Або візьміть кілька часточок, дрібно наріжте і залиште в своїй кімнаті на всю ніч. Віруси в паніці втечуть від вашої заходи профілактики! І наостанок один з найприємніших способів протистояти вірусам – потрібно просто розслабитися! Вчені вважають, що, коли ми розслабляємося (за допомогою дихальних вправ, медитації або інших прийомів), опірність організму до інфекцій значно зростає</a:t>
            </a:r>
            <a:r>
              <a:rPr lang="uk-UA" sz="2000" dirty="0"/>
              <a:t>.</a:t>
            </a:r>
          </a:p>
          <a:p>
            <a:r>
              <a:rPr lang="uk-UA" dirty="0"/>
              <a:t> </a:t>
            </a:r>
            <a:endParaRPr lang="uk-UA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509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870" y="1196752"/>
            <a:ext cx="5616624" cy="452431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Віруси</a:t>
            </a:r>
            <a:r>
              <a:rPr lang="uk-UA" sz="2400" dirty="0"/>
              <a:t> ─ дрібні збудники численних інфекційних захворювань людини і тварин. Є внутрішньоклітинними паразитами, не здатними до життєдіяльності поза живих клітин.</a:t>
            </a:r>
          </a:p>
          <a:p>
            <a:r>
              <a:rPr lang="uk-UA" sz="2400" dirty="0"/>
              <a:t>Хвороби, які викликаються вірусами, легко передаються від хворих здоровим і швидко поширюються. Накопичено багато доказів того, що віруси є причиною і різних хронічних захворювань. </a:t>
            </a:r>
          </a:p>
        </p:txBody>
      </p:sp>
    </p:spTree>
    <p:extLst>
      <p:ext uri="{BB962C8B-B14F-4D97-AF65-F5344CB8AC3E}">
        <p14:creationId xmlns:p14="http://schemas.microsoft.com/office/powerpoint/2010/main" val="400751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196752"/>
            <a:ext cx="5382344" cy="480131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uk-UA" dirty="0"/>
              <a:t>Проникнувши в клітину, вірус спричинює в ній інфекційні процеси. </a:t>
            </a:r>
            <a:r>
              <a:rPr lang="uk-UA" b="1" dirty="0">
                <a:solidFill>
                  <a:srgbClr val="FF0000"/>
                </a:solidFill>
              </a:rPr>
              <a:t>Інфекція</a:t>
            </a:r>
            <a:r>
              <a:rPr lang="uk-UA" dirty="0"/>
              <a:t> – комплекс, процесів, які відбуваються під час взаємодії збудника і організму хазяїна.</a:t>
            </a:r>
          </a:p>
          <a:p>
            <a:pPr algn="just">
              <a:buNone/>
            </a:pPr>
            <a:r>
              <a:rPr lang="uk-UA" dirty="0"/>
              <a:t>		Розрізняють гострі та хронічні вірусні інфекції. Внаслідок </a:t>
            </a:r>
            <a:r>
              <a:rPr lang="uk-UA" b="1" dirty="0">
                <a:solidFill>
                  <a:srgbClr val="00B0F0"/>
                </a:solidFill>
              </a:rPr>
              <a:t>гострої інфекції </a:t>
            </a:r>
            <a:r>
              <a:rPr lang="uk-UA" dirty="0"/>
              <a:t>після розмноження вірусних частинок клітина звичайно гине. За </a:t>
            </a:r>
            <a:r>
              <a:rPr lang="uk-UA" b="1" dirty="0">
                <a:solidFill>
                  <a:srgbClr val="00B0F0"/>
                </a:solidFill>
              </a:rPr>
              <a:t>хронічної інфекції </a:t>
            </a:r>
            <a:r>
              <a:rPr lang="uk-UA" dirty="0"/>
              <a:t>послідовні покоління вірусних частинок утворюються в клітині протягом тривалого часу. </a:t>
            </a:r>
          </a:p>
          <a:p>
            <a:pPr algn="just">
              <a:buNone/>
            </a:pPr>
            <a:r>
              <a:rPr lang="uk-UA" dirty="0"/>
              <a:t>		</a:t>
            </a:r>
            <a:r>
              <a:rPr lang="uk-UA" dirty="0" smtClean="0"/>
              <a:t>За </a:t>
            </a:r>
            <a:r>
              <a:rPr lang="uk-UA" b="1" dirty="0" smtClean="0">
                <a:solidFill>
                  <a:srgbClr val="00B0F0"/>
                </a:solidFill>
              </a:rPr>
              <a:t>прихованої інфекції </a:t>
            </a:r>
            <a:r>
              <a:rPr lang="uk-UA" dirty="0"/>
              <a:t>вірусні частинки у довкілля не виходять. Її часто неможливо виявити і в самій клітини. Під впливом певних чинників, які їх активізують, прихована інфекція може набути гострої або хронічної форми.</a:t>
            </a:r>
          </a:p>
        </p:txBody>
      </p:sp>
    </p:spTree>
    <p:extLst>
      <p:ext uri="{BB962C8B-B14F-4D97-AF65-F5344CB8AC3E}">
        <p14:creationId xmlns:p14="http://schemas.microsoft.com/office/powerpoint/2010/main" val="252105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870864"/>
              </p:ext>
            </p:extLst>
          </p:nvPr>
        </p:nvGraphicFramePr>
        <p:xfrm>
          <a:off x="1524000" y="1397000"/>
          <a:ext cx="60960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i="1" dirty="0" smtClean="0"/>
                        <a:t>Повітряно-краплинним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i="1" dirty="0" smtClean="0"/>
                        <a:t>шляхом</a:t>
                      </a:r>
                      <a:endParaRPr lang="ru-RU" b="1" i="1" dirty="0" smtClean="0"/>
                    </a:p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446399"/>
              </p:ext>
            </p:extLst>
          </p:nvPr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   Шлях проникнення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Приклад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083810"/>
              </p:ext>
            </p:extLst>
          </p:nvPr>
        </p:nvGraphicFramePr>
        <p:xfrm>
          <a:off x="1475656" y="908720"/>
          <a:ext cx="6096000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 Шляхи проникнення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Приклад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i="1" dirty="0" smtClean="0"/>
                        <a:t>Повітряно-краплинним шляхом</a:t>
                      </a:r>
                      <a:endParaRPr lang="ru-RU" b="1" i="1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0" i="1" dirty="0" smtClean="0"/>
                        <a:t>    грип, кір,</a:t>
                      </a:r>
                      <a:r>
                        <a:rPr lang="uk-UA" b="0" i="1" baseline="0" dirty="0" smtClean="0"/>
                        <a:t> віспа</a:t>
                      </a:r>
                      <a:endParaRPr lang="ru-RU" b="0" i="1" dirty="0" smtClean="0"/>
                    </a:p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i="1" dirty="0" smtClean="0"/>
                        <a:t>Через шкіру (пошкоджену</a:t>
                      </a:r>
                      <a:r>
                        <a:rPr lang="uk-UA" b="1" i="1" baseline="0" dirty="0" smtClean="0"/>
                        <a:t> і цілу)</a:t>
                      </a:r>
                      <a:endParaRPr lang="ru-RU" b="1" i="1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0" i="1" dirty="0" smtClean="0"/>
                        <a:t>    сказ, віспа</a:t>
                      </a:r>
                      <a:endParaRPr lang="ru-RU" b="0" i="1" dirty="0" smtClean="0"/>
                    </a:p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i="1" dirty="0" smtClean="0"/>
                        <a:t>Із кров</a:t>
                      </a:r>
                      <a:r>
                        <a:rPr lang="en-US" b="1" i="1" dirty="0" smtClean="0"/>
                        <a:t>’</a:t>
                      </a:r>
                      <a:r>
                        <a:rPr lang="uk-UA" b="1" i="1" dirty="0" smtClean="0"/>
                        <a:t>ю</a:t>
                      </a:r>
                      <a:endParaRPr lang="ru-RU" b="1" i="1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0" i="1" dirty="0" smtClean="0"/>
                        <a:t>Вірус </a:t>
                      </a:r>
                      <a:r>
                        <a:rPr lang="uk-UA" b="0" i="1" dirty="0" err="1" smtClean="0"/>
                        <a:t>СНІДу</a:t>
                      </a:r>
                      <a:r>
                        <a:rPr lang="uk-UA" b="0" i="1" dirty="0" smtClean="0"/>
                        <a:t>, гепатит В</a:t>
                      </a:r>
                      <a:endParaRPr lang="ru-RU" b="0" i="1" dirty="0" smtClean="0"/>
                    </a:p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i="1" dirty="0" smtClean="0"/>
                        <a:t>Статевим шляхом</a:t>
                      </a:r>
                      <a:endParaRPr lang="ru-RU" b="1" i="1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0" i="1" dirty="0" smtClean="0"/>
                        <a:t>    ВІЛ, </a:t>
                      </a:r>
                      <a:r>
                        <a:rPr lang="uk-UA" b="0" i="1" dirty="0" err="1" smtClean="0"/>
                        <a:t>герпес</a:t>
                      </a:r>
                      <a:endParaRPr lang="ru-RU" b="0" i="1" dirty="0" smtClean="0"/>
                    </a:p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i="1" dirty="0" smtClean="0"/>
                        <a:t>З їжею</a:t>
                      </a:r>
                      <a:endParaRPr lang="ru-RU" b="1" i="1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     </a:t>
                      </a:r>
                      <a:r>
                        <a:rPr lang="uk-UA" b="0" i="1" dirty="0" smtClean="0"/>
                        <a:t>ящур</a:t>
                      </a:r>
                      <a:endParaRPr lang="ru-RU" b="0" i="1" dirty="0" smtClean="0"/>
                    </a:p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i="1" dirty="0" smtClean="0"/>
                        <a:t>Комахами</a:t>
                      </a:r>
                      <a:endParaRPr lang="ru-RU" b="1" i="1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0" i="1" dirty="0" smtClean="0"/>
                        <a:t>Тайговий енцефаліт, жовта пропасниця</a:t>
                      </a:r>
                      <a:endParaRPr lang="ru-RU" b="0" i="1" dirty="0" smtClean="0"/>
                    </a:p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224880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chemeClr val="accent1">
                    <a:lumMod val="50000"/>
                  </a:schemeClr>
                </a:solidFill>
              </a:rPr>
              <a:t>Шляхи проникнення деяких вірусів в організм людини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24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None/>
            </a:pPr>
            <a:r>
              <a:rPr lang="uk-UA" dirty="0"/>
              <a:t>У житті людини віруси відіграють переважно негативну роль. Вони спричиняють багато захворювань людини, свійських тварин і культурних рослин. У людини віруси вражають органи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дихання(грип), травлення (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гастроентерити,гепатити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нервову(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</a:rPr>
              <a:t>поліоміеліти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,сказ)систему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шкіру 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</a:rPr>
              <a:t>іслизові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оболонки (віспа,жовта пропасниця), пригнічують імунні реакції(СНІД).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933056"/>
            <a:ext cx="540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hlinkClick r:id="rId2" tooltip="Поліомієліт"/>
              </a:rPr>
              <a:t>Поліомієліт</a:t>
            </a:r>
            <a:r>
              <a:rPr lang="uk-UA" b="1" i="1" dirty="0"/>
              <a:t> - вірусне захворювання, при якому вражається сіра речовина центральної нервової системи. Збудник </a:t>
            </a:r>
            <a:r>
              <a:rPr lang="uk-UA" b="1" i="1" dirty="0">
                <a:hlinkClick r:id="rId2" tooltip="Поліомієліт"/>
              </a:rPr>
              <a:t>поліомієліту</a:t>
            </a:r>
            <a:r>
              <a:rPr lang="uk-UA" b="1" i="1" dirty="0"/>
              <a:t> ─ дрібний вірус, що не має зовнішньої оболонки і містить РНК. </a:t>
            </a:r>
          </a:p>
        </p:txBody>
      </p:sp>
      <p:pic>
        <p:nvPicPr>
          <p:cNvPr id="4" name="Picture 8" descr="D:\Танюша, школа\ПРЕДМЕТЫ\Биология\10 класс\Копия 14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2437899"/>
            <a:ext cx="3024880" cy="2644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279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80728"/>
            <a:ext cx="42484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Сказ -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hlinkClick r:id="rId2" tooltip="Інфекції"/>
              </a:rPr>
              <a:t>інфекційне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захворювання, що передається людині від хворої тварини при укусі або контакті зі слиною хворої тварини, частіше усього собаки. Один з основних ознак сказу, що розвивається - водобоязнь, коли в хворого утруднене ковтання рідини, розвиваються судороги при спробі пити воду. </a:t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Сказ характеризується важким ураженням нервової системи і появою судом, паралічів, а також спазмами глоткової і дихальної мускулатури. </a:t>
            </a:r>
          </a:p>
        </p:txBody>
      </p:sp>
      <p:pic>
        <p:nvPicPr>
          <p:cNvPr id="3" name="Picture 7" descr="D:\Танюша, школа\ПРЕДМЕТЫ\Биология\10 класс\Копия 1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1736808"/>
            <a:ext cx="3177373" cy="2764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249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5526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accent3">
                    <a:lumMod val="50000"/>
                  </a:schemeClr>
                </a:solidFill>
                <a:hlinkClick r:id="rId2" tooltip="Вірусний гепатит А"/>
              </a:rPr>
              <a:t>Вірусний гепатит А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br>
              <a:rPr lang="uk-UA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Хвороба Боткіна </a:t>
            </a:r>
            <a:br>
              <a:rPr lang="uk-UA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Вірусний гепатит А - гостра циклічна хвороба з переважно фекально-оральним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hlinkClick r:id="rId3" tooltip="Механізмі"/>
              </a:rPr>
              <a:t>механізмом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 передачі, що характеризується ураженням печінки і синдромом інтоксикації, збільшенням печінки і нерідко жовтяницею.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8921" y="2796029"/>
            <a:ext cx="48245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  <a:hlinkClick r:id="rId4" tooltip="Гепатит"/>
              </a:rPr>
              <a:t>Гепатитом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 В заражаються при потраплянні в організм вірусу з крові хворої людини </a:t>
            </a:r>
            <a:br>
              <a:rPr lang="uk-UA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Гепатит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 -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вірусне захворювання, що вражає печінку. Небезпечним наслідком цієї хвороби є її затяжний перебіг з переходом у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hlinkClick r:id="rId5" tooltip="Хронічний гепатит"/>
              </a:rPr>
              <a:t>хронічний гепатит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, цироз і рак печінки. Крім того, для зараження гепатитом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достатньо контакту з незначною кількістю крові хворого.</a:t>
            </a:r>
          </a:p>
        </p:txBody>
      </p:sp>
      <p:pic>
        <p:nvPicPr>
          <p:cNvPr id="4" name="Picture 6" descr="D:\Танюша, школа\ПРЕДМЕТЫ\Биология\10 класс\Копия 12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23457" y="2924944"/>
            <a:ext cx="2626842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87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Грип </a:t>
            </a:r>
            <a:br>
              <a:rPr lang="uk-UA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Збудники грипу-віруси типів А і В. Вони добре зберігаються на холоді, швидко гинуть при нагріванні, дії прямих сонячних променів, дезінфікуючих засобів. </a:t>
            </a:r>
            <a:br>
              <a:rPr lang="uk-UA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Проникаючи у верхні дихальні шляхи, вірус грипу проникає в клітини зовнішнього шару слизової оболонки (епітелій), викликаючи їх руйнування і злущування. Злущені клітини, що містять вірус, відриваються і при диханні, розмові, кашлі, чханні з краплями слини, носовій слизу, мокроти потрапляють в повітря, заражаючи </a:t>
            </a:r>
            <a:r>
              <a:rPr lang="uk-UA" b="1" dirty="0" err="1" smtClean="0">
                <a:solidFill>
                  <a:schemeClr val="bg2">
                    <a:lumMod val="50000"/>
                  </a:schemeClr>
                </a:solidFill>
              </a:rPr>
              <a:t>оточуючих.Особливу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небезпеку як джерела збудників грипу становлять хворі легкими і стертими формами хвороби</a:t>
            </a:r>
          </a:p>
        </p:txBody>
      </p:sp>
      <p:pic>
        <p:nvPicPr>
          <p:cNvPr id="1026" name="Picture 2" descr="http://wirus-2009.ucoz.ua/_ph/1/2/496789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2946212" cy="347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108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80728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>
                <a:solidFill>
                  <a:schemeClr val="accent3">
                    <a:lumMod val="50000"/>
                  </a:schemeClr>
                </a:solidFill>
                <a:hlinkClick r:id="rId2" tooltip="Герпес"/>
              </a:rPr>
              <a:t>Герпес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 ─ вірусні захворювання з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  <a:hlinkClick r:id="rId3" tooltip="Характер"/>
              </a:rPr>
              <a:t>характерним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 висипанням згрупованих пухирців на шкірі і слизових оболонках.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  <a:hlinkClick r:id="rId4" tooltip="Джерела."/>
              </a:rPr>
              <a:t> Джерело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 інфекції ─ хвора людина або вірусоносій. Вірус передається контактним шляхом.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  <a:hlinkClick r:id="rId5" tooltip="Розвиток"/>
              </a:rPr>
              <a:t>Розвитку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 захворювання сприяють переохолодження, зниження опірності організму, гіповітаміноз.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  <a:hlinkClick r:id="rId2" tooltip="Герпес"/>
              </a:rPr>
              <a:t> </a:t>
            </a:r>
            <a:r>
              <a:rPr lang="uk-UA" b="1" dirty="0" err="1">
                <a:solidFill>
                  <a:schemeClr val="accent3">
                    <a:lumMod val="50000"/>
                  </a:schemeClr>
                </a:solidFill>
                <a:hlinkClick r:id="rId2" tooltip="Герпес"/>
              </a:rPr>
              <a:t>Герпес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 часто виникає на тлі інших інфекційних захворювань (грипу,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  <a:hlinkClick r:id="rId6" tooltip="Пневмонії"/>
              </a:rPr>
              <a:t>пневмонії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, малярії та ін.) Спалахи простого </a:t>
            </a:r>
            <a:r>
              <a:rPr lang="uk-UA" b="1" dirty="0" err="1">
                <a:solidFill>
                  <a:schemeClr val="accent3">
                    <a:lumMod val="50000"/>
                  </a:schemeClr>
                </a:solidFill>
              </a:rPr>
              <a:t>герпесу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 можливі в жарку пору при перегріванні людей на сонці. </a:t>
            </a:r>
          </a:p>
        </p:txBody>
      </p:sp>
    </p:spTree>
    <p:extLst>
      <p:ext uri="{BB962C8B-B14F-4D97-AF65-F5344CB8AC3E}">
        <p14:creationId xmlns:p14="http://schemas.microsoft.com/office/powerpoint/2010/main" val="262190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59</TotalTime>
  <Words>441</Words>
  <Application>Microsoft Office PowerPoint</Application>
  <PresentationFormat>Экран (4:3)</PresentationFormat>
  <Paragraphs>48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Заходи щодо профілактики вірусних хвороб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Заходи щодо профілактики вірусних хвороб</dc:title>
  <dc:creator>Марійка</dc:creator>
  <cp:lastModifiedBy>Марійка</cp:lastModifiedBy>
  <cp:revision>7</cp:revision>
  <dcterms:created xsi:type="dcterms:W3CDTF">2013-03-15T20:06:43Z</dcterms:created>
  <dcterms:modified xsi:type="dcterms:W3CDTF">2013-03-15T21:20:06Z</dcterms:modified>
</cp:coreProperties>
</file>