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     </a:t>
            </a:r>
            <a:r>
              <a:rPr lang="uk-UA" sz="8000" dirty="0" smtClean="0"/>
              <a:t>Зайцеподібні</a:t>
            </a:r>
            <a:endParaRPr lang="ru-RU" sz="8000" dirty="0"/>
          </a:p>
        </p:txBody>
      </p:sp>
      <p:pic>
        <p:nvPicPr>
          <p:cNvPr id="1026" name="Picture 2" descr="C:\Users\User\Desktop\зайки\6962028x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3704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айки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айки\658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926617" cy="26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136904" cy="6264696"/>
          </a:xfrm>
        </p:spPr>
        <p:txBody>
          <a:bodyPr/>
          <a:lstStyle/>
          <a:p>
            <a:pPr marL="45720" indent="0">
              <a:buNone/>
            </a:pPr>
            <a:r>
              <a:rPr lang="ru-RU" sz="2300" dirty="0" err="1">
                <a:solidFill>
                  <a:schemeClr val="tx1"/>
                </a:solidFill>
              </a:rPr>
              <a:t>Деякі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особливості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своєї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організації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використовують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наче</a:t>
            </a:r>
            <a:r>
              <a:rPr lang="ru-RU" sz="2300" dirty="0">
                <a:solidFill>
                  <a:schemeClr val="tx1"/>
                </a:solidFill>
              </a:rPr>
              <a:t> й не за </a:t>
            </a:r>
            <a:r>
              <a:rPr lang="ru-RU" sz="2300" dirty="0" err="1">
                <a:solidFill>
                  <a:schemeClr val="tx1"/>
                </a:solidFill>
              </a:rPr>
              <a:t>призначенням</a:t>
            </a:r>
            <a:r>
              <a:rPr lang="ru-RU" sz="2300" dirty="0">
                <a:solidFill>
                  <a:schemeClr val="tx1"/>
                </a:solidFill>
              </a:rPr>
              <a:t>, але </a:t>
            </a:r>
            <a:r>
              <a:rPr lang="ru-RU" sz="2300" dirty="0" err="1">
                <a:solidFill>
                  <a:schemeClr val="tx1"/>
                </a:solidFill>
              </a:rPr>
              <a:t>проте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дуже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вдало</a:t>
            </a:r>
            <a:r>
              <a:rPr lang="ru-RU" sz="2300" dirty="0">
                <a:solidFill>
                  <a:schemeClr val="tx1"/>
                </a:solidFill>
              </a:rPr>
              <a:t>. Так, у </a:t>
            </a:r>
            <a:r>
              <a:rPr lang="ru-RU" sz="2300" dirty="0" err="1">
                <a:solidFill>
                  <a:schemeClr val="tx1"/>
                </a:solidFill>
              </a:rPr>
              <a:t>зайців</a:t>
            </a:r>
            <a:r>
              <a:rPr lang="ru-RU" sz="2300" dirty="0">
                <a:solidFill>
                  <a:schemeClr val="tx1"/>
                </a:solidFill>
              </a:rPr>
              <a:t> слабо </a:t>
            </a:r>
            <a:r>
              <a:rPr lang="ru-RU" sz="2300" dirty="0" err="1">
                <a:solidFill>
                  <a:schemeClr val="tx1"/>
                </a:solidFill>
              </a:rPr>
              <a:t>розвинені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шкірні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залози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щоб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хижакам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було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складніше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почути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зайця</a:t>
            </a:r>
            <a:r>
              <a:rPr lang="ru-RU" sz="2300" dirty="0">
                <a:solidFill>
                  <a:schemeClr val="tx1"/>
                </a:solidFill>
              </a:rPr>
              <a:t>. Але у </a:t>
            </a:r>
            <a:r>
              <a:rPr lang="ru-RU" sz="2300" dirty="0" err="1">
                <a:solidFill>
                  <a:schemeClr val="tx1"/>
                </a:solidFill>
              </a:rPr>
              <a:t>цього</a:t>
            </a:r>
            <a:r>
              <a:rPr lang="ru-RU" sz="2300" dirty="0">
                <a:solidFill>
                  <a:schemeClr val="tx1"/>
                </a:solidFill>
              </a:rPr>
              <a:t> є </a:t>
            </a:r>
            <a:r>
              <a:rPr lang="ru-RU" sz="2300" dirty="0" err="1">
                <a:solidFill>
                  <a:schemeClr val="tx1"/>
                </a:solidFill>
              </a:rPr>
              <a:t>мінус</a:t>
            </a:r>
            <a:r>
              <a:rPr lang="ru-RU" sz="2300" dirty="0">
                <a:solidFill>
                  <a:schemeClr val="tx1"/>
                </a:solidFill>
              </a:rPr>
              <a:t>: вони не </a:t>
            </a:r>
            <a:r>
              <a:rPr lang="ru-RU" sz="2300" dirty="0" err="1">
                <a:solidFill>
                  <a:schemeClr val="tx1"/>
                </a:solidFill>
              </a:rPr>
              <a:t>можуть</a:t>
            </a:r>
            <a:r>
              <a:rPr lang="ru-RU" sz="2300" dirty="0">
                <a:solidFill>
                  <a:schemeClr val="tx1"/>
                </a:solidFill>
              </a:rPr>
              <a:t> нормально </a:t>
            </a:r>
            <a:r>
              <a:rPr lang="ru-RU" sz="2300" dirty="0" err="1">
                <a:solidFill>
                  <a:schemeClr val="tx1"/>
                </a:solidFill>
              </a:rPr>
              <a:t>потіти</a:t>
            </a:r>
            <a:r>
              <a:rPr lang="ru-RU" sz="2300" dirty="0">
                <a:solidFill>
                  <a:schemeClr val="tx1"/>
                </a:solidFill>
              </a:rPr>
              <a:t> і легко </a:t>
            </a:r>
            <a:r>
              <a:rPr lang="ru-RU" sz="2300" dirty="0" err="1">
                <a:solidFill>
                  <a:schemeClr val="tx1"/>
                </a:solidFill>
              </a:rPr>
              <a:t>перегріваються</a:t>
            </a:r>
            <a:r>
              <a:rPr lang="ru-RU" sz="2300" dirty="0">
                <a:solidFill>
                  <a:schemeClr val="tx1"/>
                </a:solidFill>
              </a:rPr>
              <a:t>. І </a:t>
            </a:r>
            <a:r>
              <a:rPr lang="ru-RU" sz="2300" dirty="0" err="1">
                <a:solidFill>
                  <a:schemeClr val="tx1"/>
                </a:solidFill>
              </a:rPr>
              <a:t>знову</a:t>
            </a:r>
            <a:r>
              <a:rPr lang="ru-RU" sz="2300" dirty="0">
                <a:solidFill>
                  <a:schemeClr val="tx1"/>
                </a:solidFill>
              </a:rPr>
              <a:t> на </a:t>
            </a:r>
            <a:r>
              <a:rPr lang="ru-RU" sz="2300" dirty="0" err="1">
                <a:solidFill>
                  <a:schemeClr val="tx1"/>
                </a:solidFill>
              </a:rPr>
              <a:t>допомогу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приходять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вуха</a:t>
            </a:r>
            <a:r>
              <a:rPr lang="ru-RU" sz="2300" dirty="0">
                <a:solidFill>
                  <a:schemeClr val="tx1"/>
                </a:solidFill>
              </a:rPr>
              <a:t>: вони </a:t>
            </a:r>
            <a:r>
              <a:rPr lang="ru-RU" sz="2300" dirty="0" err="1">
                <a:solidFill>
                  <a:schemeClr val="tx1"/>
                </a:solidFill>
              </a:rPr>
              <a:t>пронизані</a:t>
            </a:r>
            <a:r>
              <a:rPr lang="ru-RU" sz="2300" dirty="0">
                <a:solidFill>
                  <a:schemeClr val="tx1"/>
                </a:solidFill>
              </a:rPr>
              <a:t> густою мережею </a:t>
            </a:r>
            <a:r>
              <a:rPr lang="ru-RU" sz="2300" dirty="0" err="1">
                <a:solidFill>
                  <a:schemeClr val="tx1"/>
                </a:solidFill>
              </a:rPr>
              <a:t>кровоносних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судин</a:t>
            </a:r>
            <a:r>
              <a:rPr lang="ru-RU" sz="2300" dirty="0">
                <a:solidFill>
                  <a:schemeClr val="tx1"/>
                </a:solidFill>
              </a:rPr>
              <a:t>, і </a:t>
            </a:r>
            <a:r>
              <a:rPr lang="ru-RU" sz="2300" dirty="0" err="1">
                <a:solidFill>
                  <a:schemeClr val="tx1"/>
                </a:solidFill>
              </a:rPr>
              <a:t>поточна</a:t>
            </a:r>
            <a:r>
              <a:rPr lang="ru-RU" sz="2300" dirty="0">
                <a:solidFill>
                  <a:schemeClr val="tx1"/>
                </a:solidFill>
              </a:rPr>
              <a:t> по них кров </a:t>
            </a:r>
            <a:r>
              <a:rPr lang="ru-RU" sz="2300" dirty="0" err="1">
                <a:solidFill>
                  <a:schemeClr val="tx1"/>
                </a:solidFill>
              </a:rPr>
              <a:t>швидко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остигає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C:\Users\User\Desktop\зайки\0029-045-Okruzhajuschaja-sreda-biolog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660">
            <a:off x="5940152" y="3068960"/>
            <a:ext cx="2821682" cy="3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зайки\post-188745-1356431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456">
            <a:off x="1423688" y="3459168"/>
            <a:ext cx="2880320" cy="32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269342409_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515243">
            <a:off x="4019484" y="257684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2648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00" dirty="0" err="1">
                <a:solidFill>
                  <a:schemeClr val="tx1"/>
                </a:solidFill>
              </a:rPr>
              <a:t>Зайцеподібні</a:t>
            </a:r>
            <a:r>
              <a:rPr lang="ru-RU" sz="2300" dirty="0">
                <a:solidFill>
                  <a:schemeClr val="tx1"/>
                </a:solidFill>
              </a:rPr>
              <a:t> (</a:t>
            </a:r>
            <a:r>
              <a:rPr lang="en-US" sz="2300" dirty="0" err="1">
                <a:solidFill>
                  <a:schemeClr val="tx1"/>
                </a:solidFill>
              </a:rPr>
              <a:t>Lagomorpha</a:t>
            </a:r>
            <a:r>
              <a:rPr lang="en-US" sz="2300" dirty="0">
                <a:solidFill>
                  <a:schemeClr val="tx1"/>
                </a:solidFill>
              </a:rPr>
              <a:t>) - </a:t>
            </a:r>
            <a:r>
              <a:rPr lang="ru-RU" sz="2300" dirty="0" err="1">
                <a:solidFill>
                  <a:schemeClr val="tx1"/>
                </a:solidFill>
              </a:rPr>
              <a:t>тварини</a:t>
            </a:r>
            <a:r>
              <a:rPr lang="ru-RU" sz="2300" dirty="0">
                <a:solidFill>
                  <a:schemeClr val="tx1"/>
                </a:solidFill>
              </a:rPr>
              <a:t> невеликого </a:t>
            </a:r>
            <a:r>
              <a:rPr lang="ru-RU" sz="2300" dirty="0" err="1">
                <a:solidFill>
                  <a:schemeClr val="tx1"/>
                </a:solidFill>
              </a:rPr>
              <a:t>розміру</a:t>
            </a:r>
            <a:r>
              <a:rPr lang="ru-RU" sz="2300" dirty="0">
                <a:solidFill>
                  <a:schemeClr val="tx1"/>
                </a:solidFill>
              </a:rPr>
              <a:t>, з коротким хвостом, </a:t>
            </a:r>
            <a:r>
              <a:rPr lang="ru-RU" sz="2300" dirty="0" err="1">
                <a:solidFill>
                  <a:schemeClr val="tx1"/>
                </a:solidFill>
              </a:rPr>
              <a:t>або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він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відсутній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зовсім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Їх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зуби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мають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деяку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схожість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із</a:t>
            </a:r>
            <a:r>
              <a:rPr lang="ru-RU" sz="2300" dirty="0">
                <a:solidFill>
                  <a:schemeClr val="tx1"/>
                </a:solidFill>
              </a:rPr>
              <a:t> зубами </a:t>
            </a:r>
            <a:r>
              <a:rPr lang="ru-RU" sz="2300" dirty="0" err="1">
                <a:solidFill>
                  <a:schemeClr val="tx1"/>
                </a:solidFill>
              </a:rPr>
              <a:t>гризунів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Ще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порівняно</a:t>
            </a:r>
            <a:r>
              <a:rPr lang="ru-RU" sz="2300" dirty="0">
                <a:solidFill>
                  <a:schemeClr val="tx1"/>
                </a:solidFill>
              </a:rPr>
              <a:t> недавно </a:t>
            </a:r>
            <a:r>
              <a:rPr lang="ru-RU" sz="2300" dirty="0" err="1" smtClean="0">
                <a:solidFill>
                  <a:schemeClr val="tx1"/>
                </a:solidFill>
              </a:rPr>
              <a:t>зайцеподібних</a:t>
            </a:r>
            <a:r>
              <a:rPr lang="ru-RU" sz="2300" dirty="0" smtClean="0">
                <a:solidFill>
                  <a:schemeClr val="tx1"/>
                </a:solidFill>
              </a:rPr>
              <a:t>, </a:t>
            </a:r>
            <a:r>
              <a:rPr lang="ru-RU" sz="2300" dirty="0">
                <a:solidFill>
                  <a:schemeClr val="tx1"/>
                </a:solidFill>
              </a:rPr>
              <a:t>до </a:t>
            </a:r>
            <a:r>
              <a:rPr lang="ru-RU" sz="2300" dirty="0" err="1">
                <a:solidFill>
                  <a:schemeClr val="tx1"/>
                </a:solidFill>
              </a:rPr>
              <a:t>яких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окрім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загальновідомих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зайців</a:t>
            </a:r>
            <a:r>
              <a:rPr lang="ru-RU" sz="2300" dirty="0">
                <a:solidFill>
                  <a:schemeClr val="tx1"/>
                </a:solidFill>
              </a:rPr>
              <a:t>, і </a:t>
            </a:r>
            <a:r>
              <a:rPr lang="ru-RU" sz="2300" dirty="0" err="1">
                <a:solidFill>
                  <a:schemeClr val="tx1"/>
                </a:solidFill>
              </a:rPr>
              <a:t>кроликів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відносять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ще</a:t>
            </a:r>
            <a:r>
              <a:rPr lang="ru-RU" sz="2300" dirty="0">
                <a:solidFill>
                  <a:schemeClr val="tx1"/>
                </a:solidFill>
              </a:rPr>
              <a:t> й пищух, включали в </a:t>
            </a:r>
            <a:r>
              <a:rPr lang="ru-RU" sz="2300" dirty="0" err="1">
                <a:solidFill>
                  <a:schemeClr val="tx1"/>
                </a:solidFill>
              </a:rPr>
              <a:t>загін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гризунів</a:t>
            </a:r>
            <a:r>
              <a:rPr lang="ru-RU" sz="2300" dirty="0">
                <a:solidFill>
                  <a:schemeClr val="tx1"/>
                </a:solidFill>
              </a:rPr>
              <a:t> в </a:t>
            </a:r>
            <a:r>
              <a:rPr lang="ru-RU" sz="2300" dirty="0" err="1">
                <a:solidFill>
                  <a:schemeClr val="tx1"/>
                </a:solidFill>
              </a:rPr>
              <a:t>якості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підряду</a:t>
            </a:r>
            <a:r>
              <a:rPr lang="ru-RU" sz="2300" dirty="0">
                <a:solidFill>
                  <a:schemeClr val="tx1"/>
                </a:solidFill>
              </a:rPr>
              <a:t>. Але </a:t>
            </a:r>
            <a:r>
              <a:rPr lang="ru-RU" sz="2300" dirty="0" err="1">
                <a:solidFill>
                  <a:schemeClr val="tx1"/>
                </a:solidFill>
              </a:rPr>
              <a:t>вже</a:t>
            </a:r>
            <a:r>
              <a:rPr lang="ru-RU" sz="2300" dirty="0">
                <a:solidFill>
                  <a:schemeClr val="tx1"/>
                </a:solidFill>
              </a:rPr>
              <a:t> в 1912 р. Дж. У. </a:t>
            </a:r>
            <a:r>
              <a:rPr lang="ru-RU" sz="2300" dirty="0" err="1">
                <a:solidFill>
                  <a:schemeClr val="tx1"/>
                </a:solidFill>
              </a:rPr>
              <a:t>Гідлі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врахував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багато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специфічних</a:t>
            </a:r>
            <a:r>
              <a:rPr lang="ru-RU" sz="2300" dirty="0" smtClean="0">
                <a:solidFill>
                  <a:schemeClr val="tx1"/>
                </a:solidFill>
              </a:rPr>
              <a:t> рис </a:t>
            </a:r>
            <a:r>
              <a:rPr lang="ru-RU" sz="2300" dirty="0" err="1">
                <a:solidFill>
                  <a:schemeClr val="tx1"/>
                </a:solidFill>
              </a:rPr>
              <a:t>організації</a:t>
            </a:r>
            <a:r>
              <a:rPr lang="ru-RU" sz="2300" dirty="0">
                <a:solidFill>
                  <a:schemeClr val="tx1"/>
                </a:solidFill>
              </a:rPr>
              <a:t> та </a:t>
            </a:r>
            <a:r>
              <a:rPr lang="ru-RU" sz="2300" dirty="0" err="1">
                <a:solidFill>
                  <a:schemeClr val="tx1"/>
                </a:solidFill>
              </a:rPr>
              <a:t>історії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</a:rPr>
              <a:t>зайцеподібних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і </a:t>
            </a:r>
            <a:r>
              <a:rPr lang="ru-RU" sz="2300" dirty="0" err="1">
                <a:solidFill>
                  <a:schemeClr val="tx1"/>
                </a:solidFill>
              </a:rPr>
              <a:t>запропонував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виділити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їх</a:t>
            </a:r>
            <a:r>
              <a:rPr lang="ru-RU" sz="2300" dirty="0">
                <a:solidFill>
                  <a:schemeClr val="tx1"/>
                </a:solidFill>
              </a:rPr>
              <a:t> в </a:t>
            </a:r>
            <a:r>
              <a:rPr lang="ru-RU" sz="2300" dirty="0" err="1">
                <a:solidFill>
                  <a:schemeClr val="tx1"/>
                </a:solidFill>
              </a:rPr>
              <a:t>самостійний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загін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деяку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схожість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якого</a:t>
            </a:r>
            <a:r>
              <a:rPr lang="ru-RU" sz="2300" dirty="0">
                <a:solidFill>
                  <a:schemeClr val="tx1"/>
                </a:solidFill>
              </a:rPr>
              <a:t> з </a:t>
            </a:r>
            <a:r>
              <a:rPr lang="ru-RU" sz="2300" dirty="0" err="1">
                <a:solidFill>
                  <a:schemeClr val="tx1"/>
                </a:solidFill>
              </a:rPr>
              <a:t>гризунами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має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тільки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зовнішній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smtClean="0">
                <a:solidFill>
                  <a:schemeClr val="tx1"/>
                </a:solidFill>
              </a:rPr>
              <a:t>характер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Цей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погляд</a:t>
            </a:r>
            <a:r>
              <a:rPr lang="ru-RU" sz="2300" dirty="0">
                <a:solidFill>
                  <a:schemeClr val="tx1"/>
                </a:solidFill>
              </a:rPr>
              <a:t> в </a:t>
            </a:r>
            <a:r>
              <a:rPr lang="ru-RU" sz="2300" dirty="0" err="1">
                <a:solidFill>
                  <a:schemeClr val="tx1"/>
                </a:solidFill>
              </a:rPr>
              <a:t>даний</a:t>
            </a:r>
            <a:r>
              <a:rPr lang="ru-RU" sz="2300" dirty="0">
                <a:solidFill>
                  <a:schemeClr val="tx1"/>
                </a:solidFill>
              </a:rPr>
              <a:t> час </a:t>
            </a:r>
            <a:r>
              <a:rPr lang="ru-RU" sz="2300" dirty="0" err="1">
                <a:solidFill>
                  <a:schemeClr val="tx1"/>
                </a:solidFill>
              </a:rPr>
              <a:t>слід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вважати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загальноприйнятим</a:t>
            </a:r>
            <a:r>
              <a:rPr lang="ru-RU" sz="2300" dirty="0" smtClean="0">
                <a:solidFill>
                  <a:schemeClr val="tx1"/>
                </a:solidFill>
              </a:rPr>
              <a:t>.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                       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                            </a:t>
            </a:r>
          </a:p>
          <a:p>
            <a:pPr marL="45720" indent="0">
              <a:buNone/>
            </a:pP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smtClean="0">
                <a:solidFill>
                  <a:schemeClr val="tx1"/>
                </a:solidFill>
              </a:rPr>
              <a:t>                                    Пищуха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зайки\пищух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99">
            <a:off x="5011925" y="4180043"/>
            <a:ext cx="3434501" cy="25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6264696" cy="634086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гризунів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зайцеподібні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принципово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відрізняються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верхній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щелепі</a:t>
            </a:r>
            <a:r>
              <a:rPr lang="ru-RU" sz="2400" dirty="0">
                <a:solidFill>
                  <a:schemeClr val="tx1"/>
                </a:solidFill>
              </a:rPr>
              <a:t> у них не одна, а </a:t>
            </a:r>
            <a:r>
              <a:rPr lang="ru-RU" sz="2400" dirty="0" err="1">
                <a:solidFill>
                  <a:schemeClr val="tx1"/>
                </a:solidFill>
              </a:rPr>
              <a:t>дві</a:t>
            </a:r>
            <a:r>
              <a:rPr lang="ru-RU" sz="2400" dirty="0">
                <a:solidFill>
                  <a:schemeClr val="tx1"/>
                </a:solidFill>
              </a:rPr>
              <a:t> пари </a:t>
            </a:r>
            <a:r>
              <a:rPr lang="ru-RU" sz="2400" dirty="0" err="1">
                <a:solidFill>
                  <a:schemeClr val="tx1"/>
                </a:solidFill>
              </a:rPr>
              <a:t>різців</a:t>
            </a:r>
            <a:r>
              <a:rPr lang="ru-RU" sz="2400" dirty="0">
                <a:solidFill>
                  <a:schemeClr val="tx1"/>
                </a:solidFill>
              </a:rPr>
              <a:t>. Друга пара </a:t>
            </a:r>
            <a:r>
              <a:rPr lang="ru-RU" sz="2400" dirty="0" err="1">
                <a:solidFill>
                  <a:schemeClr val="tx1"/>
                </a:solidFill>
              </a:rPr>
              <a:t>різців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зайцеобразних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розвинена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слабше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розташовується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позаду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основної</a:t>
            </a:r>
            <a:r>
              <a:rPr lang="ru-RU" sz="2400" dirty="0">
                <a:solidFill>
                  <a:schemeClr val="tx1"/>
                </a:solidFill>
              </a:rPr>
              <a:t> пари; </a:t>
            </a:r>
            <a:r>
              <a:rPr lang="ru-RU" sz="2400" dirty="0" err="1">
                <a:solidFill>
                  <a:schemeClr val="tx1"/>
                </a:solidFill>
              </a:rPr>
              <a:t>вершини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їх</a:t>
            </a:r>
            <a:r>
              <a:rPr lang="ru-RU" sz="2400" dirty="0">
                <a:solidFill>
                  <a:schemeClr val="tx1"/>
                </a:solidFill>
              </a:rPr>
              <a:t> далеко не </a:t>
            </a:r>
            <a:r>
              <a:rPr lang="ru-RU" sz="2400" dirty="0" err="1">
                <a:solidFill>
                  <a:schemeClr val="tx1"/>
                </a:solidFill>
              </a:rPr>
              <a:t>доходять</a:t>
            </a:r>
            <a:r>
              <a:rPr lang="ru-RU" sz="2400" dirty="0">
                <a:solidFill>
                  <a:schemeClr val="tx1"/>
                </a:solidFill>
              </a:rPr>
              <a:t> до вершин </a:t>
            </a:r>
            <a:r>
              <a:rPr lang="ru-RU" sz="2400" dirty="0" err="1">
                <a:solidFill>
                  <a:schemeClr val="tx1"/>
                </a:solidFill>
              </a:rPr>
              <a:t>основних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передніх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різців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Крім</a:t>
            </a:r>
            <a:r>
              <a:rPr lang="ru-RU" sz="2400" dirty="0">
                <a:solidFill>
                  <a:schemeClr val="tx1"/>
                </a:solidFill>
              </a:rPr>
              <a:t> того, </a:t>
            </a:r>
            <a:r>
              <a:rPr lang="ru-RU" sz="2400" dirty="0" err="1">
                <a:solidFill>
                  <a:schemeClr val="tx1"/>
                </a:solidFill>
              </a:rPr>
              <a:t>кісткове</a:t>
            </a:r>
            <a:r>
              <a:rPr lang="ru-RU" sz="2400" dirty="0">
                <a:solidFill>
                  <a:schemeClr val="tx1"/>
                </a:solidFill>
              </a:rPr>
              <a:t> небо у </a:t>
            </a:r>
            <a:r>
              <a:rPr lang="ru-RU" sz="2400" dirty="0" err="1">
                <a:solidFill>
                  <a:schemeClr val="tx1"/>
                </a:solidFill>
              </a:rPr>
              <a:t>зайцеобразних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влаштовано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дуже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своєрідно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Воно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вигляд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вузького</a:t>
            </a:r>
            <a:r>
              <a:rPr lang="ru-RU" sz="2400" dirty="0">
                <a:solidFill>
                  <a:schemeClr val="tx1"/>
                </a:solidFill>
              </a:rPr>
              <a:t> поперечного </a:t>
            </a:r>
            <a:r>
              <a:rPr lang="ru-RU" sz="2400" dirty="0" err="1">
                <a:solidFill>
                  <a:schemeClr val="tx1"/>
                </a:solidFill>
              </a:rPr>
              <a:t>містка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лівим</a:t>
            </a:r>
            <a:r>
              <a:rPr lang="ru-RU" sz="2400" dirty="0">
                <a:solidFill>
                  <a:schemeClr val="tx1"/>
                </a:solidFill>
              </a:rPr>
              <a:t> і правим рядом </a:t>
            </a:r>
            <a:r>
              <a:rPr lang="ru-RU" sz="2400" dirty="0" err="1">
                <a:solidFill>
                  <a:schemeClr val="tx1"/>
                </a:solidFill>
              </a:rPr>
              <a:t>корінних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зубів</a:t>
            </a:r>
            <a:r>
              <a:rPr lang="ru-RU" sz="2400" dirty="0">
                <a:solidFill>
                  <a:schemeClr val="tx1"/>
                </a:solidFill>
              </a:rPr>
              <a:t>. На </a:t>
            </a:r>
            <a:r>
              <a:rPr lang="ru-RU" sz="2400" dirty="0" err="1">
                <a:solidFill>
                  <a:schemeClr val="tx1"/>
                </a:solidFill>
              </a:rPr>
              <a:t>відміну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зайцеобразних</a:t>
            </a:r>
            <a:r>
              <a:rPr lang="ru-RU" sz="2400" dirty="0">
                <a:solidFill>
                  <a:schemeClr val="tx1"/>
                </a:solidFill>
              </a:rPr>
              <a:t>, у </a:t>
            </a:r>
            <a:r>
              <a:rPr lang="ru-RU" sz="2400" dirty="0" err="1">
                <a:solidFill>
                  <a:schemeClr val="tx1"/>
                </a:solidFill>
              </a:rPr>
              <a:t>гризунів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кісткове</a:t>
            </a:r>
            <a:r>
              <a:rPr lang="ru-RU" sz="2400" dirty="0">
                <a:solidFill>
                  <a:schemeClr val="tx1"/>
                </a:solidFill>
              </a:rPr>
              <a:t> небо </a:t>
            </a:r>
            <a:r>
              <a:rPr lang="ru-RU" sz="2400" dirty="0" err="1">
                <a:solidFill>
                  <a:schemeClr val="tx1"/>
                </a:solidFill>
              </a:rPr>
              <a:t>являє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суцільний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майданчик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доходить </a:t>
            </a:r>
            <a:r>
              <a:rPr lang="ru-RU" sz="2400" dirty="0" err="1">
                <a:solidFill>
                  <a:schemeClr val="tx1"/>
                </a:solidFill>
              </a:rPr>
              <a:t>попереду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різців</a:t>
            </a:r>
            <a:r>
              <a:rPr lang="ru-RU" sz="2400" dirty="0">
                <a:solidFill>
                  <a:schemeClr val="tx1"/>
                </a:solidFill>
              </a:rPr>
              <a:t>. Є </a:t>
            </a:r>
            <a:r>
              <a:rPr lang="ru-RU" sz="2400" dirty="0" err="1">
                <a:solidFill>
                  <a:schemeClr val="tx1"/>
                </a:solidFill>
              </a:rPr>
              <a:t>істотні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відмінності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шлунка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4" name="Picture 2" descr="C:\Users\User\Desktop\зайки\степовий дикий кро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2088232" cy="28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2089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</a:rPr>
              <a:t>зайцеподібних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складається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двох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відділів</a:t>
            </a:r>
            <a:r>
              <a:rPr lang="ru-RU" sz="2400" dirty="0">
                <a:solidFill>
                  <a:schemeClr val="tx1"/>
                </a:solidFill>
              </a:rPr>
              <a:t>, в одному з </a:t>
            </a:r>
            <a:r>
              <a:rPr lang="ru-RU" sz="2400" dirty="0" err="1">
                <a:solidFill>
                  <a:schemeClr val="tx1"/>
                </a:solidFill>
              </a:rPr>
              <a:t>яких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відбувається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бактеріальне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бродіння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їжі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іншому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ближньому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виходу</a:t>
            </a:r>
            <a:r>
              <a:rPr lang="ru-RU" sz="2400" dirty="0">
                <a:solidFill>
                  <a:schemeClr val="tx1"/>
                </a:solidFill>
              </a:rPr>
              <a:t> кишки, </a:t>
            </a:r>
            <a:r>
              <a:rPr lang="ru-RU" sz="2400" dirty="0" err="1">
                <a:solidFill>
                  <a:schemeClr val="tx1"/>
                </a:solidFill>
              </a:rPr>
              <a:t>їжа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перетравлюється</a:t>
            </a:r>
            <a:r>
              <a:rPr lang="ru-RU" sz="2400" dirty="0">
                <a:solidFill>
                  <a:schemeClr val="tx1"/>
                </a:solidFill>
              </a:rPr>
              <a:t> пепсином. </a:t>
            </a:r>
          </a:p>
          <a:p>
            <a:pPr marL="45720" indent="0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Основна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схожість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зайцеобразних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гризунів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полягає</a:t>
            </a:r>
            <a:r>
              <a:rPr lang="ru-RU" sz="2400" dirty="0">
                <a:solidFill>
                  <a:schemeClr val="tx1"/>
                </a:solidFill>
              </a:rPr>
              <a:t> в тому,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у них </a:t>
            </a:r>
            <a:r>
              <a:rPr lang="ru-RU" sz="2400" dirty="0" err="1">
                <a:solidFill>
                  <a:schemeClr val="tx1"/>
                </a:solidFill>
              </a:rPr>
              <a:t>відсутні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ікла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різці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корінні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зуби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відокремлені</a:t>
            </a:r>
            <a:r>
              <a:rPr lang="ru-RU" sz="2400" dirty="0">
                <a:solidFill>
                  <a:schemeClr val="tx1"/>
                </a:solidFill>
              </a:rPr>
              <a:t> широким, </a:t>
            </a:r>
            <a:r>
              <a:rPr lang="ru-RU" sz="2400" dirty="0" err="1">
                <a:solidFill>
                  <a:schemeClr val="tx1"/>
                </a:solidFill>
              </a:rPr>
              <a:t>позбавленим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зубів</a:t>
            </a:r>
            <a:r>
              <a:rPr lang="ru-RU" sz="2400" dirty="0">
                <a:solidFill>
                  <a:schemeClr val="tx1"/>
                </a:solidFill>
              </a:rPr>
              <a:t> простором - </a:t>
            </a:r>
            <a:r>
              <a:rPr lang="ru-RU" sz="2400" dirty="0" err="1">
                <a:solidFill>
                  <a:schemeClr val="tx1"/>
                </a:solidFill>
              </a:rPr>
              <a:t>діастемою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Зуби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зайцеобразних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позбавлені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закритих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коренів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постійно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ростуть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пов'язано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швидким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зношуванням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коронок.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зайки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089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Всі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зайцеподібні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наземні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тварини</a:t>
            </a:r>
            <a:r>
              <a:rPr lang="ru-RU" sz="2400" dirty="0">
                <a:solidFill>
                  <a:schemeClr val="tx1"/>
                </a:solidFill>
              </a:rPr>
              <a:t>, не </a:t>
            </a:r>
            <a:r>
              <a:rPr lang="ru-RU" sz="2400" dirty="0" err="1">
                <a:solidFill>
                  <a:schemeClr val="tx1"/>
                </a:solidFill>
              </a:rPr>
              <a:t>здатні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</a:t>
            </a:r>
            <a:r>
              <a:rPr lang="ru-RU" sz="2400" dirty="0">
                <a:solidFill>
                  <a:schemeClr val="tx1"/>
                </a:solidFill>
              </a:rPr>
              <a:t> добре </a:t>
            </a:r>
            <a:r>
              <a:rPr lang="ru-RU" sz="2400" dirty="0" err="1">
                <a:solidFill>
                  <a:schemeClr val="tx1"/>
                </a:solidFill>
              </a:rPr>
              <a:t>лазити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плавати</a:t>
            </a:r>
            <a:r>
              <a:rPr lang="ru-RU" sz="2400" dirty="0">
                <a:solidFill>
                  <a:schemeClr val="tx1"/>
                </a:solidFill>
              </a:rPr>
              <a:t>. Вони </a:t>
            </a:r>
            <a:r>
              <a:rPr lang="ru-RU" sz="2400" dirty="0" err="1">
                <a:solidFill>
                  <a:schemeClr val="tx1"/>
                </a:solidFill>
              </a:rPr>
              <a:t>населяють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ліси</a:t>
            </a:r>
            <a:r>
              <a:rPr lang="ru-RU" sz="2400" dirty="0">
                <a:solidFill>
                  <a:schemeClr val="tx1"/>
                </a:solidFill>
              </a:rPr>
              <a:t>, степи і </a:t>
            </a:r>
            <a:r>
              <a:rPr lang="ru-RU" sz="2400" dirty="0" err="1">
                <a:solidFill>
                  <a:schemeClr val="tx1"/>
                </a:solidFill>
              </a:rPr>
              <a:t>пустелі</a:t>
            </a:r>
            <a:r>
              <a:rPr lang="ru-RU" sz="2400" dirty="0">
                <a:solidFill>
                  <a:schemeClr val="tx1"/>
                </a:solidFill>
              </a:rPr>
              <a:t>, тундру, </a:t>
            </a:r>
            <a:r>
              <a:rPr lang="ru-RU" sz="2400" dirty="0" err="1">
                <a:solidFill>
                  <a:schemeClr val="tx1"/>
                </a:solidFill>
              </a:rPr>
              <a:t>високогір'я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Деякі</a:t>
            </a:r>
            <a:r>
              <a:rPr lang="ru-RU" sz="2400" dirty="0">
                <a:solidFill>
                  <a:schemeClr val="tx1"/>
                </a:solidFill>
              </a:rPr>
              <a:t> з них </a:t>
            </a:r>
            <a:r>
              <a:rPr lang="ru-RU" sz="2400" dirty="0" err="1">
                <a:solidFill>
                  <a:schemeClr val="tx1"/>
                </a:solidFill>
              </a:rPr>
              <a:t>вважають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краще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великі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простори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живуть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густих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заростей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кам'яних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розсипів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Деякі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спеціальних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притулків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роблять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тримаються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поодиноко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риють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нори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поселяються</a:t>
            </a:r>
            <a:r>
              <a:rPr lang="ru-RU" sz="2400" dirty="0">
                <a:solidFill>
                  <a:schemeClr val="tx1"/>
                </a:solidFill>
              </a:rPr>
              <a:t> невеликими </a:t>
            </a:r>
            <a:r>
              <a:rPr lang="ru-RU" sz="2400" dirty="0" err="1">
                <a:solidFill>
                  <a:schemeClr val="tx1"/>
                </a:solidFill>
              </a:rPr>
              <a:t>колоніями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Зайцеподібні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поширені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майже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світу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Раніше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їх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було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південній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Південної</a:t>
            </a:r>
            <a:r>
              <a:rPr lang="ru-RU" sz="2400" dirty="0">
                <a:solidFill>
                  <a:schemeClr val="tx1"/>
                </a:solidFill>
              </a:rPr>
              <a:t> Америки, на </a:t>
            </a:r>
            <a:r>
              <a:rPr lang="ru-RU" sz="2400" dirty="0" err="1">
                <a:solidFill>
                  <a:schemeClr val="tx1"/>
                </a:solidFill>
              </a:rPr>
              <a:t>Мадагаскарі</a:t>
            </a:r>
            <a:r>
              <a:rPr lang="ru-RU" sz="2400" dirty="0">
                <a:solidFill>
                  <a:schemeClr val="tx1"/>
                </a:solidFill>
              </a:rPr>
              <a:t>, островах </a:t>
            </a:r>
            <a:r>
              <a:rPr lang="ru-RU" sz="2400" dirty="0" err="1">
                <a:solidFill>
                  <a:schemeClr val="tx1"/>
                </a:solidFill>
              </a:rPr>
              <a:t>Південно-Східної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Азії</a:t>
            </a:r>
            <a:r>
              <a:rPr lang="ru-RU" sz="2400" dirty="0">
                <a:solidFill>
                  <a:schemeClr val="tx1"/>
                </a:solidFill>
              </a:rPr>
              <a:t> та в </a:t>
            </a:r>
            <a:r>
              <a:rPr lang="ru-RU" sz="2400" dirty="0" err="1">
                <a:solidFill>
                  <a:schemeClr val="tx1"/>
                </a:solidFill>
              </a:rPr>
              <a:t>Австралії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Однак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завдяки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людському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втручанню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сьогодні</a:t>
            </a:r>
            <a:r>
              <a:rPr lang="ru-RU" sz="2400" dirty="0">
                <a:solidFill>
                  <a:schemeClr val="tx1"/>
                </a:solidFill>
              </a:rPr>
              <a:t> вони в </a:t>
            </a:r>
            <a:r>
              <a:rPr lang="ru-RU" sz="2400" dirty="0" err="1">
                <a:solidFill>
                  <a:schemeClr val="tx1"/>
                </a:solidFill>
              </a:rPr>
              <a:t>наявності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скрізь</a:t>
            </a:r>
            <a:r>
              <a:rPr lang="ru-RU" sz="2400" dirty="0">
                <a:solidFill>
                  <a:schemeClr val="tx1"/>
                </a:solidFill>
              </a:rPr>
              <a:t>, а в </a:t>
            </a:r>
            <a:r>
              <a:rPr lang="ru-RU" sz="2400" dirty="0" err="1" smtClean="0">
                <a:solidFill>
                  <a:schemeClr val="tx1"/>
                </a:solidFill>
              </a:rPr>
              <a:t>Австралії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поширення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кроликів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набуло</a:t>
            </a:r>
            <a:r>
              <a:rPr lang="ru-RU" sz="2400" dirty="0">
                <a:solidFill>
                  <a:schemeClr val="tx1"/>
                </a:solidFill>
              </a:rPr>
              <a:t> характеру </a:t>
            </a:r>
            <a:r>
              <a:rPr lang="ru-RU" sz="2400" dirty="0" err="1">
                <a:solidFill>
                  <a:schemeClr val="tx1"/>
                </a:solidFill>
              </a:rPr>
              <a:t>національного</a:t>
            </a:r>
            <a:r>
              <a:rPr lang="ru-RU" sz="2400" dirty="0">
                <a:solidFill>
                  <a:schemeClr val="tx1"/>
                </a:solidFill>
              </a:rPr>
              <a:t> лиха (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достатку корму та </a:t>
            </a:r>
            <a:r>
              <a:rPr lang="ru-RU" sz="2400" dirty="0" err="1">
                <a:solidFill>
                  <a:schemeClr val="tx1"/>
                </a:solidFill>
              </a:rPr>
              <a:t>відсутності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природних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ворогів</a:t>
            </a:r>
            <a:r>
              <a:rPr lang="ru-RU" sz="2400" dirty="0">
                <a:solidFill>
                  <a:schemeClr val="tx1"/>
                </a:solidFill>
              </a:rPr>
              <a:t> вони заполонили весь континент).</a:t>
            </a:r>
          </a:p>
        </p:txBody>
      </p:sp>
    </p:spTree>
    <p:extLst>
      <p:ext uri="{BB962C8B-B14F-4D97-AF65-F5344CB8AC3E}">
        <p14:creationId xmlns:p14="http://schemas.microsoft.com/office/powerpoint/2010/main" val="221163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53536" cy="612648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Харчуються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зайці</a:t>
            </a:r>
            <a:r>
              <a:rPr lang="ru-RU" dirty="0">
                <a:solidFill>
                  <a:schemeClr val="tx1"/>
                </a:solidFill>
              </a:rPr>
              <a:t> і кролики </a:t>
            </a:r>
            <a:r>
              <a:rPr lang="ru-RU" dirty="0" err="1">
                <a:solidFill>
                  <a:schemeClr val="tx1"/>
                </a:solidFill>
              </a:rPr>
              <a:t>малокалорійною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їжею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привертає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гризунів</a:t>
            </a:r>
            <a:r>
              <a:rPr lang="ru-RU" dirty="0">
                <a:solidFill>
                  <a:schemeClr val="tx1"/>
                </a:solidFill>
              </a:rPr>
              <a:t>, -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чином </a:t>
            </a:r>
            <a:r>
              <a:rPr lang="ru-RU" dirty="0" err="1">
                <a:solidFill>
                  <a:schemeClr val="tx1"/>
                </a:solidFill>
              </a:rPr>
              <a:t>корою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молодими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гілками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листям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травою. </a:t>
            </a:r>
            <a:r>
              <a:rPr lang="ru-RU" dirty="0" err="1">
                <a:solidFill>
                  <a:schemeClr val="tx1"/>
                </a:solidFill>
              </a:rPr>
              <a:t>Раціон</a:t>
            </a:r>
            <a:r>
              <a:rPr lang="ru-RU" dirty="0">
                <a:solidFill>
                  <a:schemeClr val="tx1"/>
                </a:solidFill>
              </a:rPr>
              <a:t> пищух </a:t>
            </a:r>
            <a:r>
              <a:rPr lang="ru-RU" dirty="0" err="1">
                <a:solidFill>
                  <a:schemeClr val="tx1"/>
                </a:solidFill>
              </a:rPr>
              <a:t>аналогічний</a:t>
            </a:r>
            <a:r>
              <a:rPr lang="ru-RU" dirty="0">
                <a:solidFill>
                  <a:schemeClr val="tx1"/>
                </a:solidFill>
              </a:rPr>
              <a:t>, але в </a:t>
            </a:r>
            <a:r>
              <a:rPr lang="ru-RU" dirty="0" err="1">
                <a:solidFill>
                  <a:schemeClr val="tx1"/>
                </a:solidFill>
              </a:rPr>
              <a:t>ньому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ягоди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папороті</a:t>
            </a:r>
            <a:r>
              <a:rPr lang="ru-RU" dirty="0">
                <a:solidFill>
                  <a:schemeClr val="tx1"/>
                </a:solidFill>
              </a:rPr>
              <a:t>, лишайники. </a:t>
            </a:r>
            <a:r>
              <a:rPr lang="ru-RU" dirty="0" err="1">
                <a:solidFill>
                  <a:schemeClr val="tx1"/>
                </a:solidFill>
              </a:rPr>
              <a:t>Цікава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схильність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зайцеподібних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копрофагії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поїдання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екскрементів</a:t>
            </a:r>
            <a:r>
              <a:rPr lang="ru-RU" dirty="0">
                <a:solidFill>
                  <a:schemeClr val="tx1"/>
                </a:solidFill>
              </a:rPr>
              <a:t> для того,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2" name="Picture 2" descr="C:\Users\User\Desktop\зайки\091e40d473ba0dcee55b828ff77e97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666">
            <a:off x="1173226" y="3239924"/>
            <a:ext cx="3073524" cy="28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зайки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911">
            <a:off x="5270851" y="3068574"/>
            <a:ext cx="3224170" cy="28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3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81528" cy="57938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Розмножуються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зайцеподібні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швидко</a:t>
            </a:r>
            <a:r>
              <a:rPr lang="ru-RU" sz="2400" dirty="0">
                <a:solidFill>
                  <a:schemeClr val="tx1"/>
                </a:solidFill>
              </a:rPr>
              <a:t>, на </a:t>
            </a:r>
            <a:r>
              <a:rPr lang="ru-RU" sz="2400" dirty="0" err="1">
                <a:solidFill>
                  <a:schemeClr val="tx1"/>
                </a:solidFill>
              </a:rPr>
              <a:t>рік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буває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одного до </a:t>
            </a:r>
            <a:r>
              <a:rPr lang="ru-RU" sz="2400" dirty="0" err="1">
                <a:solidFill>
                  <a:schemeClr val="tx1"/>
                </a:solidFill>
              </a:rPr>
              <a:t>чотирьох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виводків</a:t>
            </a:r>
            <a:r>
              <a:rPr lang="ru-RU" sz="2400" dirty="0">
                <a:solidFill>
                  <a:schemeClr val="tx1"/>
                </a:solidFill>
              </a:rPr>
              <a:t> до 5-10 </a:t>
            </a:r>
            <a:r>
              <a:rPr lang="ru-RU" sz="2400" dirty="0" err="1">
                <a:solidFill>
                  <a:schemeClr val="tx1"/>
                </a:solidFill>
              </a:rPr>
              <a:t>дитинчат</a:t>
            </a:r>
            <a:r>
              <a:rPr lang="ru-RU" sz="2400" dirty="0">
                <a:solidFill>
                  <a:schemeClr val="tx1"/>
                </a:solidFill>
              </a:rPr>
              <a:t> в кожному. </a:t>
            </a:r>
            <a:r>
              <a:rPr lang="ru-RU" sz="2400" dirty="0" err="1">
                <a:solidFill>
                  <a:schemeClr val="tx1"/>
                </a:solidFill>
              </a:rPr>
              <a:t>Ті</a:t>
            </a:r>
            <a:r>
              <a:rPr lang="ru-RU" sz="2400" dirty="0">
                <a:solidFill>
                  <a:schemeClr val="tx1"/>
                </a:solidFill>
              </a:rPr>
              <a:t> з них,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влаштовують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постійні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сховища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нори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розмножуються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пташиному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 err="1">
                <a:solidFill>
                  <a:schemeClr val="tx1"/>
                </a:solidFill>
              </a:rPr>
              <a:t>варіанту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дитинчата</a:t>
            </a:r>
            <a:r>
              <a:rPr lang="ru-RU" sz="2400" dirty="0">
                <a:solidFill>
                  <a:schemeClr val="tx1"/>
                </a:solidFill>
              </a:rPr>
              <a:t> у них </a:t>
            </a:r>
            <a:r>
              <a:rPr lang="ru-RU" sz="2400" dirty="0" err="1">
                <a:solidFill>
                  <a:schemeClr val="tx1"/>
                </a:solidFill>
              </a:rPr>
              <a:t>народяться</a:t>
            </a:r>
            <a:r>
              <a:rPr lang="ru-RU" sz="2400" dirty="0">
                <a:solidFill>
                  <a:schemeClr val="tx1"/>
                </a:solidFill>
              </a:rPr>
              <a:t> абсолютно </a:t>
            </a:r>
            <a:r>
              <a:rPr lang="ru-RU" sz="2400" dirty="0" err="1">
                <a:solidFill>
                  <a:schemeClr val="tx1"/>
                </a:solidFill>
              </a:rPr>
              <a:t>безпорадні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голі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сліпі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лише</a:t>
            </a:r>
            <a:r>
              <a:rPr lang="ru-RU" sz="2400" dirty="0">
                <a:solidFill>
                  <a:schemeClr val="tx1"/>
                </a:solidFill>
              </a:rPr>
              <a:t> через пару </a:t>
            </a:r>
            <a:r>
              <a:rPr lang="ru-RU" sz="2400" dirty="0" err="1">
                <a:solidFill>
                  <a:schemeClr val="tx1"/>
                </a:solidFill>
              </a:rPr>
              <a:t>тижнів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починають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походити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дорослих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, кролики). </a:t>
            </a:r>
            <a:r>
              <a:rPr lang="ru-RU" sz="2400" dirty="0" err="1">
                <a:solidFill>
                  <a:schemeClr val="tx1"/>
                </a:solidFill>
              </a:rPr>
              <a:t>Зайці</a:t>
            </a:r>
            <a:r>
              <a:rPr lang="ru-RU" sz="2400" dirty="0">
                <a:solidFill>
                  <a:schemeClr val="tx1"/>
                </a:solidFill>
              </a:rPr>
              <a:t> ж, </a:t>
            </a:r>
            <a:r>
              <a:rPr lang="ru-RU" sz="2400" dirty="0" err="1">
                <a:solidFill>
                  <a:schemeClr val="tx1"/>
                </a:solidFill>
              </a:rPr>
              <a:t>незважаючи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високу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плодючість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безсумнівно</a:t>
            </a:r>
            <a:r>
              <a:rPr lang="ru-RU" sz="2400" dirty="0">
                <a:solidFill>
                  <a:schemeClr val="tx1"/>
                </a:solidFill>
              </a:rPr>
              <a:t> є «</a:t>
            </a:r>
            <a:r>
              <a:rPr lang="ru-RU" sz="2400" dirty="0" err="1">
                <a:solidFill>
                  <a:schemeClr val="tx1"/>
                </a:solidFill>
              </a:rPr>
              <a:t>виводковими</a:t>
            </a:r>
            <a:r>
              <a:rPr lang="ru-RU" sz="2400" dirty="0">
                <a:solidFill>
                  <a:schemeClr val="tx1"/>
                </a:solidFill>
              </a:rPr>
              <a:t>» - </a:t>
            </a:r>
            <a:r>
              <a:rPr lang="ru-RU" sz="2400" dirty="0" err="1">
                <a:solidFill>
                  <a:schemeClr val="tx1"/>
                </a:solidFill>
              </a:rPr>
              <a:t>дитинчата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народяться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шерстці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зрячі</a:t>
            </a:r>
            <a:r>
              <a:rPr lang="ru-RU" sz="2400" dirty="0">
                <a:solidFill>
                  <a:schemeClr val="tx1"/>
                </a:solidFill>
              </a:rPr>
              <a:t>, через </a:t>
            </a:r>
            <a:r>
              <a:rPr lang="ru-RU" sz="2400" dirty="0" err="1">
                <a:solidFill>
                  <a:schemeClr val="tx1"/>
                </a:solidFill>
              </a:rPr>
              <a:t>кілька</a:t>
            </a:r>
            <a:r>
              <a:rPr lang="ru-RU" sz="2400" dirty="0">
                <a:solidFill>
                  <a:schemeClr val="tx1"/>
                </a:solidFill>
              </a:rPr>
              <a:t> годин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вільно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бігати</a:t>
            </a:r>
            <a:r>
              <a:rPr lang="ru-RU" sz="2400" dirty="0">
                <a:solidFill>
                  <a:schemeClr val="tx1"/>
                </a:solidFill>
              </a:rPr>
              <a:t>. У пищух </a:t>
            </a:r>
            <a:r>
              <a:rPr lang="ru-RU" sz="2400" dirty="0" err="1">
                <a:solidFill>
                  <a:schemeClr val="tx1"/>
                </a:solidFill>
              </a:rPr>
              <a:t>плодючість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низька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році</a:t>
            </a:r>
            <a:r>
              <a:rPr lang="ru-RU" sz="2400" dirty="0">
                <a:solidFill>
                  <a:schemeClr val="tx1"/>
                </a:solidFill>
              </a:rPr>
              <a:t> у пищухи </a:t>
            </a:r>
            <a:r>
              <a:rPr lang="ru-RU" sz="2400" dirty="0" err="1">
                <a:solidFill>
                  <a:schemeClr val="tx1"/>
                </a:solidFill>
              </a:rPr>
              <a:t>всього</a:t>
            </a:r>
            <a:r>
              <a:rPr lang="ru-RU" sz="2400" dirty="0">
                <a:solidFill>
                  <a:schemeClr val="tx1"/>
                </a:solidFill>
              </a:rPr>
              <a:t> 1-2 </a:t>
            </a:r>
            <a:r>
              <a:rPr lang="ru-RU" sz="2400" dirty="0" err="1">
                <a:solidFill>
                  <a:schemeClr val="tx1"/>
                </a:solidFill>
              </a:rPr>
              <a:t>виводки</a:t>
            </a:r>
            <a:r>
              <a:rPr lang="ru-RU" sz="2400" dirty="0">
                <a:solidFill>
                  <a:schemeClr val="tx1"/>
                </a:solidFill>
              </a:rPr>
              <a:t> по 3-6 </a:t>
            </a:r>
            <a:r>
              <a:rPr lang="ru-RU" sz="2400" dirty="0" err="1">
                <a:solidFill>
                  <a:schemeClr val="tx1"/>
                </a:solidFill>
              </a:rPr>
              <a:t>дитинчат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Молоді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першого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посліду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починають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самостійне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життя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віці</a:t>
            </a:r>
            <a:r>
              <a:rPr lang="ru-RU" sz="2400" dirty="0">
                <a:solidFill>
                  <a:schemeClr val="tx1"/>
                </a:solidFill>
              </a:rPr>
              <a:t> 20 </a:t>
            </a:r>
            <a:r>
              <a:rPr lang="ru-RU" sz="2400" dirty="0" err="1">
                <a:solidFill>
                  <a:schemeClr val="tx1"/>
                </a:solidFill>
              </a:rPr>
              <a:t>днів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  <a:r>
              <a:rPr lang="ru-RU" sz="2400" dirty="0" err="1">
                <a:solidFill>
                  <a:schemeClr val="tx1"/>
                </a:solidFill>
              </a:rPr>
              <a:t>поселяються</a:t>
            </a:r>
            <a:r>
              <a:rPr lang="ru-RU" sz="2400" dirty="0">
                <a:solidFill>
                  <a:schemeClr val="tx1"/>
                </a:solidFill>
              </a:rPr>
              <a:t> вони в межах </a:t>
            </a:r>
            <a:r>
              <a:rPr lang="ru-RU" sz="2400" dirty="0" err="1">
                <a:solidFill>
                  <a:schemeClr val="tx1"/>
                </a:solidFill>
              </a:rPr>
              <a:t>сімейного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ділянки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Самі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розмноження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приступають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тільки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навесні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наступного</a:t>
            </a:r>
            <a:r>
              <a:rPr lang="ru-RU" sz="2400" dirty="0">
                <a:solidFill>
                  <a:schemeClr val="tx1"/>
                </a:solidFill>
              </a:rPr>
              <a:t> року, у </a:t>
            </a:r>
            <a:r>
              <a:rPr lang="ru-RU" sz="2400" dirty="0" err="1">
                <a:solidFill>
                  <a:schemeClr val="tx1"/>
                </a:solidFill>
              </a:rPr>
              <a:t>віці</a:t>
            </a:r>
            <a:r>
              <a:rPr lang="ru-RU" sz="2400" dirty="0">
                <a:solidFill>
                  <a:schemeClr val="tx1"/>
                </a:solidFill>
              </a:rPr>
              <a:t> 7-11 </a:t>
            </a:r>
            <a:r>
              <a:rPr lang="ru-RU" sz="2400" dirty="0" err="1">
                <a:solidFill>
                  <a:schemeClr val="tx1"/>
                </a:solidFill>
              </a:rPr>
              <a:t>місяців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8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зайки\138482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969">
            <a:off x="345322" y="351592"/>
            <a:ext cx="450760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зайки\b070997f1e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145">
            <a:off x="4139952" y="3573016"/>
            <a:ext cx="4457460" cy="27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зайки\1294301350_smeshnue-kartinki-zhivotnuh-9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967">
            <a:off x="5122480" y="624113"/>
            <a:ext cx="3599681" cy="26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зайки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117">
            <a:off x="1038352" y="4217617"/>
            <a:ext cx="2658004" cy="19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00" dirty="0">
                <a:solidFill>
                  <a:schemeClr val="tx1"/>
                </a:solidFill>
              </a:rPr>
              <a:t>У </a:t>
            </a:r>
            <a:r>
              <a:rPr lang="ru-RU" sz="2300" dirty="0" err="1" smtClean="0">
                <a:solidFill>
                  <a:schemeClr val="tx1"/>
                </a:solidFill>
              </a:rPr>
              <a:t>зайцеподібних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дуже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багато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ворогів</a:t>
            </a:r>
            <a:r>
              <a:rPr lang="ru-RU" sz="2300" dirty="0">
                <a:solidFill>
                  <a:schemeClr val="tx1"/>
                </a:solidFill>
              </a:rPr>
              <a:t>, тому </a:t>
            </a:r>
            <a:r>
              <a:rPr lang="ru-RU" sz="2300" dirty="0" err="1">
                <a:solidFill>
                  <a:schemeClr val="tx1"/>
                </a:solidFill>
              </a:rPr>
              <a:t>їм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потрібно</a:t>
            </a:r>
            <a:r>
              <a:rPr lang="ru-RU" sz="2300" dirty="0">
                <a:solidFill>
                  <a:schemeClr val="tx1"/>
                </a:solidFill>
              </a:rPr>
              <a:t> добре </a:t>
            </a:r>
            <a:r>
              <a:rPr lang="ru-RU" sz="2300" dirty="0" err="1">
                <a:solidFill>
                  <a:schemeClr val="tx1"/>
                </a:solidFill>
              </a:rPr>
              <a:t>захищатися</a:t>
            </a:r>
            <a:r>
              <a:rPr lang="ru-RU" sz="2300" dirty="0">
                <a:solidFill>
                  <a:schemeClr val="tx1"/>
                </a:solidFill>
              </a:rPr>
              <a:t>. Для </a:t>
            </a:r>
            <a:r>
              <a:rPr lang="ru-RU" sz="2300" dirty="0" err="1">
                <a:solidFill>
                  <a:schemeClr val="tx1"/>
                </a:solidFill>
              </a:rPr>
              <a:t>цього</a:t>
            </a:r>
            <a:r>
              <a:rPr lang="ru-RU" sz="2300" dirty="0">
                <a:solidFill>
                  <a:schemeClr val="tx1"/>
                </a:solidFill>
              </a:rPr>
              <a:t> у них є </a:t>
            </a:r>
            <a:r>
              <a:rPr lang="ru-RU" sz="2300" dirty="0" err="1">
                <a:solidFill>
                  <a:schemeClr val="tx1"/>
                </a:solidFill>
              </a:rPr>
              <a:t>маса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пристосувань</a:t>
            </a:r>
            <a:r>
              <a:rPr lang="ru-RU" sz="2300" dirty="0">
                <a:solidFill>
                  <a:schemeClr val="tx1"/>
                </a:solidFill>
              </a:rPr>
              <a:t>, і </a:t>
            </a:r>
            <a:r>
              <a:rPr lang="ru-RU" sz="2300" dirty="0" err="1">
                <a:solidFill>
                  <a:schemeClr val="tx1"/>
                </a:solidFill>
              </a:rPr>
              <a:t>одне</a:t>
            </a:r>
            <a:r>
              <a:rPr lang="ru-RU" sz="2300" dirty="0">
                <a:solidFill>
                  <a:schemeClr val="tx1"/>
                </a:solidFill>
              </a:rPr>
              <a:t> з </a:t>
            </a:r>
            <a:r>
              <a:rPr lang="ru-RU" sz="2300" dirty="0" err="1">
                <a:solidFill>
                  <a:schemeClr val="tx1"/>
                </a:solidFill>
              </a:rPr>
              <a:t>головних</a:t>
            </a:r>
            <a:r>
              <a:rPr lang="ru-RU" sz="2300" dirty="0">
                <a:solidFill>
                  <a:schemeClr val="tx1"/>
                </a:solidFill>
              </a:rPr>
              <a:t> - </a:t>
            </a:r>
            <a:r>
              <a:rPr lang="ru-RU" sz="2300" dirty="0" err="1">
                <a:solidFill>
                  <a:schemeClr val="tx1"/>
                </a:solidFill>
              </a:rPr>
              <a:t>це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їхні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великі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вуха</a:t>
            </a:r>
            <a:r>
              <a:rPr lang="ru-RU" sz="2300" dirty="0">
                <a:solidFill>
                  <a:schemeClr val="tx1"/>
                </a:solidFill>
              </a:rPr>
              <a:t>: </a:t>
            </a:r>
            <a:r>
              <a:rPr lang="ru-RU" sz="2300" dirty="0" err="1">
                <a:solidFill>
                  <a:schemeClr val="tx1"/>
                </a:solidFill>
              </a:rPr>
              <a:t>вуха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служать</a:t>
            </a:r>
            <a:r>
              <a:rPr lang="ru-RU" sz="2300" dirty="0">
                <a:solidFill>
                  <a:schemeClr val="tx1"/>
                </a:solidFill>
              </a:rPr>
              <a:t> локаторами, точно </a:t>
            </a:r>
            <a:r>
              <a:rPr lang="ru-RU" sz="2300" dirty="0" err="1">
                <a:solidFill>
                  <a:schemeClr val="tx1"/>
                </a:solidFill>
              </a:rPr>
              <a:t>фіксуючи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звідки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виходить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підозрілий</a:t>
            </a:r>
            <a:r>
              <a:rPr lang="ru-RU" sz="2300" dirty="0">
                <a:solidFill>
                  <a:schemeClr val="tx1"/>
                </a:solidFill>
              </a:rPr>
              <a:t> шум. </a:t>
            </a:r>
            <a:r>
              <a:rPr lang="ru-RU" sz="2300" dirty="0" err="1">
                <a:solidFill>
                  <a:schemeClr val="tx1"/>
                </a:solidFill>
              </a:rPr>
              <a:t>Велике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значення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має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розташування</a:t>
            </a:r>
            <a:r>
              <a:rPr lang="ru-RU" sz="2300" dirty="0">
                <a:solidFill>
                  <a:schemeClr val="tx1"/>
                </a:solidFill>
              </a:rPr>
              <a:t> очей: </a:t>
            </a:r>
            <a:r>
              <a:rPr lang="ru-RU" sz="2300" dirty="0" err="1">
                <a:solidFill>
                  <a:schemeClr val="tx1"/>
                </a:solidFill>
              </a:rPr>
              <a:t>звірятко</a:t>
            </a:r>
            <a:r>
              <a:rPr lang="ru-RU" sz="2300" dirty="0">
                <a:solidFill>
                  <a:schemeClr val="tx1"/>
                </a:solidFill>
              </a:rPr>
              <a:t>, не </a:t>
            </a:r>
            <a:r>
              <a:rPr lang="ru-RU" sz="2300" dirty="0" err="1">
                <a:solidFill>
                  <a:schemeClr val="tx1"/>
                </a:solidFill>
              </a:rPr>
              <a:t>повертаючи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голови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бачить</a:t>
            </a:r>
            <a:r>
              <a:rPr lang="ru-RU" sz="2300" dirty="0">
                <a:solidFill>
                  <a:schemeClr val="tx1"/>
                </a:solidFill>
              </a:rPr>
              <a:t> не </a:t>
            </a:r>
            <a:r>
              <a:rPr lang="ru-RU" sz="2300" dirty="0" err="1">
                <a:solidFill>
                  <a:schemeClr val="tx1"/>
                </a:solidFill>
              </a:rPr>
              <a:t>тільки</a:t>
            </a:r>
            <a:r>
              <a:rPr lang="ru-RU" sz="2300" dirty="0">
                <a:solidFill>
                  <a:schemeClr val="tx1"/>
                </a:solidFill>
              </a:rPr>
              <a:t> перед собою, а й по сторонах і </a:t>
            </a:r>
            <a:r>
              <a:rPr lang="ru-RU" sz="2300" dirty="0" err="1">
                <a:solidFill>
                  <a:schemeClr val="tx1"/>
                </a:solidFill>
              </a:rPr>
              <a:t>навіть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трохи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ззаду</a:t>
            </a:r>
            <a:r>
              <a:rPr lang="ru-RU" sz="2300" dirty="0">
                <a:solidFill>
                  <a:schemeClr val="tx1"/>
                </a:solidFill>
              </a:rPr>
              <a:t>. Але </a:t>
            </a:r>
            <a:r>
              <a:rPr lang="ru-RU" sz="2300" dirty="0" err="1">
                <a:solidFill>
                  <a:schemeClr val="tx1"/>
                </a:solidFill>
              </a:rPr>
              <a:t>цього</a:t>
            </a:r>
            <a:r>
              <a:rPr lang="ru-RU" sz="2300" dirty="0">
                <a:solidFill>
                  <a:schemeClr val="tx1"/>
                </a:solidFill>
              </a:rPr>
              <a:t> не </a:t>
            </a:r>
            <a:r>
              <a:rPr lang="ru-RU" sz="2300" dirty="0" err="1">
                <a:solidFill>
                  <a:schemeClr val="tx1"/>
                </a:solidFill>
              </a:rPr>
              <a:t>достатньо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зайцям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щоб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врятувати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собі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життя</a:t>
            </a:r>
            <a:r>
              <a:rPr lang="ru-RU" sz="2300" dirty="0">
                <a:solidFill>
                  <a:schemeClr val="tx1"/>
                </a:solidFill>
              </a:rPr>
              <a:t>, і тому </a:t>
            </a:r>
            <a:r>
              <a:rPr lang="ru-RU" sz="2300" dirty="0" err="1">
                <a:solidFill>
                  <a:schemeClr val="tx1"/>
                </a:solidFill>
              </a:rPr>
              <a:t>їх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задні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лапи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чудово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пристосовані</a:t>
            </a:r>
            <a:r>
              <a:rPr lang="ru-RU" sz="2300" dirty="0">
                <a:solidFill>
                  <a:schemeClr val="tx1"/>
                </a:solidFill>
              </a:rPr>
              <a:t> для </a:t>
            </a:r>
            <a:r>
              <a:rPr lang="ru-RU" sz="2300" dirty="0" err="1">
                <a:solidFill>
                  <a:schemeClr val="tx1"/>
                </a:solidFill>
              </a:rPr>
              <a:t>швидкого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бігу</a:t>
            </a:r>
            <a:r>
              <a:rPr lang="ru-RU" sz="2300" dirty="0">
                <a:solidFill>
                  <a:schemeClr val="tx1"/>
                </a:solidFill>
              </a:rPr>
              <a:t>: </a:t>
            </a:r>
            <a:r>
              <a:rPr lang="ru-RU" sz="2300" dirty="0" err="1">
                <a:solidFill>
                  <a:schemeClr val="tx1"/>
                </a:solidFill>
              </a:rPr>
              <a:t>самі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швидконогі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розвивають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швидкість</a:t>
            </a:r>
            <a:r>
              <a:rPr lang="ru-RU" sz="2300" dirty="0">
                <a:solidFill>
                  <a:schemeClr val="tx1"/>
                </a:solidFill>
              </a:rPr>
              <a:t> до 80 </a:t>
            </a:r>
            <a:r>
              <a:rPr lang="ru-RU" sz="2300" dirty="0" err="1">
                <a:solidFill>
                  <a:schemeClr val="tx1"/>
                </a:solidFill>
              </a:rPr>
              <a:t>кілометрів</a:t>
            </a:r>
            <a:r>
              <a:rPr lang="ru-RU" sz="2300" dirty="0">
                <a:solidFill>
                  <a:schemeClr val="tx1"/>
                </a:solidFill>
              </a:rPr>
              <a:t> на годину. </a:t>
            </a:r>
            <a:r>
              <a:rPr lang="ru-RU" sz="2300" dirty="0" err="1">
                <a:solidFill>
                  <a:schemeClr val="tx1"/>
                </a:solidFill>
              </a:rPr>
              <a:t>Швидкість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бігу</a:t>
            </a:r>
            <a:r>
              <a:rPr lang="ru-RU" sz="2300" dirty="0">
                <a:solidFill>
                  <a:schemeClr val="tx1"/>
                </a:solidFill>
              </a:rPr>
              <a:t> - </a:t>
            </a:r>
            <a:r>
              <a:rPr lang="ru-RU" sz="2300" dirty="0" err="1">
                <a:solidFill>
                  <a:schemeClr val="tx1"/>
                </a:solidFill>
              </a:rPr>
              <a:t>безперечне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пристосування</a:t>
            </a:r>
            <a:r>
              <a:rPr lang="ru-RU" sz="2300" dirty="0">
                <a:solidFill>
                  <a:schemeClr val="tx1"/>
                </a:solidFill>
              </a:rPr>
              <a:t> до </a:t>
            </a:r>
            <a:r>
              <a:rPr lang="ru-RU" sz="2300" dirty="0" err="1">
                <a:solidFill>
                  <a:schemeClr val="tx1"/>
                </a:solidFill>
              </a:rPr>
              <a:t>захисту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від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хижаків</a:t>
            </a:r>
            <a:r>
              <a:rPr lang="ru-RU" sz="2300" dirty="0">
                <a:solidFill>
                  <a:schemeClr val="tx1"/>
                </a:solidFill>
              </a:rPr>
              <a:t>, так як </a:t>
            </a:r>
            <a:r>
              <a:rPr lang="ru-RU" sz="2300" dirty="0" err="1">
                <a:solidFill>
                  <a:schemeClr val="tx1"/>
                </a:solidFill>
              </a:rPr>
              <a:t>добування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їжі</a:t>
            </a:r>
            <a:r>
              <a:rPr lang="ru-RU" sz="2300" dirty="0">
                <a:solidFill>
                  <a:schemeClr val="tx1"/>
                </a:solidFill>
              </a:rPr>
              <a:t> не </a:t>
            </a:r>
            <a:r>
              <a:rPr lang="ru-RU" sz="2300" dirty="0" err="1">
                <a:solidFill>
                  <a:schemeClr val="tx1"/>
                </a:solidFill>
              </a:rPr>
              <a:t>вимагає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швидких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переміщень</a:t>
            </a:r>
            <a:r>
              <a:rPr lang="ru-RU" sz="2300" dirty="0">
                <a:solidFill>
                  <a:schemeClr val="tx1"/>
                </a:solidFill>
              </a:rPr>
              <a:t>. Ну а </a:t>
            </a:r>
            <a:r>
              <a:rPr lang="ru-RU" sz="2300" dirty="0" err="1">
                <a:solidFill>
                  <a:schemeClr val="tx1"/>
                </a:solidFill>
              </a:rPr>
              <a:t>якщо</a:t>
            </a:r>
            <a:r>
              <a:rPr lang="ru-RU" sz="2300" dirty="0">
                <a:solidFill>
                  <a:schemeClr val="tx1"/>
                </a:solidFill>
              </a:rPr>
              <a:t> все ж </a:t>
            </a:r>
            <a:r>
              <a:rPr lang="ru-RU" sz="2300" dirty="0" err="1">
                <a:solidFill>
                  <a:schemeClr val="tx1"/>
                </a:solidFill>
              </a:rPr>
              <a:t>хтось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зможе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наздогнати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зайця</a:t>
            </a:r>
            <a:r>
              <a:rPr lang="ru-RU" sz="2300" dirty="0">
                <a:solidFill>
                  <a:schemeClr val="tx1"/>
                </a:solidFill>
              </a:rPr>
              <a:t>, то на </a:t>
            </a:r>
            <a:r>
              <a:rPr lang="ru-RU" sz="2300" dirty="0" err="1">
                <a:solidFill>
                  <a:schemeClr val="tx1"/>
                </a:solidFill>
              </a:rPr>
              <a:t>цей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випадок</a:t>
            </a:r>
            <a:r>
              <a:rPr lang="ru-RU" sz="2300" dirty="0">
                <a:solidFill>
                  <a:schemeClr val="tx1"/>
                </a:solidFill>
              </a:rPr>
              <a:t> шкурка у них </a:t>
            </a:r>
            <a:r>
              <a:rPr lang="ru-RU" sz="2300" dirty="0" err="1">
                <a:solidFill>
                  <a:schemeClr val="tx1"/>
                </a:solidFill>
              </a:rPr>
              <a:t>нетривка</a:t>
            </a:r>
            <a:r>
              <a:rPr lang="ru-RU" sz="2300" dirty="0">
                <a:solidFill>
                  <a:schemeClr val="tx1"/>
                </a:solidFill>
              </a:rPr>
              <a:t> і слабо </a:t>
            </a:r>
            <a:r>
              <a:rPr lang="ru-RU" sz="2300" dirty="0" err="1">
                <a:solidFill>
                  <a:schemeClr val="tx1"/>
                </a:solidFill>
              </a:rPr>
              <a:t>прикріплена</a:t>
            </a:r>
            <a:r>
              <a:rPr lang="ru-RU" sz="2300" dirty="0">
                <a:solidFill>
                  <a:schemeClr val="tx1"/>
                </a:solidFill>
              </a:rPr>
              <a:t> до </a:t>
            </a:r>
            <a:r>
              <a:rPr lang="ru-RU" sz="2300" dirty="0" err="1">
                <a:solidFill>
                  <a:schemeClr val="tx1"/>
                </a:solidFill>
              </a:rPr>
              <a:t>тіла</a:t>
            </a:r>
            <a:r>
              <a:rPr lang="ru-RU" sz="2300" dirty="0">
                <a:solidFill>
                  <a:schemeClr val="tx1"/>
                </a:solidFill>
              </a:rPr>
              <a:t>, тому часто </a:t>
            </a:r>
            <a:r>
              <a:rPr lang="ru-RU" sz="2300" dirty="0" err="1">
                <a:solidFill>
                  <a:schemeClr val="tx1"/>
                </a:solidFill>
              </a:rPr>
              <a:t>клапті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шкури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залишаються</a:t>
            </a:r>
            <a:r>
              <a:rPr lang="ru-RU" sz="2300" dirty="0">
                <a:solidFill>
                  <a:schemeClr val="tx1"/>
                </a:solidFill>
              </a:rPr>
              <a:t> в зубах </a:t>
            </a:r>
            <a:r>
              <a:rPr lang="ru-RU" sz="2300" dirty="0" err="1">
                <a:solidFill>
                  <a:schemeClr val="tx1"/>
                </a:solidFill>
              </a:rPr>
              <a:t>хижака</a:t>
            </a:r>
            <a:r>
              <a:rPr lang="ru-RU" sz="2300" dirty="0">
                <a:solidFill>
                  <a:schemeClr val="tx1"/>
                </a:solidFill>
              </a:rPr>
              <a:t>, як </a:t>
            </a:r>
            <a:r>
              <a:rPr lang="ru-RU" sz="2300" dirty="0" err="1">
                <a:solidFill>
                  <a:schemeClr val="tx1"/>
                </a:solidFill>
              </a:rPr>
              <a:t>хвіст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ящірки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5945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827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Зайцеподібні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Зайцеподібні</dc:title>
  <dc:creator>NataCR7</dc:creator>
  <cp:lastModifiedBy>User</cp:lastModifiedBy>
  <cp:revision>7</cp:revision>
  <dcterms:created xsi:type="dcterms:W3CDTF">2013-04-03T20:45:04Z</dcterms:created>
  <dcterms:modified xsi:type="dcterms:W3CDTF">2013-04-03T21:57:12Z</dcterms:modified>
</cp:coreProperties>
</file>