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sldIdLst>
    <p:sldId id="256" r:id="rId2"/>
    <p:sldId id="257" r:id="rId3"/>
    <p:sldId id="258" r:id="rId4"/>
    <p:sldId id="267" r:id="rId5"/>
    <p:sldId id="268" r:id="rId6"/>
    <p:sldId id="260" r:id="rId7"/>
    <p:sldId id="263" r:id="rId8"/>
    <p:sldId id="262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9340E5-6C1E-4D4A-B47A-6FC011ED2541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FE04CED-55AD-4470-8510-543CAA0AB64F}">
      <dgm:prSet phldrT="[Текст]" custT="1"/>
      <dgm:spPr/>
      <dgm:t>
        <a:bodyPr/>
        <a:lstStyle/>
        <a:p>
          <a:r>
            <a:rPr lang="uk-UA" sz="3200" dirty="0" smtClean="0"/>
            <a:t>Біотехнологія</a:t>
          </a:r>
          <a:endParaRPr lang="ru-RU" sz="3200" dirty="0"/>
        </a:p>
      </dgm:t>
    </dgm:pt>
    <dgm:pt modelId="{AEE87D30-DD11-493C-847D-B0467CFD8341}" type="parTrans" cxnId="{BB07F11E-24BB-4122-A476-29A94C756305}">
      <dgm:prSet/>
      <dgm:spPr/>
      <dgm:t>
        <a:bodyPr/>
        <a:lstStyle/>
        <a:p>
          <a:endParaRPr lang="ru-RU"/>
        </a:p>
      </dgm:t>
    </dgm:pt>
    <dgm:pt modelId="{D7240643-C925-44AA-BA15-4086F34E0DB7}" type="sibTrans" cxnId="{BB07F11E-24BB-4122-A476-29A94C756305}">
      <dgm:prSet/>
      <dgm:spPr/>
      <dgm:t>
        <a:bodyPr/>
        <a:lstStyle/>
        <a:p>
          <a:endParaRPr lang="ru-RU"/>
        </a:p>
      </dgm:t>
    </dgm:pt>
    <dgm:pt modelId="{FD508914-369D-46E1-B51C-1EF4EDAC6BA7}">
      <dgm:prSet phldrT="[Текст]" custT="1"/>
      <dgm:spPr/>
      <dgm:t>
        <a:bodyPr/>
        <a:lstStyle/>
        <a:p>
          <a:r>
            <a:rPr lang="uk-UA" sz="3200" dirty="0" smtClean="0"/>
            <a:t>Традиційна</a:t>
          </a:r>
          <a:endParaRPr lang="ru-RU" sz="3200" dirty="0"/>
        </a:p>
      </dgm:t>
    </dgm:pt>
    <dgm:pt modelId="{81148DB0-8475-4357-A6DD-3A0EF9610851}" type="parTrans" cxnId="{774E197F-B5C4-42E9-A9BA-85507F246BCD}">
      <dgm:prSet/>
      <dgm:spPr/>
      <dgm:t>
        <a:bodyPr/>
        <a:lstStyle/>
        <a:p>
          <a:endParaRPr lang="ru-RU"/>
        </a:p>
      </dgm:t>
    </dgm:pt>
    <dgm:pt modelId="{E531F314-B488-4247-86DA-9838507321D2}" type="sibTrans" cxnId="{774E197F-B5C4-42E9-A9BA-85507F246BCD}">
      <dgm:prSet/>
      <dgm:spPr/>
      <dgm:t>
        <a:bodyPr/>
        <a:lstStyle/>
        <a:p>
          <a:endParaRPr lang="ru-RU"/>
        </a:p>
      </dgm:t>
    </dgm:pt>
    <dgm:pt modelId="{9138F4C2-2CC1-4BD0-ABB5-AFA825F49291}">
      <dgm:prSet phldrT="[Текст]" custT="1"/>
      <dgm:spPr/>
      <dgm:t>
        <a:bodyPr/>
        <a:lstStyle/>
        <a:p>
          <a:r>
            <a:rPr lang="uk-UA" sz="3200" dirty="0" smtClean="0"/>
            <a:t>мікробіологія</a:t>
          </a:r>
          <a:endParaRPr lang="ru-RU" sz="3200" dirty="0"/>
        </a:p>
      </dgm:t>
    </dgm:pt>
    <dgm:pt modelId="{CB3784FD-7CC9-46CC-ACAB-266ABD6D379F}" type="parTrans" cxnId="{D3E83714-8E40-4B31-9E2B-20EB1BA88392}">
      <dgm:prSet/>
      <dgm:spPr/>
      <dgm:t>
        <a:bodyPr/>
        <a:lstStyle/>
        <a:p>
          <a:endParaRPr lang="ru-RU"/>
        </a:p>
      </dgm:t>
    </dgm:pt>
    <dgm:pt modelId="{8F3D8D66-6CBE-48EF-9D73-D82BB7775615}" type="sibTrans" cxnId="{D3E83714-8E40-4B31-9E2B-20EB1BA88392}">
      <dgm:prSet/>
      <dgm:spPr/>
      <dgm:t>
        <a:bodyPr/>
        <a:lstStyle/>
        <a:p>
          <a:endParaRPr lang="ru-RU"/>
        </a:p>
      </dgm:t>
    </dgm:pt>
    <dgm:pt modelId="{2F8080E7-3560-460B-A426-B6373C8CCE6F}">
      <dgm:prSet phldrT="[Текст]"/>
      <dgm:spPr/>
      <dgm:t>
        <a:bodyPr/>
        <a:lstStyle/>
        <a:p>
          <a:r>
            <a:rPr lang="uk-UA" dirty="0" smtClean="0"/>
            <a:t>Ензимологія (технічна, інженерна)</a:t>
          </a:r>
          <a:endParaRPr lang="ru-RU" dirty="0"/>
        </a:p>
      </dgm:t>
    </dgm:pt>
    <dgm:pt modelId="{F177FD5B-7AAE-4903-A19B-1C901A71A035}" type="parTrans" cxnId="{C6DF693B-A973-4664-A3DE-0BC0E9A56E04}">
      <dgm:prSet/>
      <dgm:spPr/>
      <dgm:t>
        <a:bodyPr/>
        <a:lstStyle/>
        <a:p>
          <a:endParaRPr lang="ru-RU"/>
        </a:p>
      </dgm:t>
    </dgm:pt>
    <dgm:pt modelId="{F1459C30-9A78-405C-AAD5-DC0646433924}" type="sibTrans" cxnId="{C6DF693B-A973-4664-A3DE-0BC0E9A56E04}">
      <dgm:prSet/>
      <dgm:spPr/>
      <dgm:t>
        <a:bodyPr/>
        <a:lstStyle/>
        <a:p>
          <a:endParaRPr lang="ru-RU"/>
        </a:p>
      </dgm:t>
    </dgm:pt>
    <dgm:pt modelId="{6EB5CAAE-AC9B-4322-84D3-C787BF1988E4}">
      <dgm:prSet phldrT="[Текст]" custT="1"/>
      <dgm:spPr/>
      <dgm:t>
        <a:bodyPr/>
        <a:lstStyle/>
        <a:p>
          <a:r>
            <a:rPr lang="uk-UA" sz="3200" dirty="0" smtClean="0"/>
            <a:t>Нова</a:t>
          </a:r>
        </a:p>
      </dgm:t>
    </dgm:pt>
    <dgm:pt modelId="{F7FC4AF0-6E67-467B-ADE4-B6D797E0F2AA}" type="parTrans" cxnId="{A0EBA363-7734-44E6-A0A6-BD9C253E58C2}">
      <dgm:prSet/>
      <dgm:spPr/>
      <dgm:t>
        <a:bodyPr/>
        <a:lstStyle/>
        <a:p>
          <a:endParaRPr lang="ru-RU"/>
        </a:p>
      </dgm:t>
    </dgm:pt>
    <dgm:pt modelId="{CBD06D14-91B4-47AC-879E-A35ACF174D48}" type="sibTrans" cxnId="{A0EBA363-7734-44E6-A0A6-BD9C253E58C2}">
      <dgm:prSet/>
      <dgm:spPr/>
      <dgm:t>
        <a:bodyPr/>
        <a:lstStyle/>
        <a:p>
          <a:endParaRPr lang="ru-RU"/>
        </a:p>
      </dgm:t>
    </dgm:pt>
    <dgm:pt modelId="{568D695F-751F-42E9-8DBA-7FDBB1EB740E}">
      <dgm:prSet phldrT="[Текст]"/>
      <dgm:spPr/>
      <dgm:t>
        <a:bodyPr/>
        <a:lstStyle/>
        <a:p>
          <a:r>
            <a:rPr lang="uk-UA" dirty="0" smtClean="0"/>
            <a:t>Генна та клітинна</a:t>
          </a:r>
          <a:endParaRPr lang="ru-RU" dirty="0"/>
        </a:p>
      </dgm:t>
    </dgm:pt>
    <dgm:pt modelId="{A28C4ACD-B191-494C-BFDD-D122B98DD732}" type="parTrans" cxnId="{CFFBB325-71A7-443F-B4B0-18168C22190A}">
      <dgm:prSet/>
      <dgm:spPr/>
      <dgm:t>
        <a:bodyPr/>
        <a:lstStyle/>
        <a:p>
          <a:endParaRPr lang="ru-RU"/>
        </a:p>
      </dgm:t>
    </dgm:pt>
    <dgm:pt modelId="{14ECF3E6-D422-415C-B047-65649677BE55}" type="sibTrans" cxnId="{CFFBB325-71A7-443F-B4B0-18168C22190A}">
      <dgm:prSet/>
      <dgm:spPr/>
      <dgm:t>
        <a:bodyPr/>
        <a:lstStyle/>
        <a:p>
          <a:endParaRPr lang="ru-RU"/>
        </a:p>
      </dgm:t>
    </dgm:pt>
    <dgm:pt modelId="{439D66FB-6E90-47A6-84B9-957B8BB55C72}" type="pres">
      <dgm:prSet presAssocID="{869340E5-6C1E-4D4A-B47A-6FC011ED254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0B380A6-500D-4B3B-B2F5-2DDA20443D3A}" type="pres">
      <dgm:prSet presAssocID="{9FE04CED-55AD-4470-8510-543CAA0AB64F}" presName="hierRoot1" presStyleCnt="0"/>
      <dgm:spPr/>
    </dgm:pt>
    <dgm:pt modelId="{2C0D82FC-140E-4D10-863E-783E7AA873C8}" type="pres">
      <dgm:prSet presAssocID="{9FE04CED-55AD-4470-8510-543CAA0AB64F}" presName="composite" presStyleCnt="0"/>
      <dgm:spPr/>
    </dgm:pt>
    <dgm:pt modelId="{57EB4345-1A32-491A-A68C-B277388B0920}" type="pres">
      <dgm:prSet presAssocID="{9FE04CED-55AD-4470-8510-543CAA0AB64F}" presName="background" presStyleLbl="node0" presStyleIdx="0" presStyleCnt="1"/>
      <dgm:spPr/>
    </dgm:pt>
    <dgm:pt modelId="{28CECB5A-008D-4401-AA69-A78ED9AE859C}" type="pres">
      <dgm:prSet presAssocID="{9FE04CED-55AD-4470-8510-543CAA0AB64F}" presName="text" presStyleLbl="fgAcc0" presStyleIdx="0" presStyleCnt="1" custScaleX="128232" custScaleY="563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3EE8AF-8B0A-4D65-9B15-A6241091B75D}" type="pres">
      <dgm:prSet presAssocID="{9FE04CED-55AD-4470-8510-543CAA0AB64F}" presName="hierChild2" presStyleCnt="0"/>
      <dgm:spPr/>
    </dgm:pt>
    <dgm:pt modelId="{7C39E1B9-8C22-4E55-9923-1832F430F823}" type="pres">
      <dgm:prSet presAssocID="{81148DB0-8475-4357-A6DD-3A0EF961085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30298CFD-0EFF-4AD4-97C8-186FE7E22467}" type="pres">
      <dgm:prSet presAssocID="{FD508914-369D-46E1-B51C-1EF4EDAC6BA7}" presName="hierRoot2" presStyleCnt="0"/>
      <dgm:spPr/>
    </dgm:pt>
    <dgm:pt modelId="{55DB63FC-13E7-4A59-BCEE-FD9B23953C26}" type="pres">
      <dgm:prSet presAssocID="{FD508914-369D-46E1-B51C-1EF4EDAC6BA7}" presName="composite2" presStyleCnt="0"/>
      <dgm:spPr/>
    </dgm:pt>
    <dgm:pt modelId="{6B919B67-D7D5-48F0-A972-A40A3834DCDD}" type="pres">
      <dgm:prSet presAssocID="{FD508914-369D-46E1-B51C-1EF4EDAC6BA7}" presName="background2" presStyleLbl="node2" presStyleIdx="0" presStyleCnt="2"/>
      <dgm:spPr/>
    </dgm:pt>
    <dgm:pt modelId="{EB055A96-F130-477D-8855-DB6DC93A292B}" type="pres">
      <dgm:prSet presAssocID="{FD508914-369D-46E1-B51C-1EF4EDAC6BA7}" presName="text2" presStyleLbl="fgAcc2" presStyleIdx="0" presStyleCnt="2" custScaleX="138548" custScaleY="652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178070-E339-4C92-9815-8D4C5CA6B6B4}" type="pres">
      <dgm:prSet presAssocID="{FD508914-369D-46E1-B51C-1EF4EDAC6BA7}" presName="hierChild3" presStyleCnt="0"/>
      <dgm:spPr/>
    </dgm:pt>
    <dgm:pt modelId="{483BBE7C-B39B-401F-A63E-FE72FD31F63D}" type="pres">
      <dgm:prSet presAssocID="{CB3784FD-7CC9-46CC-ACAB-266ABD6D379F}" presName="Name17" presStyleLbl="parChTrans1D3" presStyleIdx="0" presStyleCnt="3"/>
      <dgm:spPr/>
      <dgm:t>
        <a:bodyPr/>
        <a:lstStyle/>
        <a:p>
          <a:endParaRPr lang="ru-RU"/>
        </a:p>
      </dgm:t>
    </dgm:pt>
    <dgm:pt modelId="{F244C68A-E399-42BD-B102-3DF4B30E4425}" type="pres">
      <dgm:prSet presAssocID="{9138F4C2-2CC1-4BD0-ABB5-AFA825F49291}" presName="hierRoot3" presStyleCnt="0"/>
      <dgm:spPr/>
    </dgm:pt>
    <dgm:pt modelId="{C3D48F68-F459-4B75-A3B3-58A369196F84}" type="pres">
      <dgm:prSet presAssocID="{9138F4C2-2CC1-4BD0-ABB5-AFA825F49291}" presName="composite3" presStyleCnt="0"/>
      <dgm:spPr/>
    </dgm:pt>
    <dgm:pt modelId="{981AFC62-F994-4416-A491-71C709710C10}" type="pres">
      <dgm:prSet presAssocID="{9138F4C2-2CC1-4BD0-ABB5-AFA825F49291}" presName="background3" presStyleLbl="node3" presStyleIdx="0" presStyleCnt="3"/>
      <dgm:spPr/>
    </dgm:pt>
    <dgm:pt modelId="{8A4F97BB-F1A1-48B5-8890-B6809555A3CD}" type="pres">
      <dgm:prSet presAssocID="{9138F4C2-2CC1-4BD0-ABB5-AFA825F49291}" presName="text3" presStyleLbl="fgAcc3" presStyleIdx="0" presStyleCnt="3" custScaleX="114232" custScaleY="74365" custLinFactNeighborX="-1878" custLinFactNeighborY="5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D39DCD-53D9-45BC-B26C-4C2DB8DAC52C}" type="pres">
      <dgm:prSet presAssocID="{9138F4C2-2CC1-4BD0-ABB5-AFA825F49291}" presName="hierChild4" presStyleCnt="0"/>
      <dgm:spPr/>
    </dgm:pt>
    <dgm:pt modelId="{121E1041-807B-42DC-9152-C5CC67A40A3A}" type="pres">
      <dgm:prSet presAssocID="{F177FD5B-7AAE-4903-A19B-1C901A71A035}" presName="Name17" presStyleLbl="parChTrans1D3" presStyleIdx="1" presStyleCnt="3"/>
      <dgm:spPr/>
      <dgm:t>
        <a:bodyPr/>
        <a:lstStyle/>
        <a:p>
          <a:endParaRPr lang="ru-RU"/>
        </a:p>
      </dgm:t>
    </dgm:pt>
    <dgm:pt modelId="{AA2249E6-89CE-49F8-A00E-3D792E33408C}" type="pres">
      <dgm:prSet presAssocID="{2F8080E7-3560-460B-A426-B6373C8CCE6F}" presName="hierRoot3" presStyleCnt="0"/>
      <dgm:spPr/>
    </dgm:pt>
    <dgm:pt modelId="{51091F2E-172F-4E71-87FF-71EDEEB8BED4}" type="pres">
      <dgm:prSet presAssocID="{2F8080E7-3560-460B-A426-B6373C8CCE6F}" presName="composite3" presStyleCnt="0"/>
      <dgm:spPr/>
    </dgm:pt>
    <dgm:pt modelId="{2C601A7E-0EA1-441B-A407-B41116CD6BB4}" type="pres">
      <dgm:prSet presAssocID="{2F8080E7-3560-460B-A426-B6373C8CCE6F}" presName="background3" presStyleLbl="node3" presStyleIdx="1" presStyleCnt="3"/>
      <dgm:spPr/>
    </dgm:pt>
    <dgm:pt modelId="{F5950184-8347-432E-8452-C52A833593EF}" type="pres">
      <dgm:prSet presAssocID="{2F8080E7-3560-460B-A426-B6373C8CCE6F}" presName="text3" presStyleLbl="fgAcc3" presStyleIdx="1" presStyleCnt="3" custScaleX="1140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D19D72A-755C-4E25-9878-B1C78EA8E713}" type="pres">
      <dgm:prSet presAssocID="{2F8080E7-3560-460B-A426-B6373C8CCE6F}" presName="hierChild4" presStyleCnt="0"/>
      <dgm:spPr/>
    </dgm:pt>
    <dgm:pt modelId="{4E8236A9-6F73-4E7E-9CCA-CE79A0BA9D1F}" type="pres">
      <dgm:prSet presAssocID="{F7FC4AF0-6E67-467B-ADE4-B6D797E0F2AA}" presName="Name10" presStyleLbl="parChTrans1D2" presStyleIdx="1" presStyleCnt="2"/>
      <dgm:spPr/>
      <dgm:t>
        <a:bodyPr/>
        <a:lstStyle/>
        <a:p>
          <a:endParaRPr lang="ru-RU"/>
        </a:p>
      </dgm:t>
    </dgm:pt>
    <dgm:pt modelId="{BE66658B-8618-4A22-A203-4DDA7C763B07}" type="pres">
      <dgm:prSet presAssocID="{6EB5CAAE-AC9B-4322-84D3-C787BF1988E4}" presName="hierRoot2" presStyleCnt="0"/>
      <dgm:spPr/>
    </dgm:pt>
    <dgm:pt modelId="{243C86BE-7CFF-4DB1-8BAC-629B045E3897}" type="pres">
      <dgm:prSet presAssocID="{6EB5CAAE-AC9B-4322-84D3-C787BF1988E4}" presName="composite2" presStyleCnt="0"/>
      <dgm:spPr/>
    </dgm:pt>
    <dgm:pt modelId="{19D04D8C-2AAA-4559-98C0-005205E768F0}" type="pres">
      <dgm:prSet presAssocID="{6EB5CAAE-AC9B-4322-84D3-C787BF1988E4}" presName="background2" presStyleLbl="node2" presStyleIdx="1" presStyleCnt="2"/>
      <dgm:spPr/>
    </dgm:pt>
    <dgm:pt modelId="{2E1E9741-E0A7-49D9-AEC7-A37A1E7AD2A8}" type="pres">
      <dgm:prSet presAssocID="{6EB5CAAE-AC9B-4322-84D3-C787BF1988E4}" presName="text2" presStyleLbl="fgAcc2" presStyleIdx="1" presStyleCnt="2" custScaleX="139420" custScaleY="635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3F4ED5-3FE2-4436-A0D7-7ACD3B40FEEB}" type="pres">
      <dgm:prSet presAssocID="{6EB5CAAE-AC9B-4322-84D3-C787BF1988E4}" presName="hierChild3" presStyleCnt="0"/>
      <dgm:spPr/>
    </dgm:pt>
    <dgm:pt modelId="{06605AB6-2DBC-4B71-AE78-8ACCE35448A1}" type="pres">
      <dgm:prSet presAssocID="{A28C4ACD-B191-494C-BFDD-D122B98DD732}" presName="Name17" presStyleLbl="parChTrans1D3" presStyleIdx="2" presStyleCnt="3"/>
      <dgm:spPr/>
      <dgm:t>
        <a:bodyPr/>
        <a:lstStyle/>
        <a:p>
          <a:endParaRPr lang="ru-RU"/>
        </a:p>
      </dgm:t>
    </dgm:pt>
    <dgm:pt modelId="{FC2B6660-90ED-4B0A-A6AC-B9016B42B274}" type="pres">
      <dgm:prSet presAssocID="{568D695F-751F-42E9-8DBA-7FDBB1EB740E}" presName="hierRoot3" presStyleCnt="0"/>
      <dgm:spPr/>
    </dgm:pt>
    <dgm:pt modelId="{8697361F-3F0F-4391-BB46-073184A8E410}" type="pres">
      <dgm:prSet presAssocID="{568D695F-751F-42E9-8DBA-7FDBB1EB740E}" presName="composite3" presStyleCnt="0"/>
      <dgm:spPr/>
    </dgm:pt>
    <dgm:pt modelId="{519CE566-B662-4C29-8209-C37A9373899D}" type="pres">
      <dgm:prSet presAssocID="{568D695F-751F-42E9-8DBA-7FDBB1EB740E}" presName="background3" presStyleLbl="node3" presStyleIdx="2" presStyleCnt="3"/>
      <dgm:spPr/>
    </dgm:pt>
    <dgm:pt modelId="{46CF3B96-C1C9-45BD-A8B5-203F1DA28C68}" type="pres">
      <dgm:prSet presAssocID="{568D695F-751F-42E9-8DBA-7FDBB1EB740E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77B0BE-604C-4E8A-A420-CCBA0D1F7861}" type="pres">
      <dgm:prSet presAssocID="{568D695F-751F-42E9-8DBA-7FDBB1EB740E}" presName="hierChild4" presStyleCnt="0"/>
      <dgm:spPr/>
    </dgm:pt>
  </dgm:ptLst>
  <dgm:cxnLst>
    <dgm:cxn modelId="{B8E6B4D2-63CD-4DB6-AB79-8387C702102E}" type="presOf" srcId="{6EB5CAAE-AC9B-4322-84D3-C787BF1988E4}" destId="{2E1E9741-E0A7-49D9-AEC7-A37A1E7AD2A8}" srcOrd="0" destOrd="0" presId="urn:microsoft.com/office/officeart/2005/8/layout/hierarchy1"/>
    <dgm:cxn modelId="{537E3119-F364-4001-A3DE-928CCEE64F3B}" type="presOf" srcId="{81148DB0-8475-4357-A6DD-3A0EF9610851}" destId="{7C39E1B9-8C22-4E55-9923-1832F430F823}" srcOrd="0" destOrd="0" presId="urn:microsoft.com/office/officeart/2005/8/layout/hierarchy1"/>
    <dgm:cxn modelId="{62D18271-3CF6-4ECE-8085-C47ABB2D1969}" type="presOf" srcId="{9FE04CED-55AD-4470-8510-543CAA0AB64F}" destId="{28CECB5A-008D-4401-AA69-A78ED9AE859C}" srcOrd="0" destOrd="0" presId="urn:microsoft.com/office/officeart/2005/8/layout/hierarchy1"/>
    <dgm:cxn modelId="{C27292B1-D4E8-4709-BE03-CBCE9C70681D}" type="presOf" srcId="{F7FC4AF0-6E67-467B-ADE4-B6D797E0F2AA}" destId="{4E8236A9-6F73-4E7E-9CCA-CE79A0BA9D1F}" srcOrd="0" destOrd="0" presId="urn:microsoft.com/office/officeart/2005/8/layout/hierarchy1"/>
    <dgm:cxn modelId="{A2C05F11-D8AF-4CB9-B0F4-CAD23F228690}" type="presOf" srcId="{CB3784FD-7CC9-46CC-ACAB-266ABD6D379F}" destId="{483BBE7C-B39B-401F-A63E-FE72FD31F63D}" srcOrd="0" destOrd="0" presId="urn:microsoft.com/office/officeart/2005/8/layout/hierarchy1"/>
    <dgm:cxn modelId="{1E9B6DA7-493D-49E0-8802-9514FACAA9FE}" type="presOf" srcId="{2F8080E7-3560-460B-A426-B6373C8CCE6F}" destId="{F5950184-8347-432E-8452-C52A833593EF}" srcOrd="0" destOrd="0" presId="urn:microsoft.com/office/officeart/2005/8/layout/hierarchy1"/>
    <dgm:cxn modelId="{B4315E1C-DBC3-4980-B00D-891C3CB99C4C}" type="presOf" srcId="{FD508914-369D-46E1-B51C-1EF4EDAC6BA7}" destId="{EB055A96-F130-477D-8855-DB6DC93A292B}" srcOrd="0" destOrd="0" presId="urn:microsoft.com/office/officeart/2005/8/layout/hierarchy1"/>
    <dgm:cxn modelId="{774E197F-B5C4-42E9-A9BA-85507F246BCD}" srcId="{9FE04CED-55AD-4470-8510-543CAA0AB64F}" destId="{FD508914-369D-46E1-B51C-1EF4EDAC6BA7}" srcOrd="0" destOrd="0" parTransId="{81148DB0-8475-4357-A6DD-3A0EF9610851}" sibTransId="{E531F314-B488-4247-86DA-9838507321D2}"/>
    <dgm:cxn modelId="{BB07F11E-24BB-4122-A476-29A94C756305}" srcId="{869340E5-6C1E-4D4A-B47A-6FC011ED2541}" destId="{9FE04CED-55AD-4470-8510-543CAA0AB64F}" srcOrd="0" destOrd="0" parTransId="{AEE87D30-DD11-493C-847D-B0467CFD8341}" sibTransId="{D7240643-C925-44AA-BA15-4086F34E0DB7}"/>
    <dgm:cxn modelId="{5010367B-E24B-420A-9A31-140B3AC17CB5}" type="presOf" srcId="{A28C4ACD-B191-494C-BFDD-D122B98DD732}" destId="{06605AB6-2DBC-4B71-AE78-8ACCE35448A1}" srcOrd="0" destOrd="0" presId="urn:microsoft.com/office/officeart/2005/8/layout/hierarchy1"/>
    <dgm:cxn modelId="{DE37C762-B873-48A4-8C58-7F5EEA043B90}" type="presOf" srcId="{568D695F-751F-42E9-8DBA-7FDBB1EB740E}" destId="{46CF3B96-C1C9-45BD-A8B5-203F1DA28C68}" srcOrd="0" destOrd="0" presId="urn:microsoft.com/office/officeart/2005/8/layout/hierarchy1"/>
    <dgm:cxn modelId="{C6DF693B-A973-4664-A3DE-0BC0E9A56E04}" srcId="{FD508914-369D-46E1-B51C-1EF4EDAC6BA7}" destId="{2F8080E7-3560-460B-A426-B6373C8CCE6F}" srcOrd="1" destOrd="0" parTransId="{F177FD5B-7AAE-4903-A19B-1C901A71A035}" sibTransId="{F1459C30-9A78-405C-AAD5-DC0646433924}"/>
    <dgm:cxn modelId="{CFFBB325-71A7-443F-B4B0-18168C22190A}" srcId="{6EB5CAAE-AC9B-4322-84D3-C787BF1988E4}" destId="{568D695F-751F-42E9-8DBA-7FDBB1EB740E}" srcOrd="0" destOrd="0" parTransId="{A28C4ACD-B191-494C-BFDD-D122B98DD732}" sibTransId="{14ECF3E6-D422-415C-B047-65649677BE55}"/>
    <dgm:cxn modelId="{A94EB9A6-2F5A-45E8-B63B-75EDEA2160A6}" type="presOf" srcId="{F177FD5B-7AAE-4903-A19B-1C901A71A035}" destId="{121E1041-807B-42DC-9152-C5CC67A40A3A}" srcOrd="0" destOrd="0" presId="urn:microsoft.com/office/officeart/2005/8/layout/hierarchy1"/>
    <dgm:cxn modelId="{A0EBA363-7734-44E6-A0A6-BD9C253E58C2}" srcId="{9FE04CED-55AD-4470-8510-543CAA0AB64F}" destId="{6EB5CAAE-AC9B-4322-84D3-C787BF1988E4}" srcOrd="1" destOrd="0" parTransId="{F7FC4AF0-6E67-467B-ADE4-B6D797E0F2AA}" sibTransId="{CBD06D14-91B4-47AC-879E-A35ACF174D48}"/>
    <dgm:cxn modelId="{D3E83714-8E40-4B31-9E2B-20EB1BA88392}" srcId="{FD508914-369D-46E1-B51C-1EF4EDAC6BA7}" destId="{9138F4C2-2CC1-4BD0-ABB5-AFA825F49291}" srcOrd="0" destOrd="0" parTransId="{CB3784FD-7CC9-46CC-ACAB-266ABD6D379F}" sibTransId="{8F3D8D66-6CBE-48EF-9D73-D82BB7775615}"/>
    <dgm:cxn modelId="{D55C0308-2191-458A-BF44-6673C7D6EC12}" type="presOf" srcId="{9138F4C2-2CC1-4BD0-ABB5-AFA825F49291}" destId="{8A4F97BB-F1A1-48B5-8890-B6809555A3CD}" srcOrd="0" destOrd="0" presId="urn:microsoft.com/office/officeart/2005/8/layout/hierarchy1"/>
    <dgm:cxn modelId="{1B8153DF-CB1E-4294-8055-4E5B87E4DE71}" type="presOf" srcId="{869340E5-6C1E-4D4A-B47A-6FC011ED2541}" destId="{439D66FB-6E90-47A6-84B9-957B8BB55C72}" srcOrd="0" destOrd="0" presId="urn:microsoft.com/office/officeart/2005/8/layout/hierarchy1"/>
    <dgm:cxn modelId="{9E6D993D-0B1E-47A1-BB84-CB5464C2BB28}" type="presParOf" srcId="{439D66FB-6E90-47A6-84B9-957B8BB55C72}" destId="{80B380A6-500D-4B3B-B2F5-2DDA20443D3A}" srcOrd="0" destOrd="0" presId="urn:microsoft.com/office/officeart/2005/8/layout/hierarchy1"/>
    <dgm:cxn modelId="{186FC047-E24C-4245-B42B-19AE50CFE08F}" type="presParOf" srcId="{80B380A6-500D-4B3B-B2F5-2DDA20443D3A}" destId="{2C0D82FC-140E-4D10-863E-783E7AA873C8}" srcOrd="0" destOrd="0" presId="urn:microsoft.com/office/officeart/2005/8/layout/hierarchy1"/>
    <dgm:cxn modelId="{0698BD53-BABC-4032-9DDB-3D1D41784FCC}" type="presParOf" srcId="{2C0D82FC-140E-4D10-863E-783E7AA873C8}" destId="{57EB4345-1A32-491A-A68C-B277388B0920}" srcOrd="0" destOrd="0" presId="urn:microsoft.com/office/officeart/2005/8/layout/hierarchy1"/>
    <dgm:cxn modelId="{F1EA4E35-B495-47B6-AE34-6F9BA0110803}" type="presParOf" srcId="{2C0D82FC-140E-4D10-863E-783E7AA873C8}" destId="{28CECB5A-008D-4401-AA69-A78ED9AE859C}" srcOrd="1" destOrd="0" presId="urn:microsoft.com/office/officeart/2005/8/layout/hierarchy1"/>
    <dgm:cxn modelId="{4DBC9E35-27ED-41B3-ACB1-E75D88912CB5}" type="presParOf" srcId="{80B380A6-500D-4B3B-B2F5-2DDA20443D3A}" destId="{E83EE8AF-8B0A-4D65-9B15-A6241091B75D}" srcOrd="1" destOrd="0" presId="urn:microsoft.com/office/officeart/2005/8/layout/hierarchy1"/>
    <dgm:cxn modelId="{7D0BE458-9E4A-4A3A-B5A7-8AF7343CCFC0}" type="presParOf" srcId="{E83EE8AF-8B0A-4D65-9B15-A6241091B75D}" destId="{7C39E1B9-8C22-4E55-9923-1832F430F823}" srcOrd="0" destOrd="0" presId="urn:microsoft.com/office/officeart/2005/8/layout/hierarchy1"/>
    <dgm:cxn modelId="{177FE4D2-3CFB-42AB-8E6D-CD8A12D20606}" type="presParOf" srcId="{E83EE8AF-8B0A-4D65-9B15-A6241091B75D}" destId="{30298CFD-0EFF-4AD4-97C8-186FE7E22467}" srcOrd="1" destOrd="0" presId="urn:microsoft.com/office/officeart/2005/8/layout/hierarchy1"/>
    <dgm:cxn modelId="{A33BD429-2E00-4C03-8585-D0BA592D3102}" type="presParOf" srcId="{30298CFD-0EFF-4AD4-97C8-186FE7E22467}" destId="{55DB63FC-13E7-4A59-BCEE-FD9B23953C26}" srcOrd="0" destOrd="0" presId="urn:microsoft.com/office/officeart/2005/8/layout/hierarchy1"/>
    <dgm:cxn modelId="{7ADED4F8-8CC2-479E-A986-9A2CC79668D2}" type="presParOf" srcId="{55DB63FC-13E7-4A59-BCEE-FD9B23953C26}" destId="{6B919B67-D7D5-48F0-A972-A40A3834DCDD}" srcOrd="0" destOrd="0" presId="urn:microsoft.com/office/officeart/2005/8/layout/hierarchy1"/>
    <dgm:cxn modelId="{A44D3977-0BBA-4521-8A73-184302917EC7}" type="presParOf" srcId="{55DB63FC-13E7-4A59-BCEE-FD9B23953C26}" destId="{EB055A96-F130-477D-8855-DB6DC93A292B}" srcOrd="1" destOrd="0" presId="urn:microsoft.com/office/officeart/2005/8/layout/hierarchy1"/>
    <dgm:cxn modelId="{77B579F0-E84A-46F8-938D-99895A2BB057}" type="presParOf" srcId="{30298CFD-0EFF-4AD4-97C8-186FE7E22467}" destId="{EA178070-E339-4C92-9815-8D4C5CA6B6B4}" srcOrd="1" destOrd="0" presId="urn:microsoft.com/office/officeart/2005/8/layout/hierarchy1"/>
    <dgm:cxn modelId="{87E0988E-4829-44F8-9B32-D978F927B4FD}" type="presParOf" srcId="{EA178070-E339-4C92-9815-8D4C5CA6B6B4}" destId="{483BBE7C-B39B-401F-A63E-FE72FD31F63D}" srcOrd="0" destOrd="0" presId="urn:microsoft.com/office/officeart/2005/8/layout/hierarchy1"/>
    <dgm:cxn modelId="{6A48AFA8-80FF-41D9-A312-E563D5D0F22F}" type="presParOf" srcId="{EA178070-E339-4C92-9815-8D4C5CA6B6B4}" destId="{F244C68A-E399-42BD-B102-3DF4B30E4425}" srcOrd="1" destOrd="0" presId="urn:microsoft.com/office/officeart/2005/8/layout/hierarchy1"/>
    <dgm:cxn modelId="{081927CC-724A-4FED-872F-E265EF6FBCA8}" type="presParOf" srcId="{F244C68A-E399-42BD-B102-3DF4B30E4425}" destId="{C3D48F68-F459-4B75-A3B3-58A369196F84}" srcOrd="0" destOrd="0" presId="urn:microsoft.com/office/officeart/2005/8/layout/hierarchy1"/>
    <dgm:cxn modelId="{6B389697-43BD-4369-B0D6-6A8A96CDFE80}" type="presParOf" srcId="{C3D48F68-F459-4B75-A3B3-58A369196F84}" destId="{981AFC62-F994-4416-A491-71C709710C10}" srcOrd="0" destOrd="0" presId="urn:microsoft.com/office/officeart/2005/8/layout/hierarchy1"/>
    <dgm:cxn modelId="{29F75450-70F0-4388-BF9D-86B08AB52A71}" type="presParOf" srcId="{C3D48F68-F459-4B75-A3B3-58A369196F84}" destId="{8A4F97BB-F1A1-48B5-8890-B6809555A3CD}" srcOrd="1" destOrd="0" presId="urn:microsoft.com/office/officeart/2005/8/layout/hierarchy1"/>
    <dgm:cxn modelId="{B8C905DC-72AE-43B6-93DB-4AEE7BDA0EBA}" type="presParOf" srcId="{F244C68A-E399-42BD-B102-3DF4B30E4425}" destId="{8ED39DCD-53D9-45BC-B26C-4C2DB8DAC52C}" srcOrd="1" destOrd="0" presId="urn:microsoft.com/office/officeart/2005/8/layout/hierarchy1"/>
    <dgm:cxn modelId="{822163C7-36D9-4594-9F9A-8809C80F1DE2}" type="presParOf" srcId="{EA178070-E339-4C92-9815-8D4C5CA6B6B4}" destId="{121E1041-807B-42DC-9152-C5CC67A40A3A}" srcOrd="2" destOrd="0" presId="urn:microsoft.com/office/officeart/2005/8/layout/hierarchy1"/>
    <dgm:cxn modelId="{D86705D1-D6FA-4764-91C9-9927A03B4469}" type="presParOf" srcId="{EA178070-E339-4C92-9815-8D4C5CA6B6B4}" destId="{AA2249E6-89CE-49F8-A00E-3D792E33408C}" srcOrd="3" destOrd="0" presId="urn:microsoft.com/office/officeart/2005/8/layout/hierarchy1"/>
    <dgm:cxn modelId="{DE4BD441-24B8-43AC-B8EF-AE8F03A082B8}" type="presParOf" srcId="{AA2249E6-89CE-49F8-A00E-3D792E33408C}" destId="{51091F2E-172F-4E71-87FF-71EDEEB8BED4}" srcOrd="0" destOrd="0" presId="urn:microsoft.com/office/officeart/2005/8/layout/hierarchy1"/>
    <dgm:cxn modelId="{2C902766-7428-4E9D-A659-B1788E8744FE}" type="presParOf" srcId="{51091F2E-172F-4E71-87FF-71EDEEB8BED4}" destId="{2C601A7E-0EA1-441B-A407-B41116CD6BB4}" srcOrd="0" destOrd="0" presId="urn:microsoft.com/office/officeart/2005/8/layout/hierarchy1"/>
    <dgm:cxn modelId="{F5C5273A-F6F7-4959-94B4-CD60ABE97E6B}" type="presParOf" srcId="{51091F2E-172F-4E71-87FF-71EDEEB8BED4}" destId="{F5950184-8347-432E-8452-C52A833593EF}" srcOrd="1" destOrd="0" presId="urn:microsoft.com/office/officeart/2005/8/layout/hierarchy1"/>
    <dgm:cxn modelId="{47BE1985-2C38-45D8-ABE3-20EFA3BB6CE4}" type="presParOf" srcId="{AA2249E6-89CE-49F8-A00E-3D792E33408C}" destId="{0D19D72A-755C-4E25-9878-B1C78EA8E713}" srcOrd="1" destOrd="0" presId="urn:microsoft.com/office/officeart/2005/8/layout/hierarchy1"/>
    <dgm:cxn modelId="{0DBA4274-E1A6-4B6F-B172-EDAF042DAA8B}" type="presParOf" srcId="{E83EE8AF-8B0A-4D65-9B15-A6241091B75D}" destId="{4E8236A9-6F73-4E7E-9CCA-CE79A0BA9D1F}" srcOrd="2" destOrd="0" presId="urn:microsoft.com/office/officeart/2005/8/layout/hierarchy1"/>
    <dgm:cxn modelId="{D6FD8F39-7A37-4040-88A0-7684BD6A9565}" type="presParOf" srcId="{E83EE8AF-8B0A-4D65-9B15-A6241091B75D}" destId="{BE66658B-8618-4A22-A203-4DDA7C763B07}" srcOrd="3" destOrd="0" presId="urn:microsoft.com/office/officeart/2005/8/layout/hierarchy1"/>
    <dgm:cxn modelId="{6DC2B3A3-958C-4AA7-A10A-4BB7E08FCA9C}" type="presParOf" srcId="{BE66658B-8618-4A22-A203-4DDA7C763B07}" destId="{243C86BE-7CFF-4DB1-8BAC-629B045E3897}" srcOrd="0" destOrd="0" presId="urn:microsoft.com/office/officeart/2005/8/layout/hierarchy1"/>
    <dgm:cxn modelId="{178FD47F-F42E-4317-BF06-2AB70E6D9EA4}" type="presParOf" srcId="{243C86BE-7CFF-4DB1-8BAC-629B045E3897}" destId="{19D04D8C-2AAA-4559-98C0-005205E768F0}" srcOrd="0" destOrd="0" presId="urn:microsoft.com/office/officeart/2005/8/layout/hierarchy1"/>
    <dgm:cxn modelId="{EB1E1F2A-8E7A-430B-8B70-52AECBDE612E}" type="presParOf" srcId="{243C86BE-7CFF-4DB1-8BAC-629B045E3897}" destId="{2E1E9741-E0A7-49D9-AEC7-A37A1E7AD2A8}" srcOrd="1" destOrd="0" presId="urn:microsoft.com/office/officeart/2005/8/layout/hierarchy1"/>
    <dgm:cxn modelId="{C0098F72-5B34-4ED7-B14B-96C3A906518D}" type="presParOf" srcId="{BE66658B-8618-4A22-A203-4DDA7C763B07}" destId="{B43F4ED5-3FE2-4436-A0D7-7ACD3B40FEEB}" srcOrd="1" destOrd="0" presId="urn:microsoft.com/office/officeart/2005/8/layout/hierarchy1"/>
    <dgm:cxn modelId="{198282D0-0322-4AC9-9137-BB74B978B0FC}" type="presParOf" srcId="{B43F4ED5-3FE2-4436-A0D7-7ACD3B40FEEB}" destId="{06605AB6-2DBC-4B71-AE78-8ACCE35448A1}" srcOrd="0" destOrd="0" presId="urn:microsoft.com/office/officeart/2005/8/layout/hierarchy1"/>
    <dgm:cxn modelId="{EC02A6AA-31CE-4C98-9D11-7731ED0DFFD3}" type="presParOf" srcId="{B43F4ED5-3FE2-4436-A0D7-7ACD3B40FEEB}" destId="{FC2B6660-90ED-4B0A-A6AC-B9016B42B274}" srcOrd="1" destOrd="0" presId="urn:microsoft.com/office/officeart/2005/8/layout/hierarchy1"/>
    <dgm:cxn modelId="{EA4362A7-AC8B-4907-8190-3FBC54E9AEAB}" type="presParOf" srcId="{FC2B6660-90ED-4B0A-A6AC-B9016B42B274}" destId="{8697361F-3F0F-4391-BB46-073184A8E410}" srcOrd="0" destOrd="0" presId="urn:microsoft.com/office/officeart/2005/8/layout/hierarchy1"/>
    <dgm:cxn modelId="{7ED16779-7530-4CA8-B7F1-FB56D9FCF17D}" type="presParOf" srcId="{8697361F-3F0F-4391-BB46-073184A8E410}" destId="{519CE566-B662-4C29-8209-C37A9373899D}" srcOrd="0" destOrd="0" presId="urn:microsoft.com/office/officeart/2005/8/layout/hierarchy1"/>
    <dgm:cxn modelId="{DE61C369-4813-4105-808C-DDAD3A6853F8}" type="presParOf" srcId="{8697361F-3F0F-4391-BB46-073184A8E410}" destId="{46CF3B96-C1C9-45BD-A8B5-203F1DA28C68}" srcOrd="1" destOrd="0" presId="urn:microsoft.com/office/officeart/2005/8/layout/hierarchy1"/>
    <dgm:cxn modelId="{68C06BEE-CAD0-46F2-B93D-69E6A7CD0A91}" type="presParOf" srcId="{FC2B6660-90ED-4B0A-A6AC-B9016B42B274}" destId="{C977B0BE-604C-4E8A-A420-CCBA0D1F786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smtClean="0"/>
              <a:t>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385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smtClean="0"/>
              <a:t>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76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smtClean="0"/>
              <a:t>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7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smtClean="0"/>
              <a:t>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12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smtClean="0"/>
              <a:t>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79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smtClean="0"/>
              <a:t>2/8/2015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48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smtClean="0"/>
              <a:t>2/8/2015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45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smtClean="0"/>
              <a:t>2/8/2015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41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smtClean="0"/>
              <a:t>2/8/2015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51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smtClean="0"/>
              <a:t>2/8/2015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79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smtClean="0"/>
              <a:t>2/8/2015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74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smtClean="0"/>
              <a:t>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271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6000" dirty="0" smtClean="0"/>
              <a:t>Основні напрямки сучасної біотехнології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694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5312" y="557191"/>
            <a:ext cx="10058400" cy="786417"/>
          </a:xfrm>
        </p:spPr>
        <p:txBody>
          <a:bodyPr/>
          <a:lstStyle/>
          <a:p>
            <a:pPr algn="ctr"/>
            <a:r>
              <a:rPr lang="ru-RU" b="1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Перспективи</a:t>
            </a:r>
            <a:r>
              <a:rPr lang="ru-RU" b="1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b="1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біотехнології</a:t>
            </a:r>
            <a:endParaRPr lang="ru-RU" b="1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42714" y="1817743"/>
            <a:ext cx="6105955" cy="2259735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Перспективи</a:t>
            </a:r>
            <a:r>
              <a:rPr lang="ru-RU" sz="2400" dirty="0" smtClean="0"/>
              <a:t> </a:t>
            </a:r>
            <a:r>
              <a:rPr lang="ru-RU" sz="2400" dirty="0" err="1" smtClean="0"/>
              <a:t>генної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інженерії</a:t>
            </a:r>
            <a:r>
              <a:rPr lang="ru-RU" sz="2400" dirty="0" smtClean="0"/>
              <a:t> та </a:t>
            </a:r>
            <a:r>
              <a:rPr lang="ru-RU" sz="2400" dirty="0" err="1" smtClean="0"/>
              <a:t>біотехнології</a:t>
            </a:r>
            <a:r>
              <a:rPr lang="ru-RU" sz="2400" dirty="0" smtClean="0"/>
              <a:t>: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— </a:t>
            </a:r>
            <a:r>
              <a:rPr lang="ru-RU" sz="2400" dirty="0" err="1"/>
              <a:t>Створення</a:t>
            </a:r>
            <a:r>
              <a:rPr lang="ru-RU" sz="2400" dirty="0"/>
              <a:t> </a:t>
            </a:r>
            <a:r>
              <a:rPr lang="ru-RU" sz="2400" dirty="0" err="1"/>
              <a:t>організмів</a:t>
            </a:r>
            <a:r>
              <a:rPr lang="ru-RU" sz="2400" dirty="0"/>
              <a:t>, </a:t>
            </a:r>
            <a:r>
              <a:rPr lang="ru-RU" sz="2400" dirty="0" err="1"/>
              <a:t>корисних</a:t>
            </a:r>
            <a:r>
              <a:rPr lang="ru-RU" sz="2400" dirty="0"/>
              <a:t> для </a:t>
            </a:r>
            <a:r>
              <a:rPr lang="ru-RU" sz="2400" dirty="0" err="1"/>
              <a:t>людини</a:t>
            </a:r>
            <a:r>
              <a:rPr lang="ru-RU" sz="2400" dirty="0"/>
              <a:t>;</a:t>
            </a:r>
            <a:br>
              <a:rPr lang="ru-RU" sz="2400" dirty="0"/>
            </a:br>
            <a:r>
              <a:rPr lang="ru-RU" sz="2400" dirty="0"/>
              <a:t>— </a:t>
            </a:r>
            <a:r>
              <a:rPr lang="ru-RU" sz="2400" dirty="0" err="1"/>
              <a:t>Отримання</a:t>
            </a:r>
            <a:r>
              <a:rPr lang="ru-RU" sz="2400" dirty="0"/>
              <a:t> </a:t>
            </a:r>
            <a:r>
              <a:rPr lang="ru-RU" sz="2400" dirty="0" err="1"/>
              <a:t>нових</a:t>
            </a:r>
            <a:r>
              <a:rPr lang="ru-RU" sz="2400" dirty="0"/>
              <a:t> </a:t>
            </a:r>
            <a:r>
              <a:rPr lang="ru-RU" sz="2400" dirty="0" err="1"/>
              <a:t>лікарських</a:t>
            </a:r>
            <a:r>
              <a:rPr lang="ru-RU" sz="2400" dirty="0"/>
              <a:t> </a:t>
            </a:r>
            <a:r>
              <a:rPr lang="ru-RU" sz="2400" dirty="0" err="1"/>
              <a:t>препаратів</a:t>
            </a:r>
            <a:r>
              <a:rPr lang="ru-RU" sz="2400" dirty="0"/>
              <a:t>;</a:t>
            </a:r>
            <a:br>
              <a:rPr lang="ru-RU" sz="2400" dirty="0"/>
            </a:br>
            <a:r>
              <a:rPr lang="ru-RU" sz="2400" dirty="0"/>
              <a:t>— </a:t>
            </a:r>
            <a:r>
              <a:rPr lang="ru-RU" sz="2400" dirty="0" err="1"/>
              <a:t>Корекція</a:t>
            </a:r>
            <a:r>
              <a:rPr lang="ru-RU" sz="2400" dirty="0"/>
              <a:t> та </a:t>
            </a:r>
            <a:r>
              <a:rPr lang="ru-RU" sz="2400" dirty="0" err="1"/>
              <a:t>виправлення</a:t>
            </a:r>
            <a:r>
              <a:rPr lang="ru-RU" sz="2400" dirty="0"/>
              <a:t> </a:t>
            </a:r>
            <a:r>
              <a:rPr lang="ru-RU" sz="2400" dirty="0" err="1"/>
              <a:t>генетичних</a:t>
            </a:r>
            <a:r>
              <a:rPr lang="ru-RU" sz="2400" dirty="0"/>
              <a:t> </a:t>
            </a:r>
            <a:r>
              <a:rPr lang="ru-RU" sz="2400" dirty="0" err="1"/>
              <a:t>патологій</a:t>
            </a:r>
            <a:r>
              <a:rPr lang="ru-RU" sz="2400" dirty="0"/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894226" y="3685419"/>
            <a:ext cx="3250915" cy="25915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4571" y="1982870"/>
            <a:ext cx="4083309" cy="299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26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5527" y="286603"/>
            <a:ext cx="4960152" cy="870393"/>
          </a:xfrm>
        </p:spPr>
        <p:txBody>
          <a:bodyPr/>
          <a:lstStyle/>
          <a:p>
            <a:pPr algn="ctr"/>
            <a:r>
              <a:rPr lang="uk-UA" b="1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Застереження</a:t>
            </a:r>
            <a:endParaRPr lang="ru-RU" b="1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3265" y="889979"/>
            <a:ext cx="4094908" cy="2556015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24939" y="1847174"/>
            <a:ext cx="5454676" cy="4376343"/>
          </a:xfrm>
        </p:spPr>
        <p:txBody>
          <a:bodyPr>
            <a:noAutofit/>
          </a:bodyPr>
          <a:lstStyle/>
          <a:p>
            <a:r>
              <a:rPr lang="ru-RU" sz="2400" dirty="0"/>
              <a:t>У </a:t>
            </a:r>
            <a:r>
              <a:rPr lang="ru-RU" sz="2400" dirty="0" err="1"/>
              <a:t>міру</a:t>
            </a:r>
            <a:r>
              <a:rPr lang="ru-RU" sz="2400" dirty="0"/>
              <a:t> </a:t>
            </a:r>
            <a:r>
              <a:rPr lang="ru-RU" sz="2400" dirty="0" err="1"/>
              <a:t>розвитку</a:t>
            </a:r>
            <a:r>
              <a:rPr lang="ru-RU" sz="2400" dirty="0"/>
              <a:t> </a:t>
            </a:r>
            <a:r>
              <a:rPr lang="ru-RU" sz="2400" dirty="0" err="1"/>
              <a:t>генної</a:t>
            </a:r>
            <a:r>
              <a:rPr lang="ru-RU" sz="2400" dirty="0"/>
              <a:t> та </a:t>
            </a:r>
            <a:r>
              <a:rPr lang="ru-RU" sz="2400" dirty="0" err="1"/>
              <a:t>клітинної</a:t>
            </a:r>
            <a:r>
              <a:rPr lang="ru-RU" sz="2400" dirty="0"/>
              <a:t> </a:t>
            </a:r>
            <a:r>
              <a:rPr lang="ru-RU" sz="2400" dirty="0" err="1"/>
              <a:t>інженерії</a:t>
            </a:r>
            <a:r>
              <a:rPr lang="ru-RU" sz="2400" dirty="0"/>
              <a:t> в </a:t>
            </a:r>
            <a:r>
              <a:rPr lang="ru-RU" sz="2400" dirty="0" err="1"/>
              <a:t>суспільстві</a:t>
            </a:r>
            <a:r>
              <a:rPr lang="ru-RU" sz="2400" dirty="0"/>
              <a:t> </a:t>
            </a:r>
            <a:r>
              <a:rPr lang="ru-RU" sz="2400" dirty="0" err="1"/>
              <a:t>виникає</a:t>
            </a:r>
            <a:r>
              <a:rPr lang="ru-RU" sz="2400" dirty="0"/>
              <a:t> все </a:t>
            </a:r>
            <a:r>
              <a:rPr lang="ru-RU" sz="2400" dirty="0" err="1"/>
              <a:t>більше</a:t>
            </a:r>
            <a:r>
              <a:rPr lang="ru-RU" sz="2400" dirty="0"/>
              <a:t> і </a:t>
            </a:r>
            <a:r>
              <a:rPr lang="ru-RU" sz="2400" dirty="0" err="1"/>
              <a:t>більше</a:t>
            </a:r>
            <a:r>
              <a:rPr lang="ru-RU" sz="2400" dirty="0"/>
              <a:t> </a:t>
            </a:r>
            <a:r>
              <a:rPr lang="ru-RU" sz="2400" dirty="0" err="1"/>
              <a:t>занепокоєння</a:t>
            </a:r>
            <a:r>
              <a:rPr lang="ru-RU" sz="2400" dirty="0"/>
              <a:t> з приводу </a:t>
            </a:r>
            <a:r>
              <a:rPr lang="ru-RU" sz="2400" dirty="0" err="1"/>
              <a:t>можливих</a:t>
            </a:r>
            <a:r>
              <a:rPr lang="ru-RU" sz="2400" dirty="0"/>
              <a:t> </a:t>
            </a:r>
            <a:r>
              <a:rPr lang="ru-RU" sz="2400" dirty="0" err="1"/>
              <a:t>маніпуляцій</a:t>
            </a:r>
            <a:r>
              <a:rPr lang="ru-RU" sz="2400" dirty="0"/>
              <a:t> з </a:t>
            </a:r>
            <a:r>
              <a:rPr lang="ru-RU" sz="2400" dirty="0" err="1"/>
              <a:t>генетичним</a:t>
            </a:r>
            <a:r>
              <a:rPr lang="ru-RU" sz="2400" dirty="0"/>
              <a:t> </a:t>
            </a:r>
            <a:r>
              <a:rPr lang="ru-RU" sz="2400" dirty="0" err="1"/>
              <a:t>матеріалом</a:t>
            </a:r>
            <a:r>
              <a:rPr lang="ru-RU" sz="2400" dirty="0"/>
              <a:t>. </a:t>
            </a:r>
            <a:r>
              <a:rPr lang="ru-RU" sz="2400" dirty="0" err="1" smtClean="0"/>
              <a:t>Наприклад</a:t>
            </a:r>
            <a:r>
              <a:rPr lang="ru-RU" sz="2400" dirty="0"/>
              <a:t>, не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 smtClean="0"/>
              <a:t>виключити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пересадка </a:t>
            </a:r>
            <a:r>
              <a:rPr lang="ru-RU" sz="2400" dirty="0" err="1"/>
              <a:t>генів</a:t>
            </a:r>
            <a:r>
              <a:rPr lang="ru-RU" sz="2400" dirty="0"/>
              <a:t> </a:t>
            </a:r>
            <a:r>
              <a:rPr lang="ru-RU" sz="2400" dirty="0" err="1" smtClean="0"/>
              <a:t>підвищує</a:t>
            </a:r>
            <a:r>
              <a:rPr lang="ru-RU" sz="2400" dirty="0" smtClean="0"/>
              <a:t> </a:t>
            </a:r>
            <a:r>
              <a:rPr lang="ru-RU" sz="2400" dirty="0" err="1"/>
              <a:t>стійкість</a:t>
            </a:r>
            <a:r>
              <a:rPr lang="ru-RU" sz="2400" dirty="0"/>
              <a:t> до </a:t>
            </a:r>
            <a:r>
              <a:rPr lang="ru-RU" sz="2400" dirty="0" err="1"/>
              <a:t>антибіотиків</a:t>
            </a:r>
            <a:r>
              <a:rPr lang="ru-RU" sz="2400" dirty="0"/>
              <a:t> </a:t>
            </a:r>
            <a:r>
              <a:rPr lang="ru-RU" sz="2400" dirty="0" err="1"/>
              <a:t>деяких</a:t>
            </a:r>
            <a:r>
              <a:rPr lang="ru-RU" sz="2400" dirty="0"/>
              <a:t> </a:t>
            </a:r>
            <a:r>
              <a:rPr lang="ru-RU" sz="2400" dirty="0" err="1"/>
              <a:t>бактерій</a:t>
            </a:r>
            <a:r>
              <a:rPr lang="ru-RU" sz="2400" dirty="0"/>
              <a:t>, </a:t>
            </a:r>
            <a:r>
              <a:rPr lang="ru-RU" sz="2400" dirty="0" err="1"/>
              <a:t>створення</a:t>
            </a:r>
            <a:r>
              <a:rPr lang="ru-RU" sz="2400" dirty="0"/>
              <a:t> </a:t>
            </a:r>
            <a:r>
              <a:rPr lang="ru-RU" sz="2400" dirty="0" err="1"/>
              <a:t>нових</a:t>
            </a:r>
            <a:r>
              <a:rPr lang="ru-RU" sz="2400" dirty="0"/>
              <a:t> форм </a:t>
            </a:r>
            <a:r>
              <a:rPr lang="ru-RU" sz="2400" dirty="0" err="1"/>
              <a:t>харчових</a:t>
            </a:r>
            <a:r>
              <a:rPr lang="ru-RU" sz="2400" dirty="0"/>
              <a:t> </a:t>
            </a:r>
            <a:r>
              <a:rPr lang="ru-RU" sz="2400" dirty="0" err="1"/>
              <a:t>продуктів</a:t>
            </a:r>
            <a:r>
              <a:rPr lang="ru-RU" sz="2400" dirty="0" smtClean="0"/>
              <a:t>, </a:t>
            </a:r>
            <a:r>
              <a:rPr lang="ru-RU" sz="2400" dirty="0" err="1" smtClean="0"/>
              <a:t>можуть</a:t>
            </a:r>
            <a:r>
              <a:rPr lang="ru-RU" sz="2400" dirty="0" smtClean="0"/>
              <a:t> нанести шкоду </a:t>
            </a:r>
            <a:r>
              <a:rPr lang="ru-RU" sz="2400" dirty="0" err="1" smtClean="0"/>
              <a:t>здоро’ю</a:t>
            </a:r>
            <a:r>
              <a:rPr lang="ru-RU" sz="2400" dirty="0"/>
              <a:t>.</a:t>
            </a:r>
            <a:r>
              <a:rPr lang="ru-RU" sz="2400" smtClean="0"/>
              <a:t> </a:t>
            </a:r>
            <a:r>
              <a:rPr lang="ru-RU" sz="2400" dirty="0" smtClean="0"/>
              <a:t>У </a:t>
            </a:r>
            <a:r>
              <a:rPr lang="ru-RU" sz="2400" dirty="0"/>
              <a:t>будь-</a:t>
            </a:r>
            <a:r>
              <a:rPr lang="ru-RU" sz="2400" dirty="0" err="1"/>
              <a:t>якому</a:t>
            </a:r>
            <a:r>
              <a:rPr lang="ru-RU" sz="2400" dirty="0"/>
              <a:t> </a:t>
            </a:r>
            <a:r>
              <a:rPr lang="ru-RU" sz="2400" dirty="0" err="1"/>
              <a:t>випадку</a:t>
            </a:r>
            <a:r>
              <a:rPr lang="ru-RU" sz="2400" dirty="0"/>
              <a:t> </a:t>
            </a:r>
            <a:r>
              <a:rPr lang="ru-RU" sz="2400" dirty="0" err="1"/>
              <a:t>небезпека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хвороб, </a:t>
            </a:r>
            <a:r>
              <a:rPr lang="ru-RU" sz="2400" dirty="0" err="1"/>
              <a:t>недоїдання</a:t>
            </a:r>
            <a:r>
              <a:rPr lang="ru-RU" sz="2400" dirty="0"/>
              <a:t> та </a:t>
            </a:r>
            <a:r>
              <a:rPr lang="ru-RU" sz="2400" dirty="0" err="1"/>
              <a:t>інших</a:t>
            </a:r>
            <a:r>
              <a:rPr lang="ru-RU" sz="2400" dirty="0"/>
              <a:t> </a:t>
            </a:r>
            <a:r>
              <a:rPr lang="ru-RU" sz="2400" dirty="0" err="1"/>
              <a:t>потрясінь</a:t>
            </a:r>
            <a:r>
              <a:rPr lang="ru-RU" sz="2400" dirty="0"/>
              <a:t> </a:t>
            </a:r>
            <a:r>
              <a:rPr lang="ru-RU" sz="2400" dirty="0" err="1"/>
              <a:t>значно</a:t>
            </a:r>
            <a:r>
              <a:rPr lang="ru-RU" sz="2400" dirty="0"/>
              <a:t> </a:t>
            </a:r>
            <a:r>
              <a:rPr lang="ru-RU" sz="2400" dirty="0" err="1"/>
              <a:t>вище</a:t>
            </a:r>
            <a:r>
              <a:rPr lang="ru-RU" sz="2400" dirty="0"/>
              <a:t>, </a:t>
            </a:r>
            <a:r>
              <a:rPr lang="ru-RU" sz="2400" dirty="0" err="1"/>
              <a:t>ніж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генетичних</a:t>
            </a:r>
            <a:r>
              <a:rPr lang="ru-RU" sz="2400" dirty="0"/>
              <a:t> </a:t>
            </a:r>
            <a:r>
              <a:rPr lang="ru-RU" sz="2400" dirty="0" err="1"/>
              <a:t>досліджень</a:t>
            </a:r>
            <a:r>
              <a:rPr lang="ru-RU" sz="2400" dirty="0"/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7073" y="3595284"/>
            <a:ext cx="3674317" cy="250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90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7442" y="1827072"/>
            <a:ext cx="5304808" cy="4023360"/>
          </a:xfrm>
        </p:spPr>
        <p:txBody>
          <a:bodyPr>
            <a:normAutofit/>
          </a:bodyPr>
          <a:lstStyle/>
          <a:p>
            <a:r>
              <a:rPr lang="uk-UA" sz="26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Біотехнологія</a:t>
            </a:r>
            <a:r>
              <a:rPr lang="uk-UA" sz="2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 (від </a:t>
            </a:r>
            <a:r>
              <a:rPr lang="uk-UA" sz="26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грец</a:t>
            </a:r>
            <a:r>
              <a:rPr lang="uk-UA" sz="2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 </a:t>
            </a:r>
            <a:r>
              <a:rPr lang="uk-UA" sz="2600" b="1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bios</a:t>
            </a:r>
            <a:r>
              <a:rPr lang="uk-UA" sz="2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 — життя, </a:t>
            </a:r>
            <a:r>
              <a:rPr lang="uk-UA" sz="2600" b="1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techne</a:t>
            </a:r>
            <a:r>
              <a:rPr lang="uk-UA" sz="2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 — мистецтво, майстерність і </a:t>
            </a:r>
            <a:r>
              <a:rPr lang="uk-UA" sz="2600" b="1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logos</a:t>
            </a:r>
            <a:r>
              <a:rPr lang="uk-UA" sz="2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 — слово, навчання) — це процес використання живих організмів і біологічних процесів</a:t>
            </a:r>
            <a:br>
              <a:rPr lang="uk-UA" sz="2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uk-UA" sz="2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у виробництві. Біотехнологія — це міждисциплінарна галузь, що виникла на стику біологічних, </a:t>
            </a:r>
            <a:r>
              <a:rPr lang="uk-UA" sz="2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хімічних</a:t>
            </a:r>
            <a:r>
              <a:rPr lang="uk-UA" sz="2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2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і</a:t>
            </a:r>
            <a:r>
              <a:rPr lang="uk-UA" sz="2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 технічних наук.</a:t>
            </a:r>
            <a:endParaRPr lang="ru-RU" sz="2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42250" y="681135"/>
            <a:ext cx="5798305" cy="325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16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529199"/>
            <a:ext cx="10058400" cy="814409"/>
          </a:xfrm>
        </p:spPr>
        <p:txBody>
          <a:bodyPr/>
          <a:lstStyle/>
          <a:p>
            <a:pPr algn="ctr"/>
            <a:r>
              <a:rPr lang="uk-UA" b="1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Історія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b="1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біотехнології</a:t>
            </a:r>
            <a:endParaRPr lang="ru-RU" b="1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9916" y="2349586"/>
            <a:ext cx="4165185" cy="279158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uk-UA" sz="2400" dirty="0"/>
              <a:t>Прадавні часи: людина використовує біотехнологічні процеси при хлібопеченні, готуванні кисломолочних продуктів, у виноробстві тощо.</a:t>
            </a:r>
          </a:p>
          <a:p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b="4077"/>
          <a:stretch/>
        </p:blipFill>
        <p:spPr>
          <a:xfrm>
            <a:off x="6695648" y="1520889"/>
            <a:ext cx="4709097" cy="417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86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3109" y="529199"/>
            <a:ext cx="3262233" cy="44774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1846" y="1791477"/>
            <a:ext cx="68486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uk-UA" sz="2400" dirty="0"/>
              <a:t>Середина ХІХ ст.: завдяки роботам Луї Пастера доведено зв’язок процесів шумування з діяльністю мікроорганізмів; традиційна біотехнологія одержує наукову основу.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400" dirty="0"/>
              <a:t>40–50-ті роки ХХ ст.: здійснено біосинтез пеніцилінів методами ферментації; починається ера антибіотиків, яка дає поштовх розвитку мікробіологічного синтезу</a:t>
            </a:r>
            <a:br>
              <a:rPr lang="uk-UA" sz="2400" dirty="0"/>
            </a:br>
            <a:r>
              <a:rPr lang="uk-UA" sz="2400" dirty="0"/>
              <a:t>і створенню мікробіологічної промисловості.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400" dirty="0"/>
              <a:t>60–70-ті роки ХХ ст.: бурхливий розвиток клітинної інженерії.</a:t>
            </a:r>
          </a:p>
        </p:txBody>
      </p:sp>
    </p:spTree>
    <p:extLst>
      <p:ext uri="{BB962C8B-B14F-4D97-AF65-F5344CB8AC3E}">
        <p14:creationId xmlns:p14="http://schemas.microsoft.com/office/powerpoint/2010/main" val="196644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5258" y="409348"/>
            <a:ext cx="3235525" cy="42689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91404" y="2077436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/>
              <a:t>1972 р.: </a:t>
            </a:r>
            <a:r>
              <a:rPr lang="ru-RU" sz="2400" dirty="0" err="1"/>
              <a:t>групою</a:t>
            </a:r>
            <a:r>
              <a:rPr lang="ru-RU" sz="2400" dirty="0"/>
              <a:t> П. Берга в США створено першу </a:t>
            </a:r>
            <a:r>
              <a:rPr lang="ru-RU" sz="2400" dirty="0" err="1"/>
              <a:t>гібридну</a:t>
            </a:r>
            <a:r>
              <a:rPr lang="ru-RU" sz="2400" dirty="0"/>
              <a:t> молекулу ДНК </a:t>
            </a:r>
            <a:r>
              <a:rPr lang="en-US" sz="2400" dirty="0"/>
              <a:t>in vitro; </a:t>
            </a:r>
            <a:r>
              <a:rPr lang="ru-RU" sz="2400" dirty="0" err="1"/>
              <a:t>відбувається</a:t>
            </a:r>
            <a:r>
              <a:rPr lang="ru-RU" sz="2400" dirty="0"/>
              <a:t> </a:t>
            </a:r>
            <a:r>
              <a:rPr lang="ru-RU" sz="2400" dirty="0" err="1"/>
              <a:t>народження</a:t>
            </a:r>
            <a:r>
              <a:rPr lang="ru-RU" sz="2400" dirty="0"/>
              <a:t> </a:t>
            </a:r>
            <a:r>
              <a:rPr lang="ru-RU" sz="2400" dirty="0" err="1"/>
              <a:t>генетичної</a:t>
            </a:r>
            <a:r>
              <a:rPr lang="ru-RU" sz="2400" dirty="0"/>
              <a:t> </a:t>
            </a:r>
            <a:r>
              <a:rPr lang="ru-RU" sz="2400" dirty="0" err="1"/>
              <a:t>інженерії</a:t>
            </a:r>
            <a:r>
              <a:rPr lang="ru-RU" sz="240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err="1"/>
              <a:t>Термін</a:t>
            </a:r>
            <a:r>
              <a:rPr lang="ru-RU" sz="2400" dirty="0"/>
              <a:t> «</a:t>
            </a:r>
            <a:r>
              <a:rPr lang="ru-RU" sz="2400" dirty="0" err="1"/>
              <a:t>біотехнологія</a:t>
            </a:r>
            <a:r>
              <a:rPr lang="ru-RU" sz="2400" dirty="0"/>
              <a:t>» </a:t>
            </a:r>
            <a:r>
              <a:rPr lang="ru-RU" sz="2400" dirty="0" err="1"/>
              <a:t>поширюється</a:t>
            </a:r>
            <a:r>
              <a:rPr lang="ru-RU" sz="2400" dirty="0"/>
              <a:t> з 1970-х </a:t>
            </a:r>
            <a:r>
              <a:rPr lang="ru-RU" sz="2400" dirty="0" err="1"/>
              <a:t>років</a:t>
            </a:r>
            <a:r>
              <a:rPr lang="ru-RU" sz="2400" dirty="0"/>
              <a:t>.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цього</a:t>
            </a:r>
            <a:r>
              <a:rPr lang="ru-RU" sz="2400" dirty="0"/>
              <a:t> часу </a:t>
            </a:r>
            <a:r>
              <a:rPr lang="ru-RU" sz="2400" dirty="0" err="1"/>
              <a:t>біотехнологія</a:t>
            </a:r>
            <a:r>
              <a:rPr lang="ru-RU" sz="2400" dirty="0"/>
              <a:t> </a:t>
            </a:r>
            <a:r>
              <a:rPr lang="ru-RU" sz="2400" dirty="0" err="1"/>
              <a:t>нерозривно</a:t>
            </a:r>
            <a:r>
              <a:rPr lang="ru-RU" sz="2400" dirty="0"/>
              <a:t> </a:t>
            </a:r>
            <a:r>
              <a:rPr lang="ru-RU" sz="2400" dirty="0" err="1"/>
              <a:t>пов’язана</a:t>
            </a:r>
            <a:r>
              <a:rPr lang="ru-RU" sz="2400" dirty="0"/>
              <a:t> з молекулярною і </a:t>
            </a:r>
            <a:r>
              <a:rPr lang="ru-RU" sz="2400" dirty="0" err="1"/>
              <a:t>клітинною</a:t>
            </a:r>
            <a:r>
              <a:rPr lang="ru-RU" sz="2400" dirty="0"/>
              <a:t> </a:t>
            </a:r>
            <a:r>
              <a:rPr lang="ru-RU" sz="2400" dirty="0" err="1"/>
              <a:t>біологією</a:t>
            </a:r>
            <a:r>
              <a:rPr lang="ru-RU" sz="2400" dirty="0"/>
              <a:t>, молекулярною генетикою, </a:t>
            </a:r>
            <a:r>
              <a:rPr lang="ru-RU" sz="2400" dirty="0" err="1"/>
              <a:t>біохімією</a:t>
            </a:r>
            <a:r>
              <a:rPr lang="ru-RU" sz="2400" dirty="0"/>
              <a:t> і </a:t>
            </a:r>
            <a:r>
              <a:rPr lang="ru-RU" sz="2400" dirty="0" err="1"/>
              <a:t>біоорганічною</a:t>
            </a:r>
            <a:r>
              <a:rPr lang="ru-RU" sz="2400" dirty="0"/>
              <a:t> </a:t>
            </a:r>
            <a:r>
              <a:rPr lang="ru-RU" sz="2400" dirty="0" err="1"/>
              <a:t>хімією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234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88237" y="459742"/>
            <a:ext cx="7670352" cy="3337818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0506" y="4021495"/>
            <a:ext cx="11234057" cy="1968760"/>
          </a:xfrm>
        </p:spPr>
        <p:txBody>
          <a:bodyPr>
            <a:normAutofit/>
          </a:bodyPr>
          <a:lstStyle/>
          <a:p>
            <a:r>
              <a:rPr lang="uk-UA" sz="2600" b="1" i="1" dirty="0"/>
              <a:t>Біотехнологія</a:t>
            </a:r>
            <a:r>
              <a:rPr lang="uk-UA" sz="2600" dirty="0"/>
              <a:t> — це комплекс фундаментальних і прикладних </a:t>
            </a:r>
            <a:r>
              <a:rPr lang="uk-UA" sz="2600" dirty="0" smtClean="0"/>
              <a:t>   наук</a:t>
            </a:r>
            <a:r>
              <a:rPr lang="uk-UA" sz="2600" dirty="0"/>
              <a:t>, технічних засобів, спрямованих на одержання і використання клітин мікроорганізмів, тварин і рослин, а також продуктів їх життєдіяльності: ферментів, амінокислот, </a:t>
            </a:r>
            <a:r>
              <a:rPr lang="uk-UA" sz="2600" dirty="0" smtClean="0"/>
              <a:t>   вітамінів</a:t>
            </a:r>
            <a:r>
              <a:rPr lang="uk-UA" sz="2600" dirty="0"/>
              <a:t>, антибіотиків та ін.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38425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2559251"/>
              </p:ext>
            </p:extLst>
          </p:nvPr>
        </p:nvGraphicFramePr>
        <p:xfrm>
          <a:off x="1096963" y="662473"/>
          <a:ext cx="10058400" cy="5206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371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224" y="174637"/>
            <a:ext cx="5756988" cy="1533242"/>
          </a:xfrm>
        </p:spPr>
        <p:txBody>
          <a:bodyPr/>
          <a:lstStyle/>
          <a:p>
            <a:pPr algn="ctr"/>
            <a:r>
              <a:rPr lang="uk-UA" b="1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Традиційна біотехнологія</a:t>
            </a:r>
            <a:endParaRPr lang="ru-RU" b="1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9918" y="1763485"/>
            <a:ext cx="5850294" cy="4497355"/>
          </a:xfrm>
        </p:spPr>
        <p:txBody>
          <a:bodyPr>
            <a:normAutofit/>
          </a:bodyPr>
          <a:lstStyle/>
          <a:p>
            <a:r>
              <a:rPr lang="ru-RU" sz="2400" dirty="0" err="1"/>
              <a:t>Традиційна</a:t>
            </a:r>
            <a:r>
              <a:rPr lang="ru-RU" sz="2400" dirty="0"/>
              <a:t> </a:t>
            </a:r>
            <a:r>
              <a:rPr lang="ru-RU" sz="2400" dirty="0" err="1"/>
              <a:t>біотехнологія</a:t>
            </a:r>
            <a:r>
              <a:rPr lang="ru-RU" sz="2400" dirty="0"/>
              <a:t> заснована на </a:t>
            </a:r>
            <a:r>
              <a:rPr lang="ru-RU" sz="2400" dirty="0" err="1"/>
              <a:t>ферментації</a:t>
            </a:r>
            <a:r>
              <a:rPr lang="ru-RU" sz="2400" dirty="0"/>
              <a:t>. </a:t>
            </a:r>
            <a:r>
              <a:rPr lang="ru-RU" sz="2400" dirty="0" smtClean="0"/>
              <a:t>За </a:t>
            </a:r>
            <a:r>
              <a:rPr lang="ru-RU" sz="2400" dirty="0" err="1"/>
              <a:t>допомогою</a:t>
            </a:r>
            <a:r>
              <a:rPr lang="ru-RU" sz="2400" dirty="0"/>
              <a:t> </a:t>
            </a:r>
            <a:r>
              <a:rPr lang="ru-RU" sz="2400" dirty="0" err="1"/>
              <a:t>мікроорганізмів</a:t>
            </a:r>
            <a:r>
              <a:rPr lang="ru-RU" sz="2400" dirty="0"/>
              <a:t> </a:t>
            </a:r>
            <a:r>
              <a:rPr lang="ru-RU" sz="2400" dirty="0" err="1"/>
              <a:t>отримують</a:t>
            </a:r>
            <a:r>
              <a:rPr lang="ru-RU" sz="2400" dirty="0"/>
              <a:t> </a:t>
            </a:r>
            <a:r>
              <a:rPr lang="ru-RU" sz="2400" dirty="0" err="1"/>
              <a:t>такі</a:t>
            </a:r>
            <a:r>
              <a:rPr lang="ru-RU" sz="2400" dirty="0"/>
              <a:t> </a:t>
            </a:r>
            <a:r>
              <a:rPr lang="ru-RU" sz="2400" dirty="0" err="1"/>
              <a:t>лікарські</a:t>
            </a:r>
            <a:r>
              <a:rPr lang="ru-RU" sz="2400" dirty="0"/>
              <a:t> </a:t>
            </a:r>
            <a:r>
              <a:rPr lang="ru-RU" sz="2400" dirty="0" err="1" smtClean="0"/>
              <a:t>препарати</a:t>
            </a:r>
            <a:r>
              <a:rPr lang="ru-RU" sz="2400" dirty="0" smtClean="0"/>
              <a:t>.</a:t>
            </a:r>
          </a:p>
          <a:p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мікроорганізми</a:t>
            </a:r>
            <a:r>
              <a:rPr lang="ru-RU" sz="2400" dirty="0"/>
              <a:t> </a:t>
            </a:r>
            <a:r>
              <a:rPr lang="ru-RU" sz="2400" dirty="0" err="1"/>
              <a:t>використовують</a:t>
            </a:r>
            <a:r>
              <a:rPr lang="ru-RU" sz="2400" dirty="0"/>
              <a:t> в </a:t>
            </a:r>
            <a:r>
              <a:rPr lang="ru-RU" sz="2400" dirty="0" err="1"/>
              <a:t>хлібопеченні</a:t>
            </a:r>
            <a:r>
              <a:rPr lang="ru-RU" sz="2400" dirty="0"/>
              <a:t>, для </a:t>
            </a:r>
            <a:r>
              <a:rPr lang="ru-RU" sz="2400" dirty="0" err="1"/>
              <a:t>отримання</a:t>
            </a:r>
            <a:r>
              <a:rPr lang="ru-RU" sz="2400" dirty="0"/>
              <a:t> оцту, </a:t>
            </a:r>
            <a:r>
              <a:rPr lang="ru-RU" sz="2400" dirty="0" err="1"/>
              <a:t>молочнокислих</a:t>
            </a:r>
            <a:r>
              <a:rPr lang="ru-RU" sz="2400" dirty="0"/>
              <a:t> </a:t>
            </a:r>
            <a:r>
              <a:rPr lang="ru-RU" sz="2400" dirty="0" err="1"/>
              <a:t>продуктів</a:t>
            </a:r>
            <a:r>
              <a:rPr lang="ru-RU" sz="2400" dirty="0"/>
              <a:t>, </a:t>
            </a:r>
            <a:r>
              <a:rPr lang="ru-RU" sz="2400" dirty="0" err="1"/>
              <a:t>етанолу</a:t>
            </a:r>
            <a:r>
              <a:rPr lang="ru-RU" sz="2400" dirty="0"/>
              <a:t>, </a:t>
            </a:r>
            <a:r>
              <a:rPr lang="ru-RU" sz="2400" dirty="0" err="1"/>
              <a:t>гліцерину</a:t>
            </a:r>
            <a:r>
              <a:rPr lang="ru-RU" sz="2400" dirty="0"/>
              <a:t>, ацетону, бутанолу та ряду </a:t>
            </a:r>
            <a:r>
              <a:rPr lang="ru-RU" sz="2400" dirty="0" err="1"/>
              <a:t>органічних</a:t>
            </a:r>
            <a:r>
              <a:rPr lang="ru-RU" sz="2400" dirty="0"/>
              <a:t> кислот.</a:t>
            </a:r>
          </a:p>
          <a:p>
            <a:r>
              <a:rPr lang="ru-RU" sz="2400" dirty="0"/>
              <a:t>Одним з </a:t>
            </a:r>
            <a:r>
              <a:rPr lang="ru-RU" sz="2400" dirty="0" err="1"/>
              <a:t>найбільш</a:t>
            </a:r>
            <a:r>
              <a:rPr lang="ru-RU" sz="2400" dirty="0"/>
              <a:t> </a:t>
            </a:r>
            <a:r>
              <a:rPr lang="ru-RU" sz="2400" dirty="0" err="1"/>
              <a:t>перспективних</a:t>
            </a:r>
            <a:r>
              <a:rPr lang="ru-RU" sz="2400" dirty="0"/>
              <a:t> </a:t>
            </a:r>
            <a:r>
              <a:rPr lang="ru-RU" sz="2400" dirty="0" err="1"/>
              <a:t>напрямків</a:t>
            </a:r>
            <a:r>
              <a:rPr lang="ru-RU" sz="2400" dirty="0"/>
              <a:t> </a:t>
            </a:r>
            <a:r>
              <a:rPr lang="ru-RU" sz="2400" dirty="0" err="1"/>
              <a:t>традиційної</a:t>
            </a:r>
            <a:r>
              <a:rPr lang="ru-RU" sz="2400" dirty="0"/>
              <a:t> </a:t>
            </a:r>
            <a:r>
              <a:rPr lang="ru-RU" sz="2400" dirty="0" err="1"/>
              <a:t>біотехнології</a:t>
            </a:r>
            <a:r>
              <a:rPr lang="ru-RU" sz="2400" dirty="0"/>
              <a:t> є </a:t>
            </a:r>
            <a:r>
              <a:rPr lang="ru-RU" sz="2400" dirty="0" err="1"/>
              <a:t>використання</a:t>
            </a:r>
            <a:r>
              <a:rPr lang="ru-RU" sz="2400" dirty="0"/>
              <a:t> </a:t>
            </a:r>
            <a:r>
              <a:rPr lang="ru-RU" sz="2400" dirty="0" err="1"/>
              <a:t>мікроорганізмів</a:t>
            </a:r>
            <a:r>
              <a:rPr lang="ru-RU" sz="2400" dirty="0"/>
              <a:t> як один з </a:t>
            </a:r>
            <a:r>
              <a:rPr lang="ru-RU" sz="2400" dirty="0" err="1"/>
              <a:t>засобів</a:t>
            </a:r>
            <a:r>
              <a:rPr lang="ru-RU" sz="2400" dirty="0"/>
              <a:t> </a:t>
            </a:r>
            <a:r>
              <a:rPr lang="ru-RU" sz="2400" dirty="0" err="1"/>
              <a:t>захисту</a:t>
            </a:r>
            <a:r>
              <a:rPr lang="ru-RU" sz="2400" dirty="0"/>
              <a:t> </a:t>
            </a:r>
            <a:r>
              <a:rPr lang="ru-RU" sz="2400" dirty="0" err="1"/>
              <a:t>рослин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шкідників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30212" y="102995"/>
            <a:ext cx="4755292" cy="26946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5903" y="2983895"/>
            <a:ext cx="2810500" cy="2371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4103" y="3093165"/>
            <a:ext cx="2572735" cy="276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27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014" y="454555"/>
            <a:ext cx="4937758" cy="87972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Нова біотехнологія</a:t>
            </a:r>
            <a:endParaRPr lang="ru-RU" b="1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1216" y="1845734"/>
            <a:ext cx="5633822" cy="40233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400" dirty="0" err="1"/>
              <a:t>Клітинна</a:t>
            </a:r>
            <a:r>
              <a:rPr lang="ru-RU" sz="2400" dirty="0"/>
              <a:t> </a:t>
            </a:r>
            <a:r>
              <a:rPr lang="ru-RU" sz="2400" dirty="0" err="1"/>
              <a:t>інженерія</a:t>
            </a:r>
            <a:r>
              <a:rPr lang="ru-RU" sz="2400" dirty="0"/>
              <a:t> —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напрям</a:t>
            </a:r>
            <a:r>
              <a:rPr lang="ru-RU" sz="2400" dirty="0"/>
              <a:t> у </a:t>
            </a:r>
            <a:r>
              <a:rPr lang="ru-RU" sz="2400" dirty="0" err="1"/>
              <a:t>науці</a:t>
            </a:r>
            <a:r>
              <a:rPr lang="ru-RU" sz="2400" dirty="0"/>
              <a:t> і </a:t>
            </a:r>
            <a:r>
              <a:rPr lang="ru-RU" sz="2400" dirty="0" err="1"/>
              <a:t>селекційній</a:t>
            </a:r>
            <a:r>
              <a:rPr lang="ru-RU" sz="2400" dirty="0"/>
              <a:t> </a:t>
            </a:r>
            <a:r>
              <a:rPr lang="ru-RU" sz="2400" dirty="0" err="1"/>
              <a:t>практиці</a:t>
            </a:r>
            <a:r>
              <a:rPr lang="ru-RU" sz="2400" dirty="0"/>
              <a:t>, яке </a:t>
            </a:r>
            <a:r>
              <a:rPr lang="ru-RU" sz="2400" dirty="0" err="1"/>
              <a:t>вивчає</a:t>
            </a:r>
            <a:r>
              <a:rPr lang="ru-RU" sz="2400" dirty="0"/>
              <a:t> </a:t>
            </a:r>
            <a:r>
              <a:rPr lang="ru-RU" sz="2400" dirty="0" err="1"/>
              <a:t>методи</a:t>
            </a:r>
            <a:r>
              <a:rPr lang="ru-RU" sz="2400" dirty="0"/>
              <a:t> </a:t>
            </a:r>
            <a:r>
              <a:rPr lang="ru-RU" sz="2400" dirty="0" err="1"/>
              <a:t>гібридизації</a:t>
            </a:r>
            <a:r>
              <a:rPr lang="ru-RU" sz="2400" dirty="0"/>
              <a:t> </a:t>
            </a:r>
            <a:r>
              <a:rPr lang="ru-RU" sz="2400" dirty="0" err="1"/>
              <a:t>соматичних</a:t>
            </a:r>
            <a:r>
              <a:rPr lang="ru-RU" sz="2400" dirty="0"/>
              <a:t> </a:t>
            </a:r>
            <a:r>
              <a:rPr lang="ru-RU" sz="2400" dirty="0" err="1" smtClean="0"/>
              <a:t>клітин</a:t>
            </a:r>
            <a:r>
              <a:rPr lang="ru-RU" sz="2400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/>
              <a:t>Суть </a:t>
            </a:r>
            <a:r>
              <a:rPr lang="ru-RU" sz="2400" dirty="0" err="1"/>
              <a:t>генної</a:t>
            </a:r>
            <a:r>
              <a:rPr lang="ru-RU" sz="2400" dirty="0"/>
              <a:t> </a:t>
            </a:r>
            <a:r>
              <a:rPr lang="ru-RU" sz="2400" dirty="0" err="1"/>
              <a:t>інженерії</a:t>
            </a:r>
            <a:r>
              <a:rPr lang="ru-RU" sz="2400" dirty="0"/>
              <a:t> </a:t>
            </a:r>
            <a:r>
              <a:rPr lang="ru-RU" sz="2400" dirty="0" err="1"/>
              <a:t>полягає</a:t>
            </a:r>
            <a:r>
              <a:rPr lang="ru-RU" sz="2400" dirty="0"/>
              <a:t> в штучному </a:t>
            </a:r>
            <a:r>
              <a:rPr lang="ru-RU" sz="2400" dirty="0" err="1"/>
              <a:t>створенні</a:t>
            </a:r>
            <a:r>
              <a:rPr lang="ru-RU" sz="2400" dirty="0"/>
              <a:t> (</a:t>
            </a:r>
            <a:r>
              <a:rPr lang="ru-RU" sz="2400" dirty="0" err="1"/>
              <a:t>хімічний</a:t>
            </a:r>
            <a:r>
              <a:rPr lang="ru-RU" sz="2400" dirty="0"/>
              <a:t> синтез, </a:t>
            </a:r>
            <a:r>
              <a:rPr lang="ru-RU" sz="2400" dirty="0" err="1"/>
              <a:t>перекомбінації</a:t>
            </a:r>
            <a:r>
              <a:rPr lang="ru-RU" sz="2400" dirty="0"/>
              <a:t> </a:t>
            </a:r>
            <a:r>
              <a:rPr lang="ru-RU" sz="2400" dirty="0" err="1"/>
              <a:t>відомих</a:t>
            </a:r>
            <a:r>
              <a:rPr lang="ru-RU" sz="2400" dirty="0"/>
              <a:t> структур) </a:t>
            </a:r>
            <a:r>
              <a:rPr lang="ru-RU" sz="2400" dirty="0" err="1"/>
              <a:t>генів</a:t>
            </a:r>
            <a:r>
              <a:rPr lang="ru-RU" sz="2400" dirty="0"/>
              <a:t> з </a:t>
            </a:r>
            <a:r>
              <a:rPr lang="ru-RU" sz="2400" dirty="0" err="1"/>
              <a:t>конкретними</a:t>
            </a:r>
            <a:r>
              <a:rPr lang="ru-RU" sz="2400" dirty="0"/>
              <a:t> </a:t>
            </a:r>
            <a:r>
              <a:rPr lang="ru-RU" sz="2400" dirty="0" err="1"/>
              <a:t>необхідними</a:t>
            </a:r>
            <a:r>
              <a:rPr lang="ru-RU" sz="2400" dirty="0"/>
              <a:t> для </a:t>
            </a:r>
            <a:r>
              <a:rPr lang="ru-RU" sz="2400" dirty="0" err="1"/>
              <a:t>людини</a:t>
            </a:r>
            <a:r>
              <a:rPr lang="ru-RU" sz="2400" dirty="0"/>
              <a:t> </a:t>
            </a:r>
            <a:r>
              <a:rPr lang="ru-RU" sz="2400" dirty="0" err="1"/>
              <a:t>властивостями</a:t>
            </a:r>
            <a:r>
              <a:rPr lang="ru-RU" sz="2400" dirty="0"/>
              <a:t> і </a:t>
            </a:r>
            <a:r>
              <a:rPr lang="ru-RU" sz="2400" dirty="0" err="1"/>
              <a:t>введення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у </a:t>
            </a:r>
            <a:r>
              <a:rPr lang="ru-RU" sz="2400" dirty="0" err="1" smtClean="0"/>
              <a:t>відповідну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13779" y="3505362"/>
            <a:ext cx="4337083" cy="26735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707" y="1750063"/>
            <a:ext cx="3718559" cy="24673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2837" y="261818"/>
            <a:ext cx="3248025" cy="243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89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CA72677B-2F8C-4192-8EBE-D360BE3B20F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133</TotalTime>
  <Words>227</Words>
  <Application>Microsoft Office PowerPoint</Application>
  <PresentationFormat>Широкоэкранный</PresentationFormat>
  <Paragraphs>27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Calibri</vt:lpstr>
      <vt:lpstr>Calibri Light</vt:lpstr>
      <vt:lpstr>Wingdings</vt:lpstr>
      <vt:lpstr>Ретро</vt:lpstr>
      <vt:lpstr>Основні напрямки сучасної біотехнології</vt:lpstr>
      <vt:lpstr>Презентация PowerPoint</vt:lpstr>
      <vt:lpstr>Історія біотехнології</vt:lpstr>
      <vt:lpstr>Презентация PowerPoint</vt:lpstr>
      <vt:lpstr>Презентация PowerPoint</vt:lpstr>
      <vt:lpstr>Презентация PowerPoint</vt:lpstr>
      <vt:lpstr>Презентация PowerPoint</vt:lpstr>
      <vt:lpstr>Традиційна біотехнологія</vt:lpstr>
      <vt:lpstr>Нова біотехнологія</vt:lpstr>
      <vt:lpstr>Перспективи біотехнології</vt:lpstr>
      <vt:lpstr>Застереження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Основні напрямки сучасної біотехнології</dc:title>
  <dc:creator>Home</dc:creator>
  <cp:lastModifiedBy>Home</cp:lastModifiedBy>
  <cp:revision>15</cp:revision>
  <dcterms:created xsi:type="dcterms:W3CDTF">2015-01-24T08:23:52Z</dcterms:created>
  <dcterms:modified xsi:type="dcterms:W3CDTF">2015-02-08T17:56:46Z</dcterms:modified>
</cp:coreProperties>
</file>