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71" r:id="rId4"/>
    <p:sldId id="266" r:id="rId5"/>
    <p:sldId id="267" r:id="rId6"/>
    <p:sldId id="258" r:id="rId7"/>
    <p:sldId id="259" r:id="rId8"/>
    <p:sldId id="272" r:id="rId9"/>
    <p:sldId id="273" r:id="rId10"/>
    <p:sldId id="268" r:id="rId11"/>
    <p:sldId id="257" r:id="rId12"/>
    <p:sldId id="274" r:id="rId13"/>
    <p:sldId id="270" r:id="rId14"/>
    <p:sldId id="275" r:id="rId15"/>
    <p:sldId id="262" r:id="rId16"/>
    <p:sldId id="264" r:id="rId17"/>
    <p:sldId id="260" r:id="rId18"/>
    <p:sldId id="280" r:id="rId19"/>
    <p:sldId id="265" r:id="rId20"/>
    <p:sldId id="269" r:id="rId21"/>
    <p:sldId id="263" r:id="rId22"/>
    <p:sldId id="276" r:id="rId23"/>
    <p:sldId id="279" r:id="rId24"/>
    <p:sldId id="278" r:id="rId25"/>
    <p:sldId id="277" r:id="rId26"/>
    <p:sldId id="261" r:id="rId27"/>
    <p:sldId id="281" r:id="rId28"/>
    <p:sldId id="282" r:id="rId29"/>
    <p:sldId id="284" r:id="rId3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CFCE"/>
    <a:srgbClr val="E8BFBE"/>
    <a:srgbClr val="1A24F2"/>
    <a:srgbClr val="E6B9B8"/>
    <a:srgbClr val="FF7C80"/>
    <a:srgbClr val="66FF99"/>
    <a:srgbClr val="000000"/>
    <a:srgbClr val="EEECE1"/>
    <a:srgbClr val="FFFFCC"/>
    <a:srgbClr val="65156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89" autoAdjust="0"/>
    <p:restoredTop sz="94660"/>
  </p:normalViewPr>
  <p:slideViewPr>
    <p:cSldViewPr>
      <p:cViewPr>
        <p:scale>
          <a:sx n="64" d="100"/>
          <a:sy n="64" d="100"/>
        </p:scale>
        <p:origin x="-7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OSTIK\&#1052;&#1086;&#1080;%20&#1076;&#1086;&#1082;&#1091;&#1084;&#1077;&#1085;&#1090;&#1099;\&#1030;&#1085;&#1092;&#1072;&#1088;&#1082;&#1090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OSTIK\&#1052;&#1086;&#1080;%20&#1076;&#1086;&#1082;&#1091;&#1084;&#1077;&#1085;&#1090;&#1099;\&#1030;&#1085;&#1092;&#1072;&#1088;&#1082;&#1090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OSTIK\&#1052;&#1086;&#1080;%20&#1076;&#1086;&#1082;&#1091;&#1084;&#1077;&#1085;&#1090;&#1099;\&#1030;&#1085;&#1092;&#1072;&#1088;&#1082;&#1090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OSTIK\&#1052;&#1086;&#1080;%20&#1076;&#1086;&#1082;&#1091;&#1084;&#1077;&#1085;&#1090;&#1099;\&#1030;&#1085;&#1092;&#1072;&#1088;&#1082;&#1090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ROSTIK\&#1052;&#1086;&#1080;%20&#1076;&#1086;&#1082;&#1091;&#1084;&#1077;&#1085;&#1090;&#1099;\&#1030;&#1085;&#1092;&#1072;&#1088;&#1082;&#109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5"/>
  <c:chart>
    <c:title>
      <c:tx>
        <c:rich>
          <a:bodyPr/>
          <a:lstStyle/>
          <a:p>
            <a:pPr>
              <a:defRPr sz="2400">
                <a:ln>
                  <a:solidFill>
                    <a:srgbClr val="97F3D4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pPr>
            <a:r>
              <a:rPr lang="ru-RU" sz="2400">
                <a:ln>
                  <a:solidFill>
                    <a:srgbClr val="97F3D4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Т</a:t>
            </a:r>
            <a:r>
              <a:rPr lang="uk-UA" sz="2400">
                <a:ln>
                  <a:solidFill>
                    <a:srgbClr val="97F3D4"/>
                  </a:solidFill>
                </a:ln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rPr>
              <a:t>ромболітична терапія</a:t>
            </a:r>
            <a:endParaRPr lang="ru-RU" sz="2400">
              <a:ln>
                <a:solidFill>
                  <a:srgbClr val="97F3D4"/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c:rich>
      </c:tx>
      <c:layout/>
    </c:title>
    <c:view3D>
      <c:perspective val="30"/>
    </c:view3D>
    <c:plotArea>
      <c:layout/>
      <c:bar3DChart>
        <c:barDir val="col"/>
        <c:grouping val="clustered"/>
        <c:ser>
          <c:idx val="1"/>
          <c:order val="0"/>
          <c:tx>
            <c:strRef>
              <c:f>Лист3!$B$1</c:f>
              <c:strCache>
                <c:ptCount val="1"/>
                <c:pt idx="0">
                  <c:v>ТЛТ</c:v>
                </c:pt>
              </c:strCache>
            </c:strRef>
          </c:tx>
          <c:spPr>
            <a:solidFill>
              <a:srgbClr val="18DA99"/>
            </a:solidFill>
          </c:spPr>
          <c:dPt>
            <c:idx val="0"/>
            <c:spPr>
              <a:solidFill>
                <a:srgbClr val="11976A"/>
              </a:solidFill>
            </c:spPr>
          </c:dPt>
          <c:dPt>
            <c:idx val="1"/>
            <c:spPr>
              <a:solidFill>
                <a:srgbClr val="19E5A1"/>
              </a:solidFill>
            </c:spPr>
          </c:dPt>
          <c:dPt>
            <c:idx val="2"/>
            <c:spPr>
              <a:solidFill>
                <a:srgbClr val="084833"/>
              </a:solidFill>
            </c:spPr>
          </c:dPt>
          <c:dPt>
            <c:idx val="3"/>
            <c:spPr>
              <a:solidFill>
                <a:srgbClr val="95F3D4"/>
              </a:solidFill>
            </c:spPr>
          </c:dPt>
          <c:cat>
            <c:strRef>
              <c:f>Лист3!$A$2:$A$5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2012, 9 міс</c:v>
                </c:pt>
              </c:strCache>
            </c:strRef>
          </c:cat>
          <c:val>
            <c:numRef>
              <c:f>Лист3!$B$2:$B$5</c:f>
              <c:numCache>
                <c:formatCode>General</c:formatCode>
                <c:ptCount val="4"/>
                <c:pt idx="0">
                  <c:v>29</c:v>
                </c:pt>
                <c:pt idx="1">
                  <c:v>27</c:v>
                </c:pt>
                <c:pt idx="2">
                  <c:v>34</c:v>
                </c:pt>
                <c:pt idx="3">
                  <c:v>20</c:v>
                </c:pt>
              </c:numCache>
            </c:numRef>
          </c:val>
        </c:ser>
        <c:shape val="box"/>
        <c:axId val="71562368"/>
        <c:axId val="71563904"/>
        <c:axId val="0"/>
      </c:bar3DChart>
      <c:catAx>
        <c:axId val="71562368"/>
        <c:scaling>
          <c:orientation val="minMax"/>
        </c:scaling>
        <c:axPos val="b"/>
        <c:numFmt formatCode="General" sourceLinked="1"/>
        <c:tickLblPos val="nextTo"/>
        <c:crossAx val="71563904"/>
        <c:crosses val="autoZero"/>
        <c:auto val="1"/>
        <c:lblAlgn val="ctr"/>
        <c:lblOffset val="100"/>
      </c:catAx>
      <c:valAx>
        <c:axId val="71563904"/>
        <c:scaling>
          <c:orientation val="minMax"/>
        </c:scaling>
        <c:axPos val="l"/>
        <c:majorGridlines/>
        <c:numFmt formatCode="General" sourceLinked="1"/>
        <c:tickLblPos val="nextTo"/>
        <c:crossAx val="7156236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8"/>
  <c:chart>
    <c:title>
      <c:layout>
        <c:manualLayout>
          <c:xMode val="edge"/>
          <c:yMode val="edge"/>
          <c:x val="0.25666501044302159"/>
          <c:y val="6.4681937211697599E-2"/>
        </c:manualLayout>
      </c:layout>
      <c:txPr>
        <a:bodyPr/>
        <a:lstStyle/>
        <a:p>
          <a:pPr>
            <a:defRPr sz="2400">
              <a:ln>
                <a:solidFill>
                  <a:schemeClr val="accent6">
                    <a:lumMod val="75000"/>
                  </a:schemeClr>
                </a:solidFill>
              </a:ln>
            </a:defRPr>
          </a:pPr>
          <a:endParaRPr lang="ru-RU"/>
        </a:p>
      </c:txPr>
    </c:title>
    <c:view3D>
      <c:perspective val="30"/>
    </c:view3D>
    <c:plotArea>
      <c:layout>
        <c:manualLayout>
          <c:layoutTarget val="inner"/>
          <c:xMode val="edge"/>
          <c:yMode val="edge"/>
          <c:x val="3.6739038588506287E-2"/>
          <c:y val="8.1535870516185591E-2"/>
          <c:w val="0.95587717032739383"/>
          <c:h val="0.87662606397843779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Лист1!$C$1</c:f>
              <c:strCache>
                <c:ptCount val="1"/>
                <c:pt idx="0">
                  <c:v>Смертність від інфаркту міокарда</c:v>
                </c:pt>
              </c:strCache>
            </c:strRef>
          </c:tx>
          <c:cat>
            <c:strRef>
              <c:f>Лист1!$F$2:$F$5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2012, 9 міс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</c:v>
                </c:pt>
                <c:pt idx="1">
                  <c:v>13</c:v>
                </c:pt>
                <c:pt idx="2">
                  <c:v>12</c:v>
                </c:pt>
                <c:pt idx="3">
                  <c:v>10</c:v>
                </c:pt>
              </c:numCache>
            </c:numRef>
          </c:val>
        </c:ser>
        <c:shape val="cylinder"/>
        <c:axId val="97829248"/>
        <c:axId val="97830784"/>
        <c:axId val="97272704"/>
      </c:bar3DChart>
      <c:catAx>
        <c:axId val="9782924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97830784"/>
        <c:crosses val="autoZero"/>
        <c:auto val="1"/>
        <c:lblAlgn val="ctr"/>
        <c:lblOffset val="100"/>
      </c:catAx>
      <c:valAx>
        <c:axId val="978307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97829248"/>
        <c:crosses val="autoZero"/>
        <c:crossBetween val="between"/>
      </c:valAx>
      <c:serAx>
        <c:axId val="97272704"/>
        <c:scaling>
          <c:orientation val="minMax"/>
        </c:scaling>
        <c:delete val="1"/>
        <c:axPos val="b"/>
        <c:tickLblPos val="none"/>
        <c:crossAx val="97830784"/>
        <c:crosses val="autoZero"/>
      </c:ser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5"/>
  <c:chart>
    <c:title>
      <c:layout/>
      <c:txPr>
        <a:bodyPr/>
        <a:lstStyle/>
        <a:p>
          <a:pPr>
            <a:defRPr sz="2400">
              <a:ln>
                <a:solidFill>
                  <a:srgbClr val="00B0F0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defRPr>
          </a:pPr>
          <a:endParaRPr lang="ru-RU"/>
        </a:p>
      </c:txPr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Лист4!$B$1</c:f>
              <c:strCache>
                <c:ptCount val="1"/>
                <c:pt idx="0">
                  <c:v>Інвалідність</c:v>
                </c:pt>
              </c:strCache>
            </c:strRef>
          </c:tx>
          <c:dPt>
            <c:idx val="0"/>
            <c:spPr>
              <a:solidFill>
                <a:srgbClr val="30A2E8"/>
              </a:solidFill>
            </c:spPr>
          </c:dPt>
          <c:dPt>
            <c:idx val="1"/>
            <c:spPr>
              <a:solidFill>
                <a:srgbClr val="106894"/>
              </a:solidFill>
            </c:spPr>
          </c:dPt>
          <c:dPt>
            <c:idx val="2"/>
            <c:spPr>
              <a:solidFill>
                <a:srgbClr val="46D1FC"/>
              </a:solidFill>
            </c:spPr>
          </c:dPt>
          <c:dPt>
            <c:idx val="3"/>
            <c:spPr>
              <a:solidFill>
                <a:srgbClr val="A8EAFE"/>
              </a:solidFill>
            </c:spPr>
          </c:dPt>
          <c:cat>
            <c:strRef>
              <c:f>Лист4!$A$2:$A$5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2012, 9 міс.</c:v>
                </c:pt>
              </c:strCache>
            </c:strRef>
          </c:cat>
          <c:val>
            <c:numRef>
              <c:f>Лист4!$B$2:$B$5</c:f>
              <c:numCache>
                <c:formatCode>General</c:formatCode>
                <c:ptCount val="4"/>
                <c:pt idx="0">
                  <c:v>48</c:v>
                </c:pt>
                <c:pt idx="1">
                  <c:v>57</c:v>
                </c:pt>
                <c:pt idx="2">
                  <c:v>45</c:v>
                </c:pt>
                <c:pt idx="3">
                  <c:v>26</c:v>
                </c:pt>
              </c:numCache>
            </c:numRef>
          </c:val>
        </c:ser>
        <c:shape val="box"/>
        <c:axId val="97231616"/>
        <c:axId val="97233152"/>
        <c:axId val="0"/>
      </c:bar3DChart>
      <c:catAx>
        <c:axId val="97231616"/>
        <c:scaling>
          <c:orientation val="minMax"/>
        </c:scaling>
        <c:axPos val="b"/>
        <c:numFmt formatCode="General" sourceLinked="1"/>
        <c:tickLblPos val="nextTo"/>
        <c:crossAx val="97233152"/>
        <c:crosses val="autoZero"/>
        <c:auto val="1"/>
        <c:lblAlgn val="ctr"/>
        <c:lblOffset val="100"/>
      </c:catAx>
      <c:valAx>
        <c:axId val="97233152"/>
        <c:scaling>
          <c:orientation val="minMax"/>
        </c:scaling>
        <c:axPos val="l"/>
        <c:majorGridlines/>
        <c:numFmt formatCode="General" sourceLinked="1"/>
        <c:tickLblPos val="nextTo"/>
        <c:crossAx val="9723161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6"/>
  <c:chart>
    <c:title>
      <c:tx>
        <c:rich>
          <a:bodyPr/>
          <a:lstStyle/>
          <a:p>
            <a:pPr>
              <a:defRPr sz="2400">
                <a:ln>
                  <a:solidFill>
                    <a:srgbClr val="A97EC4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defRPr>
            </a:pPr>
            <a:r>
              <a:rPr lang="ru-RU" sz="2400">
                <a:ln>
                  <a:solidFill>
                    <a:srgbClr val="A97EC4"/>
                  </a:solidFill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Кількість стентувань</a:t>
            </a:r>
          </a:p>
        </c:rich>
      </c:tx>
      <c:layout/>
    </c:title>
    <c:view3D>
      <c:rAngAx val="1"/>
    </c:view3D>
    <c:plotArea>
      <c:layout>
        <c:manualLayout>
          <c:layoutTarget val="inner"/>
          <c:xMode val="edge"/>
          <c:yMode val="edge"/>
          <c:x val="6.0142585139209302E-2"/>
          <c:y val="1.6713027180400662E-2"/>
          <c:w val="0.92858568804367114"/>
          <c:h val="0.93593677368011985"/>
        </c:manualLayout>
      </c:layout>
      <c:bar3DChart>
        <c:barDir val="col"/>
        <c:grouping val="standard"/>
        <c:ser>
          <c:idx val="0"/>
          <c:order val="0"/>
          <c:tx>
            <c:strRef>
              <c:f>Лист9!$B$1</c:f>
              <c:strCache>
                <c:ptCount val="1"/>
                <c:pt idx="0">
                  <c:v>кількість стентувань</c:v>
                </c:pt>
              </c:strCache>
            </c:strRef>
          </c:tx>
          <c:dPt>
            <c:idx val="0"/>
            <c:spPr>
              <a:solidFill>
                <a:srgbClr val="C9AEDA"/>
              </a:solidFill>
            </c:spPr>
          </c:dPt>
          <c:dPt>
            <c:idx val="1"/>
            <c:spPr>
              <a:solidFill>
                <a:srgbClr val="A97EC4"/>
              </a:solidFill>
            </c:spPr>
          </c:dPt>
          <c:dPt>
            <c:idx val="2"/>
            <c:spPr>
              <a:solidFill>
                <a:srgbClr val="814BA3"/>
              </a:solidFill>
            </c:spPr>
          </c:dPt>
          <c:dPt>
            <c:idx val="3"/>
            <c:spPr>
              <a:solidFill>
                <a:srgbClr val="58336F"/>
              </a:solidFill>
            </c:spPr>
          </c:dPt>
          <c:cat>
            <c:strRef>
              <c:f>Лист9!$A$2:$A$5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2012, 9 міс.</c:v>
                </c:pt>
              </c:strCache>
            </c:strRef>
          </c:cat>
          <c:val>
            <c:numRef>
              <c:f>Лист9!$B$2:$B$5</c:f>
              <c:numCache>
                <c:formatCode>General</c:formatCode>
                <c:ptCount val="4"/>
                <c:pt idx="0">
                  <c:v>8</c:v>
                </c:pt>
                <c:pt idx="1">
                  <c:v>20</c:v>
                </c:pt>
                <c:pt idx="2">
                  <c:v>26</c:v>
                </c:pt>
                <c:pt idx="3">
                  <c:v>30</c:v>
                </c:pt>
              </c:numCache>
            </c:numRef>
          </c:val>
        </c:ser>
        <c:shape val="pyramid"/>
        <c:axId val="97254400"/>
        <c:axId val="97899648"/>
        <c:axId val="97274496"/>
      </c:bar3DChart>
      <c:catAx>
        <c:axId val="9725440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Рік</a:t>
                </a:r>
              </a:p>
            </c:rich>
          </c:tx>
          <c:layout/>
        </c:title>
        <c:numFmt formatCode="General" sourceLinked="1"/>
        <c:majorTickMark val="none"/>
        <c:tickLblPos val="none"/>
        <c:crossAx val="97899648"/>
        <c:crosses val="autoZero"/>
        <c:auto val="1"/>
        <c:lblAlgn val="ctr"/>
        <c:lblOffset val="100"/>
      </c:catAx>
      <c:valAx>
        <c:axId val="9789964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Кількість</a:t>
                </a:r>
              </a:p>
            </c:rich>
          </c:tx>
          <c:layout/>
        </c:title>
        <c:numFmt formatCode="General" sourceLinked="1"/>
        <c:tickLblPos val="nextTo"/>
        <c:crossAx val="97254400"/>
        <c:crosses val="autoZero"/>
        <c:crossBetween val="between"/>
      </c:valAx>
      <c:serAx>
        <c:axId val="97274496"/>
        <c:scaling>
          <c:orientation val="minMax"/>
        </c:scaling>
        <c:delete val="1"/>
        <c:axPos val="b"/>
        <c:tickLblPos val="none"/>
        <c:crossAx val="97899648"/>
        <c:crosses val="autoZero"/>
      </c:serAx>
    </c:plotArea>
    <c:legend>
      <c:legendPos val="r"/>
      <c:layout>
        <c:manualLayout>
          <c:xMode val="edge"/>
          <c:yMode val="edge"/>
          <c:x val="0"/>
          <c:y val="0.75815337644613279"/>
          <c:w val="0.99419885271498565"/>
          <c:h val="0.17080477637250052"/>
        </c:manualLayout>
      </c:layout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4"/>
  <c:chart>
    <c:title>
      <c:layout/>
      <c:txPr>
        <a:bodyPr/>
        <a:lstStyle/>
        <a:p>
          <a:pPr>
            <a:defRPr sz="2400">
              <a:ln>
                <a:solidFill>
                  <a:srgbClr val="FF7C80"/>
                </a:solidFill>
              </a:ln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</a:defRPr>
          </a:pPr>
          <a:endParaRPr lang="ru-RU"/>
        </a:p>
      </c:txPr>
    </c:title>
    <c:view3D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Кількість інфарктів</c:v>
                </c:pt>
              </c:strCache>
            </c:strRef>
          </c:tx>
          <c:dPt>
            <c:idx val="0"/>
            <c:invertIfNegative val="1"/>
            <c:spPr>
              <a:solidFill>
                <a:srgbClr val="EF535E"/>
              </a:solidFill>
            </c:spPr>
          </c:dPt>
          <c:dPt>
            <c:idx val="1"/>
            <c:spPr>
              <a:solidFill>
                <a:srgbClr val="C20E1B"/>
              </a:solidFill>
            </c:spPr>
          </c:dPt>
          <c:dPt>
            <c:idx val="2"/>
            <c:spPr>
              <a:solidFill>
                <a:srgbClr val="EC3441"/>
              </a:solidFill>
            </c:spPr>
          </c:dPt>
          <c:dPt>
            <c:idx val="3"/>
            <c:spPr>
              <a:solidFill>
                <a:srgbClr val="F48890"/>
              </a:solidFill>
            </c:spPr>
          </c:dPt>
          <c:cat>
            <c:strRef>
              <c:f>Лист1!$F$2:$F$5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2012, 9 міс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110</c:v>
                </c:pt>
                <c:pt idx="1">
                  <c:v>150</c:v>
                </c:pt>
                <c:pt idx="2">
                  <c:v>120</c:v>
                </c:pt>
                <c:pt idx="3">
                  <c:v>73</c:v>
                </c:pt>
              </c:numCache>
            </c:numRef>
          </c:val>
        </c:ser>
        <c:gapWidth val="75"/>
        <c:shape val="box"/>
        <c:axId val="90142592"/>
        <c:axId val="90144128"/>
        <c:axId val="0"/>
      </c:bar3DChart>
      <c:catAx>
        <c:axId val="90142592"/>
        <c:scaling>
          <c:orientation val="minMax"/>
        </c:scaling>
        <c:axPos val="b"/>
        <c:majorTickMark val="none"/>
        <c:tickLblPos val="nextTo"/>
        <c:crossAx val="90144128"/>
        <c:crosses val="autoZero"/>
        <c:auto val="1"/>
        <c:lblAlgn val="ctr"/>
        <c:lblOffset val="100"/>
      </c:catAx>
      <c:valAx>
        <c:axId val="9014412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90142592"/>
        <c:crosses val="autoZero"/>
        <c:crossBetween val="between"/>
      </c:valAx>
    </c:plotArea>
    <c:legend>
      <c:legendPos val="b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apositiva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0FB-955D-4C03-BBA1-889A4087EB28}" type="datetimeFigureOut">
              <a:rPr lang="es-ES" smtClean="0"/>
              <a:pPr/>
              <a:t>15/01/2013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620F-8ADA-43D0-8986-AD313832CCA9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9" name="Picture 2" descr="http://www.nzhypnosis.com/heart-ecg.gif"/>
          <p:cNvPicPr>
            <a:picLocks noChangeAspect="1" noChangeArrowheads="1" noCrop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84000" y="1844824"/>
            <a:ext cx="3995935" cy="9548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0FB-955D-4C03-BBA1-889A4087EB28}" type="datetimeFigureOut">
              <a:rPr lang="es-ES" smtClean="0"/>
              <a:pPr/>
              <a:t>15/01/2013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620F-8ADA-43D0-8986-AD313832CCA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0FB-955D-4C03-BBA1-889A4087EB28}" type="datetimeFigureOut">
              <a:rPr lang="es-ES" smtClean="0"/>
              <a:pPr/>
              <a:t>15/01/2013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620F-8ADA-43D0-8986-AD313832CCA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19672" y="0"/>
            <a:ext cx="7067128" cy="1124744"/>
          </a:xfrm>
          <a:ln>
            <a:noFill/>
          </a:ln>
          <a:effectLst>
            <a:glow rad="228600">
              <a:schemeClr val="bg1">
                <a:lumMod val="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l">
              <a:defRPr sz="3800" b="0" cap="none" spc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  <a:latin typeface="Century Gothic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 sz="270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defRPr>
            </a:lvl1pPr>
            <a:lvl2pPr algn="just">
              <a:defRPr sz="250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defRPr>
            </a:lvl2pPr>
            <a:lvl3pPr algn="just">
              <a:defRPr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defRPr>
            </a:lvl3pPr>
            <a:lvl4pPr algn="just">
              <a:defRPr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defRPr>
            </a:lvl4pPr>
            <a:lvl5pPr algn="just">
              <a:defRPr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0FB-955D-4C03-BBA1-889A4087EB28}" type="datetimeFigureOut">
              <a:rPr lang="es-ES" smtClean="0"/>
              <a:pPr/>
              <a:t>15/01/2013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620F-8ADA-43D0-8986-AD313832CCA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0FB-955D-4C03-BBA1-889A4087EB28}" type="datetimeFigureOut">
              <a:rPr lang="es-ES" smtClean="0"/>
              <a:pPr/>
              <a:t>15/01/2013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620F-8ADA-43D0-8986-AD313832CCA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0FB-955D-4C03-BBA1-889A4087EB28}" type="datetimeFigureOut">
              <a:rPr lang="es-ES" smtClean="0"/>
              <a:pPr/>
              <a:t>15/01/2013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620F-8ADA-43D0-8986-AD313832CCA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0FB-955D-4C03-BBA1-889A4087EB28}" type="datetimeFigureOut">
              <a:rPr lang="es-ES" smtClean="0"/>
              <a:pPr/>
              <a:t>15/01/2013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620F-8ADA-43D0-8986-AD313832CCA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0FB-955D-4C03-BBA1-889A4087EB28}" type="datetimeFigureOut">
              <a:rPr lang="es-ES" smtClean="0"/>
              <a:pPr/>
              <a:t>15/01/2013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620F-8ADA-43D0-8986-AD313832CCA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0FB-955D-4C03-BBA1-889A4087EB28}" type="datetimeFigureOut">
              <a:rPr lang="es-ES" smtClean="0"/>
              <a:pPr/>
              <a:t>15/01/2013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620F-8ADA-43D0-8986-AD313832CCA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0FB-955D-4C03-BBA1-889A4087EB28}" type="datetimeFigureOut">
              <a:rPr lang="es-ES" smtClean="0"/>
              <a:pPr/>
              <a:t>15/01/2013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620F-8ADA-43D0-8986-AD313832CCA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1A0FB-955D-4C03-BBA1-889A4087EB28}" type="datetimeFigureOut">
              <a:rPr lang="es-ES" smtClean="0"/>
              <a:pPr/>
              <a:t>15/01/2013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1620F-8ADA-43D0-8986-AD313832CCA9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apositiva2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1A0FB-955D-4C03-BBA1-889A4087EB28}" type="datetimeFigureOut">
              <a:rPr lang="es-ES" smtClean="0"/>
              <a:pPr/>
              <a:t>15/01/2013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620F-8ADA-43D0-8986-AD313832CCA9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&#1110;&#1085;&#1092;&#1072;&#1088;&#1082;&#1090;\&#1057;&#1090;&#1077;&#1085;&#1090;&#1091;&#1074;&#1072;&#1085;&#1085;&#1103;%20&#1087;&#1088;&#1077;&#1079;&#1077;&#1085;&#1090;.m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ctrTitle"/>
          </p:nvPr>
        </p:nvSpPr>
        <p:spPr>
          <a:xfrm>
            <a:off x="2843808" y="0"/>
            <a:ext cx="5902424" cy="2160240"/>
          </a:xfrm>
        </p:spPr>
        <p:txBody>
          <a:bodyPr>
            <a:normAutofit/>
          </a:bodyPr>
          <a:lstStyle/>
          <a:p>
            <a:r>
              <a:rPr lang="uk-UA" sz="2800" dirty="0" smtClean="0">
                <a:ln>
                  <a:solidFill>
                    <a:srgbClr val="E6B9B8"/>
                  </a:solidFill>
                </a:ln>
                <a:solidFill>
                  <a:srgbClr val="EECFCE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Тема: Методи відновлення кровообігу в уражених атеросклерозом коронарних артеріях при ішемічній хворобі серця</a:t>
            </a:r>
            <a:endParaRPr lang="es-ES" sz="2800" dirty="0">
              <a:ln>
                <a:solidFill>
                  <a:srgbClr val="E6B9B8"/>
                </a:solidFill>
              </a:ln>
              <a:solidFill>
                <a:srgbClr val="EECFCE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771800" y="188640"/>
            <a:ext cx="6048672" cy="259228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Bіl-u-grudjah-Persha-dopomo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3997" y="0"/>
            <a:ext cx="9267997" cy="685800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0" y="0"/>
            <a:ext cx="9144000" cy="6942877"/>
            <a:chOff x="0" y="0"/>
            <a:chExt cx="9144000" cy="6942877"/>
          </a:xfrm>
        </p:grpSpPr>
        <p:pic>
          <p:nvPicPr>
            <p:cNvPr id="2" name="Рисунок 1" descr="stenokardia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491880" y="332656"/>
              <a:ext cx="2592288" cy="156966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uk-UA" sz="2400" dirty="0" smtClean="0">
                  <a:solidFill>
                    <a:schemeClr val="bg1"/>
                  </a:solidFill>
                </a:rPr>
                <a:t>Типовий симптом стенокардії, </a:t>
              </a:r>
              <a:r>
                <a:rPr lang="uk-UA" sz="2400" dirty="0" err="1" smtClean="0">
                  <a:solidFill>
                    <a:schemeClr val="bg1"/>
                  </a:solidFill>
                </a:rPr>
                <a:t>да</a:t>
              </a:r>
              <a:r>
                <a:rPr lang="en-US" sz="2400" dirty="0" smtClean="0">
                  <a:solidFill>
                    <a:schemeClr val="bg1"/>
                  </a:solidFill>
                </a:rPr>
                <a:t>’</a:t>
              </a:r>
              <a:r>
                <a:rPr lang="uk-UA" sz="2400" dirty="0" err="1" smtClean="0">
                  <a:solidFill>
                    <a:schemeClr val="bg1"/>
                  </a:solidFill>
                </a:rPr>
                <a:t>вячий</a:t>
              </a:r>
              <a:r>
                <a:rPr lang="uk-UA" sz="2400" dirty="0" smtClean="0">
                  <a:solidFill>
                    <a:schemeClr val="bg1"/>
                  </a:solidFill>
                </a:rPr>
                <a:t> біль у грудях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300192" y="4077072"/>
              <a:ext cx="2592288" cy="830997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uk-UA" sz="2400" dirty="0" smtClean="0">
                  <a:solidFill>
                    <a:schemeClr val="bg1"/>
                  </a:solidFill>
                </a:rPr>
                <a:t>Звуження артерії на 70 %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60232" y="4941168"/>
              <a:ext cx="2483768" cy="461665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uk-UA" sz="2400" dirty="0" smtClean="0">
                  <a:solidFill>
                    <a:schemeClr val="bg1"/>
                  </a:solidFill>
                </a:rPr>
                <a:t>Ішемія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88024" y="5373217"/>
              <a:ext cx="3960440" cy="156966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r>
                <a:rPr lang="uk-UA" sz="2400" dirty="0" smtClean="0">
                  <a:solidFill>
                    <a:schemeClr val="bg1"/>
                  </a:solidFill>
                </a:rPr>
                <a:t>Серцевий м</a:t>
              </a:r>
              <a:r>
                <a:rPr lang="en-US" sz="2400" dirty="0" smtClean="0">
                  <a:solidFill>
                    <a:schemeClr val="bg1"/>
                  </a:solidFill>
                </a:rPr>
                <a:t>’</a:t>
              </a:r>
              <a:r>
                <a:rPr lang="uk-UA" sz="2400" dirty="0" smtClean="0">
                  <a:solidFill>
                    <a:schemeClr val="bg1"/>
                  </a:solidFill>
                </a:rPr>
                <a:t>яз не дістає достатню кількість кисню через звужену коронарну артерію</a:t>
              </a:r>
              <a:endParaRPr lang="ru-RU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9752" y="188640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ln>
                  <a:solidFill>
                    <a:schemeClr val="bg1"/>
                  </a:solidFill>
                </a:ln>
                <a:solidFill>
                  <a:srgbClr val="EECFCE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Напад стенокардії</a:t>
            </a:r>
            <a:endParaRPr lang="ru-RU" sz="4000" dirty="0">
              <a:ln>
                <a:solidFill>
                  <a:schemeClr val="bg1"/>
                </a:solidFill>
              </a:ln>
              <a:solidFill>
                <a:srgbClr val="EECFCE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220072" y="1052736"/>
            <a:ext cx="3923928" cy="5256584"/>
            <a:chOff x="5220072" y="1340768"/>
            <a:chExt cx="3127254" cy="4176464"/>
          </a:xfrm>
        </p:grpSpPr>
        <p:pic>
          <p:nvPicPr>
            <p:cNvPr id="4" name="Рисунок 3" descr="angina1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20072" y="1340768"/>
              <a:ext cx="3127254" cy="4176464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164288" y="1700808"/>
              <a:ext cx="1152128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1400" b="1" dirty="0" smtClean="0"/>
                <a:t>Типова локалізація болю при стенокардії</a:t>
              </a:r>
              <a:endParaRPr lang="ru-RU" sz="1400" b="1" dirty="0"/>
            </a:p>
          </p:txBody>
        </p:sp>
      </p:grpSp>
      <p:pic>
        <p:nvPicPr>
          <p:cNvPr id="8" name="Рисунок 7" descr="simptomi-i-lechenie-stenokardii-na-medsideru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052736"/>
            <a:ext cx="4176464" cy="2944065"/>
          </a:xfrm>
          <a:prstGeom prst="rect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79712" y="4437112"/>
            <a:ext cx="2425893" cy="2160240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4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412776"/>
            <a:ext cx="5832648" cy="49514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139700" cap="sq" cmpd="sng">
            <a:solidFill>
              <a:srgbClr val="292929"/>
            </a:solidFill>
            <a:prstDash val="sysDot"/>
            <a:bevel/>
          </a:ln>
          <a:effectLst>
            <a:reflection blurRad="12700" stA="28000" endPos="28000" dist="5000" dir="5400000" sy="-100000" algn="bl" rotWithShape="0"/>
          </a:effectLst>
          <a:scene3d>
            <a:camera prst="perspectiveContrastingLeftFacing" fov="3300000">
              <a:rot lat="360000" lon="1200000" rev="21330000"/>
            </a:camera>
            <a:lightRig rig="threePt" dir="t">
              <a:rot lat="0" lon="0" rev="2700000"/>
            </a:lightRig>
          </a:scene3d>
          <a:sp3d z="-25400"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95536" y="188640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err="1" smtClean="0">
                <a:solidFill>
                  <a:srgbClr val="FF0000"/>
                </a:solidFill>
              </a:rPr>
              <a:t>Коронарографія</a:t>
            </a:r>
            <a:r>
              <a:rPr lang="uk-UA" sz="2400" dirty="0" smtClean="0">
                <a:solidFill>
                  <a:srgbClr val="FF0000"/>
                </a:solidFill>
              </a:rPr>
              <a:t> – це </a:t>
            </a:r>
            <a:r>
              <a:rPr lang="uk-UA" sz="2400" dirty="0" err="1" smtClean="0">
                <a:solidFill>
                  <a:srgbClr val="FF0000"/>
                </a:solidFill>
              </a:rPr>
              <a:t>рентгенконтрастний</a:t>
            </a:r>
            <a:r>
              <a:rPr lang="uk-UA" sz="2400" dirty="0" smtClean="0">
                <a:solidFill>
                  <a:srgbClr val="FF0000"/>
                </a:solidFill>
              </a:rPr>
              <a:t> метод дослідження коронарних судин.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4293096"/>
            <a:ext cx="2080231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18864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err="1" smtClean="0">
                <a:solidFill>
                  <a:srgbClr val="FF0000"/>
                </a:solidFill>
              </a:rPr>
              <a:t>Коронарографія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10" name="Рисунок 9" descr="1326891324_koronaro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268760"/>
            <a:ext cx="3827890" cy="5184576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5076056" y="1268760"/>
            <a:ext cx="3816424" cy="5184576"/>
            <a:chOff x="5220072" y="764705"/>
            <a:chExt cx="3384376" cy="4994990"/>
          </a:xfrm>
        </p:grpSpPr>
        <p:pic>
          <p:nvPicPr>
            <p:cNvPr id="9" name="Рисунок 8" descr="місце звуження артерії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0072" y="764705"/>
              <a:ext cx="3384376" cy="499499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804248" y="2636912"/>
              <a:ext cx="1296144" cy="923330"/>
            </a:xfrm>
            <a:prstGeom prst="rect">
              <a:avLst/>
            </a:prstGeom>
            <a:solidFill>
              <a:srgbClr val="000000">
                <a:alpha val="38824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uk-UA" b="1" dirty="0" smtClean="0">
                  <a:solidFill>
                    <a:srgbClr val="FF0000"/>
                  </a:solidFill>
                </a:rPr>
                <a:t>Місце звуження  артерії</a:t>
              </a:r>
              <a:endParaRPr lang="ru-RU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83568" y="3429000"/>
            <a:ext cx="1440160" cy="1077218"/>
          </a:xfrm>
          <a:prstGeom prst="rect">
            <a:avLst/>
          </a:prstGeom>
          <a:solidFill>
            <a:srgbClr val="000000">
              <a:alpha val="54902"/>
            </a:srgbClr>
          </a:solidFill>
        </p:spPr>
        <p:txBody>
          <a:bodyPr wrap="square" rtlCol="0">
            <a:spAutoFit/>
          </a:bodyPr>
          <a:lstStyle/>
          <a:p>
            <a:r>
              <a:rPr lang="uk-UA" sz="1600" b="1" dirty="0" smtClean="0">
                <a:solidFill>
                  <a:srgbClr val="FF0000"/>
                </a:solidFill>
              </a:rPr>
              <a:t>Введення контрастної речовини в артерію</a:t>
            </a:r>
            <a:endParaRPr lang="ru-RU" sz="1600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971600" y="458112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аорто-коронарне шунтування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3673166" cy="2952328"/>
          </a:xfrm>
          <a:prstGeom prst="rect">
            <a:avLst/>
          </a:prstGeom>
        </p:spPr>
      </p:pic>
      <p:pic>
        <p:nvPicPr>
          <p:cNvPr id="4" name="Рисунок 3" descr="Cardiovascular Surgery 13052012_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645024"/>
            <a:ext cx="3806949" cy="302433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4067944" y="764704"/>
            <a:ext cx="4906740" cy="5544616"/>
            <a:chOff x="4067944" y="764704"/>
            <a:chExt cx="4906740" cy="5544616"/>
          </a:xfrm>
        </p:grpSpPr>
        <p:pic>
          <p:nvPicPr>
            <p:cNvPr id="3" name="Рисунок 2" descr="c477c9537c19d4830dd2d7b15c2174a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7944" y="764704"/>
              <a:ext cx="4906740" cy="554461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4139952" y="2276872"/>
              <a:ext cx="1224136" cy="646331"/>
            </a:xfrm>
            <a:prstGeom prst="rect">
              <a:avLst/>
            </a:prstGeom>
            <a:solidFill>
              <a:srgbClr val="EECFCE"/>
            </a:solidFill>
          </p:spPr>
          <p:txBody>
            <a:bodyPr wrap="square" rtlCol="0">
              <a:spAutoFit/>
            </a:bodyPr>
            <a:lstStyle/>
            <a:p>
              <a:r>
                <a:rPr lang="uk-UA" b="1" dirty="0" smtClean="0"/>
                <a:t>Венозний шунт</a:t>
              </a:r>
              <a:endParaRPr lang="ru-RU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28384" y="1412776"/>
              <a:ext cx="936104" cy="1200329"/>
            </a:xfrm>
            <a:prstGeom prst="rect">
              <a:avLst/>
            </a:prstGeom>
            <a:solidFill>
              <a:srgbClr val="EECFCE"/>
            </a:solidFill>
          </p:spPr>
          <p:txBody>
            <a:bodyPr wrap="square" rtlCol="0">
              <a:spAutoFit/>
            </a:bodyPr>
            <a:lstStyle/>
            <a:p>
              <a:r>
                <a:rPr lang="uk-UA" b="1" dirty="0" err="1" smtClean="0"/>
                <a:t>Внутрі-шня</a:t>
              </a:r>
              <a:r>
                <a:rPr lang="uk-UA" b="1" dirty="0" smtClean="0"/>
                <a:t> грудна артерія</a:t>
              </a:r>
              <a:endParaRPr lang="ru-RU" b="1" dirty="0"/>
            </a:p>
          </p:txBody>
        </p:sp>
      </p:grpSp>
      <p:cxnSp>
        <p:nvCxnSpPr>
          <p:cNvPr id="8" name="Прямая со стрелкой 7"/>
          <p:cNvCxnSpPr>
            <a:stCxn id="5" idx="1"/>
          </p:cNvCxnSpPr>
          <p:nvPr/>
        </p:nvCxnSpPr>
        <p:spPr>
          <a:xfrm flipH="1" flipV="1">
            <a:off x="2123728" y="1844824"/>
            <a:ext cx="2016224" cy="75521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364088" y="2924944"/>
            <a:ext cx="792088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6" idx="1"/>
          </p:cNvCxnSpPr>
          <p:nvPr/>
        </p:nvCxnSpPr>
        <p:spPr>
          <a:xfrm flipH="1" flipV="1">
            <a:off x="7596336" y="1628800"/>
            <a:ext cx="432048" cy="3841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H="1" flipV="1">
            <a:off x="3635896" y="1412776"/>
            <a:ext cx="4320480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84168" y="22048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Аорта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3980844"/>
            <a:ext cx="2664296" cy="2365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4283968" y="18864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n>
                  <a:solidFill>
                    <a:schemeClr val="bg1"/>
                  </a:solidFill>
                </a:ln>
                <a:solidFill>
                  <a:srgbClr val="EECFCE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Аорто-коронарне шунтування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rgbClr val="EECFCE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7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6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ic1a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61653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51720" y="0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err="1" smtClean="0">
                <a:solidFill>
                  <a:srgbClr val="FF0000"/>
                </a:solidFill>
              </a:rPr>
              <a:t>Тромболізис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-1"/>
            <a:ext cx="9144000" cy="6846832"/>
            <a:chOff x="0" y="-1"/>
            <a:chExt cx="9144000" cy="6846832"/>
          </a:xfrm>
        </p:grpSpPr>
        <p:pic>
          <p:nvPicPr>
            <p:cNvPr id="2" name="Рисунок 1" descr="shear-activated_nanotherapeutic_605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-1"/>
              <a:ext cx="9144000" cy="3717033"/>
            </a:xfrm>
            <a:prstGeom prst="rect">
              <a:avLst/>
            </a:prstGeom>
          </p:spPr>
        </p:pic>
        <p:pic>
          <p:nvPicPr>
            <p:cNvPr id="3" name="Рисунок 2" descr="shear-activated_nanotherapeutic_605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17033"/>
              <a:ext cx="9144000" cy="3129798"/>
            </a:xfrm>
            <a:prstGeom prst="rect">
              <a:avLst/>
            </a:prstGeom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512" y="4077072"/>
            <a:ext cx="46961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4077072"/>
            <a:ext cx="46961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6021288"/>
            <a:ext cx="46961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14775">
            <a:off x="2123729" y="4149080"/>
            <a:ext cx="360040" cy="33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3487146">
            <a:off x="1259632" y="6021288"/>
            <a:ext cx="46961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808" y="4149080"/>
            <a:ext cx="303965" cy="27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2555776" y="4581128"/>
            <a:ext cx="72008" cy="72008"/>
          </a:xfrm>
          <a:prstGeom prst="ellipse">
            <a:avLst/>
          </a:prstGeom>
          <a:solidFill>
            <a:srgbClr val="1A24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627784" y="4509120"/>
            <a:ext cx="72008" cy="72008"/>
          </a:xfrm>
          <a:prstGeom prst="ellipse">
            <a:avLst/>
          </a:prstGeom>
          <a:solidFill>
            <a:srgbClr val="1A24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699792" y="4653136"/>
            <a:ext cx="72008" cy="72008"/>
          </a:xfrm>
          <a:prstGeom prst="ellipse">
            <a:avLst/>
          </a:prstGeom>
          <a:solidFill>
            <a:srgbClr val="1A24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708176" y="4733528"/>
            <a:ext cx="72008" cy="72008"/>
          </a:xfrm>
          <a:prstGeom prst="ellipse">
            <a:avLst/>
          </a:prstGeom>
          <a:solidFill>
            <a:srgbClr val="1A24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771800" y="4509120"/>
            <a:ext cx="72008" cy="72008"/>
          </a:xfrm>
          <a:prstGeom prst="ellipse">
            <a:avLst/>
          </a:prstGeom>
          <a:solidFill>
            <a:srgbClr val="1A24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915816" y="4581128"/>
            <a:ext cx="72008" cy="72008"/>
          </a:xfrm>
          <a:prstGeom prst="ellipse">
            <a:avLst/>
          </a:prstGeom>
          <a:solidFill>
            <a:srgbClr val="1A24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843808" y="4797152"/>
            <a:ext cx="72008" cy="72008"/>
          </a:xfrm>
          <a:prstGeom prst="ellipse">
            <a:avLst/>
          </a:prstGeom>
          <a:solidFill>
            <a:srgbClr val="1A24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860576" y="4885928"/>
            <a:ext cx="72008" cy="72008"/>
          </a:xfrm>
          <a:prstGeom prst="ellipse">
            <a:avLst/>
          </a:prstGeom>
          <a:solidFill>
            <a:srgbClr val="1A24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059832" y="4725144"/>
            <a:ext cx="72008" cy="72008"/>
          </a:xfrm>
          <a:prstGeom prst="ellipse">
            <a:avLst/>
          </a:prstGeom>
          <a:solidFill>
            <a:srgbClr val="1A24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3131840" y="4437112"/>
            <a:ext cx="72008" cy="72008"/>
          </a:xfrm>
          <a:prstGeom prst="ellipse">
            <a:avLst/>
          </a:prstGeom>
          <a:solidFill>
            <a:srgbClr val="1A24F2">
              <a:alpha val="8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-2052736" y="3861048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-1980728" y="5229200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-216024" y="5733256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-216024" y="6021288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-684584" y="4077072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-1836712" y="6165304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-396552" y="3789040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-396552" y="4077072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-396552" y="4365104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-396552" y="4653136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-396552" y="4941168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-396552" y="5229200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-396552" y="5517232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-216024" y="3789040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-216024" y="4077072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-216024" y="4365104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-216024" y="4653136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-216024" y="4941168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-216024" y="5229200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-216024" y="5445224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-216024" y="4581128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-63624" y="3941440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88776" y="4093840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241176" y="4246240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-244152" y="3941440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-91752" y="4093840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60648" y="4246240"/>
            <a:ext cx="216024" cy="216024"/>
          </a:xfrm>
          <a:prstGeom prst="ellipse">
            <a:avLst/>
          </a:prstGeom>
          <a:solidFill>
            <a:srgbClr val="1A24F2">
              <a:alpha val="89804"/>
            </a:srgbClr>
          </a:solidFill>
          <a:ln>
            <a:solidFill>
              <a:srgbClr val="1A24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7" name="Группа 56"/>
          <p:cNvGrpSpPr/>
          <p:nvPr/>
        </p:nvGrpSpPr>
        <p:grpSpPr>
          <a:xfrm>
            <a:off x="-4212976" y="2852936"/>
            <a:ext cx="872480" cy="936104"/>
            <a:chOff x="-2772816" y="4293096"/>
            <a:chExt cx="872480" cy="936104"/>
          </a:xfrm>
        </p:grpSpPr>
        <p:sp>
          <p:nvSpPr>
            <p:cNvPr id="23" name="Овал 22"/>
            <p:cNvSpPr/>
            <p:nvPr/>
          </p:nvSpPr>
          <p:spPr>
            <a:xfrm>
              <a:off x="-2268760" y="4437112"/>
              <a:ext cx="216024" cy="216024"/>
            </a:xfrm>
            <a:prstGeom prst="ellipse">
              <a:avLst/>
            </a:prstGeom>
            <a:solidFill>
              <a:srgbClr val="1A24F2">
                <a:alpha val="89804"/>
              </a:srgbClr>
            </a:solidFill>
            <a:ln>
              <a:solidFill>
                <a:srgbClr val="1A2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-2116360" y="4589512"/>
              <a:ext cx="216024" cy="216024"/>
            </a:xfrm>
            <a:prstGeom prst="ellipse">
              <a:avLst/>
            </a:prstGeom>
            <a:solidFill>
              <a:srgbClr val="1A24F2">
                <a:alpha val="89804"/>
              </a:srgbClr>
            </a:solidFill>
            <a:ln>
              <a:solidFill>
                <a:srgbClr val="1A2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-2124744" y="4437112"/>
              <a:ext cx="216024" cy="216024"/>
            </a:xfrm>
            <a:prstGeom prst="ellipse">
              <a:avLst/>
            </a:prstGeom>
            <a:solidFill>
              <a:srgbClr val="1A24F2">
                <a:alpha val="89804"/>
              </a:srgbClr>
            </a:solidFill>
            <a:ln>
              <a:solidFill>
                <a:srgbClr val="1A2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-2412776" y="4725144"/>
              <a:ext cx="216024" cy="216024"/>
            </a:xfrm>
            <a:prstGeom prst="ellipse">
              <a:avLst/>
            </a:prstGeom>
            <a:solidFill>
              <a:srgbClr val="1A24F2">
                <a:alpha val="89804"/>
              </a:srgbClr>
            </a:solidFill>
            <a:ln>
              <a:solidFill>
                <a:srgbClr val="1A2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-2628800" y="4293096"/>
              <a:ext cx="216024" cy="216024"/>
            </a:xfrm>
            <a:prstGeom prst="ellipse">
              <a:avLst/>
            </a:prstGeom>
            <a:solidFill>
              <a:srgbClr val="1A24F2">
                <a:alpha val="89804"/>
              </a:srgbClr>
            </a:solidFill>
            <a:ln>
              <a:solidFill>
                <a:srgbClr val="1A2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-2772816" y="4581128"/>
              <a:ext cx="216024" cy="216024"/>
            </a:xfrm>
            <a:prstGeom prst="ellipse">
              <a:avLst/>
            </a:prstGeom>
            <a:solidFill>
              <a:srgbClr val="1A24F2">
                <a:alpha val="89804"/>
              </a:srgbClr>
            </a:solidFill>
            <a:ln>
              <a:solidFill>
                <a:srgbClr val="1A2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-2772816" y="5013176"/>
              <a:ext cx="216024" cy="216024"/>
            </a:xfrm>
            <a:prstGeom prst="ellipse">
              <a:avLst/>
            </a:prstGeom>
            <a:solidFill>
              <a:srgbClr val="1A24F2">
                <a:alpha val="89804"/>
              </a:srgbClr>
            </a:solidFill>
            <a:ln>
              <a:solidFill>
                <a:srgbClr val="1A2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-2620416" y="4445496"/>
            <a:ext cx="872480" cy="936104"/>
            <a:chOff x="-2772816" y="4293096"/>
            <a:chExt cx="872480" cy="936104"/>
          </a:xfrm>
        </p:grpSpPr>
        <p:sp>
          <p:nvSpPr>
            <p:cNvPr id="59" name="Овал 58"/>
            <p:cNvSpPr/>
            <p:nvPr/>
          </p:nvSpPr>
          <p:spPr>
            <a:xfrm>
              <a:off x="-2268760" y="4437112"/>
              <a:ext cx="216024" cy="216024"/>
            </a:xfrm>
            <a:prstGeom prst="ellipse">
              <a:avLst/>
            </a:prstGeom>
            <a:solidFill>
              <a:srgbClr val="1A24F2">
                <a:alpha val="89804"/>
              </a:srgbClr>
            </a:solidFill>
            <a:ln>
              <a:solidFill>
                <a:srgbClr val="1A2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-2116360" y="4589512"/>
              <a:ext cx="216024" cy="216024"/>
            </a:xfrm>
            <a:prstGeom prst="ellipse">
              <a:avLst/>
            </a:prstGeom>
            <a:solidFill>
              <a:srgbClr val="1A24F2">
                <a:alpha val="89804"/>
              </a:srgbClr>
            </a:solidFill>
            <a:ln>
              <a:solidFill>
                <a:srgbClr val="1A2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-2124744" y="4437112"/>
              <a:ext cx="216024" cy="216024"/>
            </a:xfrm>
            <a:prstGeom prst="ellipse">
              <a:avLst/>
            </a:prstGeom>
            <a:solidFill>
              <a:srgbClr val="1A24F2">
                <a:alpha val="89804"/>
              </a:srgbClr>
            </a:solidFill>
            <a:ln>
              <a:solidFill>
                <a:srgbClr val="1A2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-2412776" y="4725144"/>
              <a:ext cx="216024" cy="216024"/>
            </a:xfrm>
            <a:prstGeom prst="ellipse">
              <a:avLst/>
            </a:prstGeom>
            <a:solidFill>
              <a:srgbClr val="1A24F2">
                <a:alpha val="89804"/>
              </a:srgbClr>
            </a:solidFill>
            <a:ln>
              <a:solidFill>
                <a:srgbClr val="1A2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-2628800" y="4293096"/>
              <a:ext cx="216024" cy="216024"/>
            </a:xfrm>
            <a:prstGeom prst="ellipse">
              <a:avLst/>
            </a:prstGeom>
            <a:solidFill>
              <a:srgbClr val="1A24F2">
                <a:alpha val="89804"/>
              </a:srgbClr>
            </a:solidFill>
            <a:ln>
              <a:solidFill>
                <a:srgbClr val="1A2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-2772816" y="4581128"/>
              <a:ext cx="216024" cy="216024"/>
            </a:xfrm>
            <a:prstGeom prst="ellipse">
              <a:avLst/>
            </a:prstGeom>
            <a:solidFill>
              <a:srgbClr val="1A24F2">
                <a:alpha val="89804"/>
              </a:srgbClr>
            </a:solidFill>
            <a:ln>
              <a:solidFill>
                <a:srgbClr val="1A2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-2772816" y="5013176"/>
              <a:ext cx="216024" cy="216024"/>
            </a:xfrm>
            <a:prstGeom prst="ellipse">
              <a:avLst/>
            </a:prstGeom>
            <a:solidFill>
              <a:srgbClr val="1A24F2">
                <a:alpha val="89804"/>
              </a:srgbClr>
            </a:solidFill>
            <a:ln>
              <a:solidFill>
                <a:srgbClr val="1A2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6" name="Группа 65"/>
          <p:cNvGrpSpPr/>
          <p:nvPr/>
        </p:nvGrpSpPr>
        <p:grpSpPr>
          <a:xfrm rot="4942750">
            <a:off x="-4212976" y="5229200"/>
            <a:ext cx="872480" cy="936104"/>
            <a:chOff x="-2772816" y="4293096"/>
            <a:chExt cx="872480" cy="936104"/>
          </a:xfrm>
        </p:grpSpPr>
        <p:sp>
          <p:nvSpPr>
            <p:cNvPr id="67" name="Овал 66"/>
            <p:cNvSpPr/>
            <p:nvPr/>
          </p:nvSpPr>
          <p:spPr>
            <a:xfrm>
              <a:off x="-2268760" y="4437112"/>
              <a:ext cx="216024" cy="216024"/>
            </a:xfrm>
            <a:prstGeom prst="ellipse">
              <a:avLst/>
            </a:prstGeom>
            <a:solidFill>
              <a:srgbClr val="1A24F2">
                <a:alpha val="89804"/>
              </a:srgbClr>
            </a:solidFill>
            <a:ln>
              <a:solidFill>
                <a:srgbClr val="1A2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-2116360" y="4589512"/>
              <a:ext cx="216024" cy="216024"/>
            </a:xfrm>
            <a:prstGeom prst="ellipse">
              <a:avLst/>
            </a:prstGeom>
            <a:solidFill>
              <a:srgbClr val="1A24F2">
                <a:alpha val="89804"/>
              </a:srgbClr>
            </a:solidFill>
            <a:ln>
              <a:solidFill>
                <a:srgbClr val="1A2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-2124744" y="4437112"/>
              <a:ext cx="216024" cy="216024"/>
            </a:xfrm>
            <a:prstGeom prst="ellipse">
              <a:avLst/>
            </a:prstGeom>
            <a:solidFill>
              <a:srgbClr val="1A24F2">
                <a:alpha val="89804"/>
              </a:srgbClr>
            </a:solidFill>
            <a:ln>
              <a:solidFill>
                <a:srgbClr val="1A2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Овал 69"/>
            <p:cNvSpPr/>
            <p:nvPr/>
          </p:nvSpPr>
          <p:spPr>
            <a:xfrm>
              <a:off x="-2412776" y="4725144"/>
              <a:ext cx="216024" cy="216024"/>
            </a:xfrm>
            <a:prstGeom prst="ellipse">
              <a:avLst/>
            </a:prstGeom>
            <a:solidFill>
              <a:srgbClr val="1A24F2">
                <a:alpha val="89804"/>
              </a:srgbClr>
            </a:solidFill>
            <a:ln>
              <a:solidFill>
                <a:srgbClr val="1A2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Овал 70"/>
            <p:cNvSpPr/>
            <p:nvPr/>
          </p:nvSpPr>
          <p:spPr>
            <a:xfrm>
              <a:off x="-2628800" y="4293096"/>
              <a:ext cx="216024" cy="216024"/>
            </a:xfrm>
            <a:prstGeom prst="ellipse">
              <a:avLst/>
            </a:prstGeom>
            <a:solidFill>
              <a:srgbClr val="1A24F2">
                <a:alpha val="89804"/>
              </a:srgbClr>
            </a:solidFill>
            <a:ln>
              <a:solidFill>
                <a:srgbClr val="1A2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-2772816" y="4581128"/>
              <a:ext cx="216024" cy="216024"/>
            </a:xfrm>
            <a:prstGeom prst="ellipse">
              <a:avLst/>
            </a:prstGeom>
            <a:solidFill>
              <a:srgbClr val="1A24F2">
                <a:alpha val="89804"/>
              </a:srgbClr>
            </a:solidFill>
            <a:ln>
              <a:solidFill>
                <a:srgbClr val="1A2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-2772816" y="5013176"/>
              <a:ext cx="216024" cy="216024"/>
            </a:xfrm>
            <a:prstGeom prst="ellipse">
              <a:avLst/>
            </a:prstGeom>
            <a:solidFill>
              <a:srgbClr val="1A24F2">
                <a:alpha val="89804"/>
              </a:srgbClr>
            </a:solidFill>
            <a:ln>
              <a:solidFill>
                <a:srgbClr val="1A24F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6" name="Прямая со стрелкой 75"/>
          <p:cNvCxnSpPr/>
          <p:nvPr/>
        </p:nvCxnSpPr>
        <p:spPr>
          <a:xfrm>
            <a:off x="3491880" y="4293096"/>
            <a:ext cx="4176464" cy="0"/>
          </a:xfrm>
          <a:prstGeom prst="straightConnector1">
            <a:avLst/>
          </a:prstGeom>
          <a:ln>
            <a:solidFill>
              <a:srgbClr val="1A24F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>
            <a:off x="3491880" y="4509120"/>
            <a:ext cx="4176464" cy="0"/>
          </a:xfrm>
          <a:prstGeom prst="straightConnector1">
            <a:avLst/>
          </a:prstGeom>
          <a:ln>
            <a:solidFill>
              <a:srgbClr val="1A24F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>
            <a:off x="3563888" y="4725144"/>
            <a:ext cx="4104456" cy="0"/>
          </a:xfrm>
          <a:prstGeom prst="straightConnector1">
            <a:avLst/>
          </a:prstGeom>
          <a:ln>
            <a:solidFill>
              <a:srgbClr val="1A24F2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59259E-6 C 0.00382 0.00069 0.00799 -2.59259E-6 0.01163 0.00208 C 0.01458 0.00393 0.0184 0.01111 0.0184 0.01111 C 0.01806 0.01528 0.01806 0.03287 0.01493 0.04005 C 0.01076 0.04977 0.0059 0.05625 0.0033 0.06667 C 0.00469 0.08704 0.00347 0.09352 0.01337 0.10671 C 0.01545 0.11574 0.0184 0.11713 0.025 0.11991 C 0.0283 0.1213 0.03507 0.12431 0.03507 0.12431 C 0.03733 0.1287 0.04132 0.13241 0.04167 0.13773 C 0.04219 0.14653 0.04097 0.18148 0.05 0.19097 C 0.05486 0.19606 0.06215 0.19444 0.0684 0.1956 C 0.08698 0.2125 0.11667 0.20417 0.13837 0.20208 C 0.14722 0.19931 0.1566 0.19722 0.16337 0.20671 C 0.16788 0.22569 0.16563 0.24745 0.17674 0.26227 C 0.17951 0.27407 0.18628 0.27546 0.19497 0.27986 C 0.20451 0.28472 0.21406 0.28727 0.22326 0.29329 C 0.2434 0.29213 0.26215 0.28796 0.2816 0.29097 C 0.28212 0.29329 0.28385 0.29537 0.28333 0.29768 C 0.28212 0.30278 0.27674 0.31111 0.27674 0.31111 C 0.27847 0.33148 0.27882 0.33773 0.2934 0.34213 C 0.29566 0.34143 0.29774 0.34097 0.3 0.34005 C 0.30174 0.33935 0.30451 0.34005 0.30503 0.33773 C 0.30556 0.33588 0.30278 0.33472 0.30174 0.33333 " pathEditMode="relative" ptsTypes="ffffffffffffffffffffff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8.88889E-6 C 0.00955 0.00393 0.00139 0.00092 0.01667 0.00439 C 0.02274 0.00578 0.0349 0.00879 0.0349 0.00879 C 0.05347 0.03217 0.03195 0.003 0.03993 0.09328 C 0.04097 0.10555 0.0474 0.10671 0.0533 0.11111 C 0.08143 0.1324 0.0757 0.12661 0.11997 0.12893 C 0.13438 0.13078 0.14601 0.13611 0.15972 0.14004 C 0.17327 0.15694 0.18125 0.1618 0.2 0.16435 C 0.20608 0.16967 0.21042 0.17708 0.21667 0.18217 C 0.22639 0.19004 0.23542 0.19073 0.24497 0.19768 C 0.25868 0.20786 0.26198 0.21319 0.2783 0.21782 C 0.29063 0.2287 0.28594 0.22222 0.29323 0.23541 C 0.29288 0.23935 0.2882 0.26411 0.2967 0.26666 C 0.30052 0.26782 0.30452 0.26666 0.30833 0.26666 " pathEditMode="relative" ptsTypes="fffffffffffffA">
                                      <p:cBhvr>
                                        <p:cTn id="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5 0.01204 C 0.029 0.01413 0.04028 0.02061 0.05521 0.02315 C 0.05747 0.02616 0.05938 0.02963 0.06181 0.03218 C 0.06494 0.03542 0.07188 0.04098 0.07188 0.04098 C 0.0757 0.05764 0.0698 0.03542 0.08351 0.06112 C 0.08889 0.07107 0.10157 0.09491 0.10851 0.10093 C 0.11285 0.10487 0.11841 0.10533 0.12344 0.10764 C 0.12744 0.1095 0.13108 0.11274 0.13507 0.11436 C 0.14219 0.11737 0.14966 0.11783 0.15678 0.12107 C 0.19115 0.11945 0.19514 0.12431 0.21684 0.11436 C 0.23334 0.11575 0.25903 0.11551 0.27848 0.12107 C 0.28768 0.12362 0.30105 0.13357 0.31007 0.13426 C 0.31962 0.13496 0.329 0.13588 0.33855 0.13658 C 0.34323 0.1375 0.36684 0.14213 0.36841 0.14329 C 0.37032 0.14491 0.36546 0.14838 0.36355 0.15 C 0.36181 0.15163 0.35053 0.1544 0.35018 0.1544 C 0.34184 0.15973 0.33681 0.1588 0.33021 0.1676 C 0.33143 0.1845 0.32848 0.19051 0.33855 0.19653 " pathEditMode="relative" ptsTypes="fffffffffffffffff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73472E-18 C 0.01129 0.00278 0.02188 0.00834 0.03316 0.01111 C 0.05191 0.01551 0.07118 0.01598 0.09011 0.01991 C 0.09775 0.02338 0.10556 0.02616 0.11337 0.02894 C 0.12257 0.03704 0.13282 0.04885 0.14341 0.05324 C 0.19254 0.07361 0.24115 0.0676 0.29323 0.06875 C 0.30625 0.07477 0.32032 0.07431 0.33334 0.07986 C 0.3408 0.08982 0.34966 0.1044 0.36007 0.1088 C 0.36997 0.10787 0.38507 0.11181 0.38507 0.1 " pathEditMode="relative" ptsTypes="ffffffffA">
                                      <p:cBhvr>
                                        <p:cTn id="1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-0.00069 C 0.03681 0.00324 0.05869 0.00324 0.08021 0.0081 C 0.09983 0.02801 0.12813 0.02709 0.15174 0.03033 C 0.20782 0.02778 0.25053 0.02963 0.30174 0.0125 C 0.33056 0.01366 0.35452 0.01389 0.38178 0.01922 C 0.38716 0.02408 0.39237 0.02547 0.39844 0.02801 C 0.41233 0.02732 0.42622 0.02778 0.44011 0.02593 C 0.44202 0.0257 0.44323 0.02246 0.44514 0.02153 C 0.45087 0.01852 0.45434 0.01922 0.46007 0.01922 " pathEditMode="relative" ptsTypes="ffffffffA">
                                      <p:cBhvr>
                                        <p:cTn id="1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0.01065 C 0.04132 0.01667 0.07014 0.01759 0.09688 0.01945 C 0.10469 0.02384 0.11233 0.02477 0.12014 0.02847 C 0.13004 0.04167 0.14167 0.0419 0.15521 0.04398 C 0.17952 0.04259 0.204 0.04144 0.22848 0.03958 C 0.23994 0.03866 0.24757 0.0294 0.25851 0.02616 C 0.27396 0.02153 0.28941 0.01574 0.30521 0.01296 C 0.33664 0.00741 0.36112 0.00764 0.39341 0.00625 C 0.39514 0.00556 0.39671 0.00394 0.39844 0.00394 C 0.40018 0.00394 0.40417 0.00417 0.40348 0.00625 C 0.40244 0.00903 0.39914 0.00764 0.39688 0.00833 C 0.38125 0.01296 0.36615 0.01505 0.35018 0.01736 C 0.34132 0.025 0.33056 0.02454 0.32014 0.02616 C 0.31789 0.02847 0.31528 0.03009 0.31355 0.03287 C 0.31094 0.03681 0.30278 0.04699 0.3066 0.0463 C 0.31129 0.0456 0.31563 0.04468 0.32014 0.04398 C 0.33351 0.03773 0.31615 0.0463 0.33021 0.03727 C 0.33282 0.03542 0.33924 0.03403 0.34184 0.03287 C 0.35695 0.0257 0.37171 0.01759 0.38681 0.01065 C 0.39462 0.01134 0.40226 0.01204 0.41007 0.01296 C 0.41337 0.01343 0.41719 0.01273 0.42014 0.01505 C 0.42171 0.0162 0.42136 0.01945 0.42188 0.02176 C 0.42344 0.02107 0.42674 0.01945 0.42674 0.01945 " pathEditMode="relative" ptsTypes="ffffffffffffffffffffff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55 0.01019 C 0.03108 0.01852 0.05191 0.01759 0.07014 0.0213 C 0.15278 0.01991 0.23559 0.01898 0.31823 0.0169 C 0.33698 0.01644 0.33577 0.01435 0.3533 0.01019 C 0.36337 0.00787 0.38351 0.00371 0.38351 0.00371 C 0.40886 -0.0081 0.42813 -0.04074 0.45521 -0.04745 C 0.4632 -0.05555 0.47257 -0.05972 0.48178 -0.06528 C 0.48455 -0.0669 0.48733 -0.06828 0.49011 -0.06967 C 0.49341 -0.07129 0.50018 -0.07407 0.50018 -0.07407 " pathEditMode="relative" ptsTypes="ffffffffA">
                                      <p:cBhvr>
                                        <p:cTn id="1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0.00717 C 0.0349 0.00972 0.05504 0.01227 0.07483 0.01828 C 0.0816 0.02315 0.08559 0.02546 0.08976 0.03402 C 0.09045 0.04213 0.08959 0.05069 0.09167 0.05833 C 0.09167 0.05879 0.10139 0.06273 0.10157 0.06273 C 0.11042 0.06458 0.1283 0.06736 0.1283 0.06736 C 0.13247 0.07592 0.14479 0.10162 0.1533 0.10277 C 0.16858 0.10486 0.1842 0.1044 0.2 0.10509 C 0.20157 0.1074 0.20243 0.11134 0.20486 0.1118 C 0.23299 0.11898 0.2816 0.11736 0.30643 0.11828 C 0.3415 0.1169 0.37674 0.11759 0.41163 0.11389 C 0.41962 0.11296 0.42709 0.1081 0.4349 0.10509 C 0.43872 0.1037 0.44653 0.10069 0.44653 0.10069 C 0.46216 0.10139 0.47778 0.1 0.49323 0.10277 C 0.49775 0.1037 0.49775 0.11412 0.50157 0.11828 C 0.50973 0.12754 0.525 0.12777 0.53473 0.1294 C 0.53577 0.13102 0.53681 0.13287 0.5382 0.13402 C 0.54167 0.1368 0.54983 0.13541 0.54983 0.14282 " pathEditMode="relative" ptsTypes="fffffffffffffffffA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0.01203 C 0.01441 0.01574 0.01285 0.01944 0.0132 0.02314 C 0.01337 0.02523 0.0158 0.02569 0.01667 0.02754 C 0.01754 0.02962 0.01736 0.03217 0.01823 0.03425 C 0.0224 0.04421 0.02344 0.04166 0.0283 0.04976 C 0.04288 0.07337 0.06823 0.07592 0.08993 0.0787 C 0.09271 0.07939 0.09584 0.07916 0.09827 0.08101 C 0.11667 0.09583 0.09896 0.08842 0.11163 0.09652 C 0.11476 0.09861 0.11823 0.0993 0.12153 0.10092 C 0.13507 0.11435 0.16007 0.11574 0.17657 0.11643 C 0.23386 0.11875 0.29098 0.11921 0.34827 0.12083 C 0.35643 0.12361 0.35729 0.12893 0.36493 0.13194 C 0.36823 0.13333 0.3717 0.13356 0.375 0.13425 C 0.37778 0.13356 0.38073 0.13356 0.38334 0.13194 C 0.39584 0.12453 0.38542 0.12777 0.39323 0.12083 C 0.39723 0.11736 0.40052 0.1162 0.40486 0.11435 C 0.42118 0.0993 0.45278 0.09606 0.47153 0.09421 C 0.47431 0.0949 0.47726 0.0949 0.47986 0.09652 C 0.48195 0.09791 0.48299 0.10115 0.4849 0.10324 C 0.4882 0.10694 0.49271 0.10949 0.49653 0.11203 C 0.50313 0.10972 0.50851 0.10578 0.51493 0.10324 C 0.52848 0.09097 0.53473 0.08425 0.55157 0.0787 C 0.56163 0.07939 0.5717 0.07824 0.5816 0.08101 C 0.58334 0.08148 0.58334 0.08518 0.58334 0.0875 C 0.58334 0.09884 0.58125 0.10648 0.57327 0.10092 " pathEditMode="relative" ptsTypes="ffffffffffffffffffffffffA">
                                      <p:cBhvr>
                                        <p:cTn id="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4.07407E-6 C 0.00643 0.0132 0.0165 0.00972 0.0283 0.01111 C 0.06112 0.02269 0.07709 0.02292 0.11494 0.02454 C 0.11824 0.02523 0.12188 0.02477 0.12501 0.02685 C 0.12674 0.02801 0.13108 0.04144 0.1316 0.04236 C 0.13386 0.04769 0.13785 0.05486 0.14167 0.05787 C 0.15157 0.06551 0.16546 0.06829 0.17657 0.0713 C 0.20817 0.06968 0.23994 0.06945 0.27153 0.06667 C 0.28612 0.06551 0.30001 0.05208 0.31494 0.05116 C 0.3566 0.04861 0.39827 0.04815 0.43994 0.04676 C 0.46407 0.04028 0.48733 0.03195 0.51164 0.02685 C 0.53994 0.02755 0.56824 0.02708 0.59653 0.02894 C 0.60001 0.02917 0.6066 0.03333 0.6066 0.03333 C 0.61355 0.04306 0.61199 0.05764 0.60487 0.06667 C 0.60678 0.08148 0.60313 0.08009 0.6099 0.08009 " pathEditMode="relative" ptsTypes="ffffffffffffffA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C 0.00712 0.01459 0.02118 0.01736 0.0316 0.02662 C 0.03281 0.02639 0.05 0.01921 0.0533 0.02894 C 0.0559 0.03681 0.05347 0.05185 0.05833 0.05324 C 0.06979 0.05648 0.0816 0.05486 0.09323 0.05556 C 0.11094 0.05417 0.11997 0.05417 0.1349 0.04884 C 0.16163 0.02546 0.22431 0.02824 0.2467 0.02662 C 0.29497 0.0088 0.34514 0.00023 0.39497 -0.0044 C 0.43403 -0.01805 0.47483 -0.01366 0.51493 -0.01551 C 0.54722 -0.01481 0.57952 -0.0169 0.61163 -0.01342 C 0.61406 -0.01319 0.61441 -0.00764 0.61493 -0.0044 C 0.61615 0.0044 0.61493 0.01366 0.61667 0.02222 C 0.61927 0.03565 0.62708 0.03102 0.6349 0.03102 " pathEditMode="relative" ptsTypes="ffffffffffffA">
                                      <p:cBhvr>
                                        <p:cTn id="2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97 0.0169 C 0.07188 0.03496 0.12691 0.02709 0.17986 0.02801 C 0.26893 0.03681 0.2217 0.0331 0.4099 0.02593 C 0.43403 0.025 0.45764 0.01505 0.4816 0.0125 C 0.51684 0.00232 0.55261 -0.00393 0.5882 -0.0118 C 0.60243 -0.01967 0.61823 -0.025 0.63334 -0.02963 C 0.64497 -0.02893 0.65677 -0.03055 0.66823 -0.02754 C 0.66997 -0.02708 0.66771 -0.02268 0.66667 -0.02083 C 0.66059 -0.01065 0.66163 -0.02199 0.66163 -0.0118 " pathEditMode="relative" ptsTypes="ffffffffA">
                                      <p:cBhvr>
                                        <p:cTn id="2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96296E-6 C 0.01494 0.00301 0.02987 0.00602 0.04497 0.00879 C 0.05556 0.01065 0.06615 0.01666 0.0764 0.01991 C 0.09827 0.01713 0.10539 0.01597 0.12969 0.01782 C 0.14393 0.03009 0.15435 0.03125 0.17136 0.03333 C 0.20192 0.03102 0.21685 0.03171 0.24167 0.02662 C 0.30053 0.01481 0.35886 -0.00718 0.41824 -0.01551 C 0.42483 -0.01783 0.4316 -0.01945 0.4382 -0.02222 C 0.44202 -0.02384 0.44567 -0.02755 0.44983 -0.02894 C 0.4566 -0.03125 0.46997 -0.03334 0.46997 -0.03334 C 0.48369 -0.04051 0.49549 -0.05162 0.50973 -0.05556 C 0.52761 -0.06759 0.54549 -0.07199 0.56476 -0.07778 C 0.67917 -0.07338 0.64792 -0.09815 0.6915 -0.05996 C 0.69185 -0.05857 0.69428 -0.04815 0.6948 -0.04676 C 0.69567 -0.04491 0.6981 -0.04213 0.6981 -0.04213 " pathEditMode="relative" ptsTypes="ffffffffffffffA">
                                      <p:cBhvr>
                                        <p:cTn id="3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18519E-6 C 0.0474 0.00972 0.01979 0.00509 0.12656 -0.0044 C 0.13351 -0.0051 0.13993 -0.00903 0.1467 -0.01112 C 0.15278 -0.01297 0.16493 -0.01783 0.16493 -0.01783 C 0.17535 -0.02639 0.18507 -0.03473 0.1967 -0.04005 C 0.21146 -0.05487 0.20469 -0.05116 0.21493 -0.05556 C 0.23073 -0.06922 0.20573 -0.04815 0.2283 -0.06459 C 0.24497 -0.07663 0.23108 -0.07177 0.24826 -0.0757 C 0.26684 -0.09352 0.29566 -0.11089 0.3184 -0.11552 C 0.3276 -0.12177 0.3375 -0.12501 0.3467 -0.13126 C 0.35278 -0.13519 0.35712 -0.14306 0.36337 -0.14677 C 0.36962 -0.15047 0.37813 -0.15371 0.38507 -0.15556 C 0.41406 -0.1632 0.44392 -0.16436 0.47326 -0.16899 C 0.53247 -0.17848 0.4783 -0.16737 0.53333 -0.1801 C 0.53993 -0.18172 0.55313 -0.1845 0.55313 -0.1845 C 0.58038 -0.197 0.61059 -0.18982 0.63819 -0.18218 C 0.64757 -0.17408 0.65573 -0.16806 0.66667 -0.16459 C 0.67656 -0.15741 0.67118 -0.16181 0.68333 -0.15116 C 0.68507 -0.14977 0.68837 -0.14677 0.68837 -0.14677 C 0.68872 -0.14376 0.68976 -0.14075 0.68993 -0.13774 C 0.69063 -0.12663 0.68976 -0.11528 0.69167 -0.1044 C 0.6934 -0.09376 0.71267 -0.09399 0.71667 -0.09329 C 0.7184 -0.0926 0.72049 -0.09283 0.7217 -0.09121 C 0.72483 -0.08704 0.72257 -0.07339 0.7217 -0.07107 C 0.71997 -0.06667 0.71163 -0.06459 0.71163 -0.06459 " pathEditMode="relative" ptsTypes="ffffffffffffffffffffffffA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7.40741E-7 C 0.00399 0.00046 0.00851 7.40741E-7 0.0125 0.00185 C 0.01563 0.00347 0.01979 0.00995 0.01979 0.01018 C 0.01945 0.01366 0.01945 0.02963 0.01597 0.03611 C 0.01146 0.04468 0.00625 0.05069 0.00347 0.05995 C 0.00504 0.07847 0.00365 0.08426 0.01441 0.09606 C 0.01667 0.10417 0.01979 0.10555 0.02691 0.1081 C 0.03038 0.10926 0.03767 0.11204 0.03767 0.11227 C 0.04011 0.11597 0.04445 0.11921 0.04479 0.12407 C 0.04549 0.13194 0.0441 0.16366 0.05382 0.17222 C 0.05903 0.17662 0.06702 0.17523 0.07379 0.17639 C 0.09375 0.19143 0.12587 0.18403 0.14913 0.18218 C 0.15868 0.17963 0.16892 0.17778 0.17622 0.18634 C 0.18108 0.20347 0.17865 0.22315 0.19063 0.23634 C 0.19358 0.24699 0.20087 0.24838 0.21024 0.25231 C 0.22066 0.25671 0.2309 0.25903 0.2408 0.26435 C 0.2625 0.26343 0.28281 0.25949 0.30382 0.26227 C 0.30434 0.26435 0.30625 0.2662 0.30556 0.26829 C 0.30434 0.27292 0.29844 0.28055 0.29844 0.28079 C 0.30035 0.29884 0.3007 0.3044 0.31649 0.30856 C 0.31892 0.30787 0.32118 0.30741 0.32361 0.30648 C 0.32552 0.30602 0.32847 0.30648 0.32899 0.3044 C 0.32969 0.30278 0.32656 0.30185 0.32552 0.30046 " pathEditMode="relative" rAng="0" ptsTypes="ffffffffffffffffffffffA">
                                      <p:cBhvr>
                                        <p:cTn id="3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" y="15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8148E-6 C 0.00295 0.00046 0.00625 -1.48148E-6 0.0092 0.00185 C 0.01146 0.00371 0.01458 0.01088 0.01458 0.01111 C 0.01423 0.01505 0.01423 0.03241 0.0118 0.03958 C 0.0085 0.04908 0.00451 0.05556 0.0026 0.06597 C 0.00364 0.08611 0.0026 0.09236 0.01059 0.10556 C 0.01215 0.11435 0.01458 0.11574 0.01979 0.11852 C 0.02239 0.11991 0.02778 0.12292 0.02778 0.12315 C 0.02951 0.12732 0.03264 0.13102 0.03298 0.13611 C 0.03333 0.14491 0.03246 0.17963 0.03958 0.18889 C 0.0434 0.19398 0.04913 0.19236 0.05416 0.19352 C 0.06892 0.21019 0.09236 0.20208 0.10955 0.2 C 0.11666 0.19722 0.12396 0.19514 0.12934 0.2044 C 0.13298 0.22338 0.13125 0.24491 0.13993 0.25949 C 0.14219 0.27107 0.14757 0.27246 0.15451 0.27685 C 0.16198 0.28171 0.16962 0.28426 0.17691 0.29028 C 0.19288 0.28912 0.20764 0.28496 0.22309 0.28796 C 0.22344 0.29028 0.22482 0.29236 0.22448 0.29445 C 0.22344 0.29954 0.21927 0.30787 0.21927 0.3081 C 0.22066 0.32801 0.22083 0.33426 0.23246 0.33866 C 0.2342 0.33796 0.23594 0.3375 0.23767 0.33658 C 0.23906 0.33588 0.24132 0.33658 0.24166 0.33426 C 0.24219 0.33241 0.23993 0.33125 0.23906 0.32986 " pathEditMode="relative" rAng="0" ptsTypes="ffffffffffffffffffffffA">
                                      <p:cBhvr>
                                        <p:cTn id="3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16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037E-6 C 0.00365 0.00047 0.00782 -3.7037E-6 0.01146 0.00139 C 0.01441 0.00278 0.01823 0.00811 0.01823 0.00834 C 0.01789 0.01111 0.01789 0.02431 0.01476 0.02963 C 0.01059 0.03681 0.00573 0.04167 0.00313 0.04931 C 0.00452 0.06436 0.0033 0.06922 0.0132 0.07894 C 0.01528 0.08565 0.01823 0.08658 0.02483 0.08866 C 0.02813 0.08982 0.0349 0.0919 0.0349 0.09213 C 0.03716 0.09514 0.04115 0.09792 0.0415 0.10186 C 0.04202 0.10834 0.0408 0.13426 0.04966 0.14144 C 0.05452 0.14514 0.06181 0.14399 0.06806 0.14491 C 0.08664 0.15741 0.11615 0.15116 0.13768 0.14954 C 0.14653 0.14746 0.15591 0.14607 0.16268 0.15301 C 0.16719 0.16713 0.16494 0.18311 0.17587 0.19422 C 0.17865 0.20301 0.18542 0.20394 0.1941 0.20718 C 0.20365 0.21088 0.2132 0.21274 0.22223 0.21713 C 0.24237 0.21621 0.26094 0.2132 0.28039 0.21551 C 0.28091 0.21713 0.28264 0.21875 0.28212 0.22037 C 0.28091 0.22431 0.27553 0.23033 0.27553 0.23056 C 0.27726 0.24537 0.27761 0.25 0.29219 0.25348 C 0.29445 0.25278 0.29653 0.25255 0.29879 0.25186 C 0.30053 0.25139 0.3033 0.25186 0.30382 0.25 C 0.30434 0.24861 0.30157 0.24792 0.30053 0.24676 " pathEditMode="relative" rAng="0" ptsTypes="ffffffffffffffffffffffA">
                                      <p:cBhvr>
                                        <p:cTn id="3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12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0.00717 C 0.0349 0.00972 0.05504 0.01227 0.07483 0.01828 C 0.0816 0.02315 0.08559 0.02546 0.08976 0.03402 C 0.09045 0.04213 0.08959 0.05069 0.09167 0.05833 C 0.09167 0.05879 0.10139 0.06273 0.10157 0.06273 C 0.11042 0.06458 0.1283 0.06736 0.1283 0.06736 C 0.13247 0.07592 0.14479 0.10162 0.1533 0.10277 C 0.16858 0.10486 0.1842 0.1044 0.2 0.10509 C 0.20157 0.1074 0.20243 0.11134 0.20486 0.1118 C 0.23299 0.11898 0.2816 0.11736 0.30643 0.11828 C 0.3415 0.1169 0.37674 0.11759 0.41163 0.11389 C 0.41962 0.11296 0.42709 0.1081 0.4349 0.10509 C 0.43872 0.1037 0.44653 0.10069 0.44653 0.10069 C 0.46216 0.10139 0.47778 0.1 0.49323 0.10277 C 0.49775 0.1037 0.49775 0.11412 0.50157 0.11828 C 0.50973 0.12754 0.525 0.12777 0.53473 0.1294 C 0.53577 0.13102 0.53681 0.13287 0.5382 0.13402 C 0.54167 0.1368 0.54983 0.13541 0.54983 0.14282 " pathEditMode="relative" ptsTypes="fffffffffffffffffA">
                                      <p:cBhvr>
                                        <p:cTn id="40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0.00717 C 0.0349 0.00972 0.05504 0.01227 0.07483 0.01828 C 0.0816 0.02315 0.08559 0.02546 0.08976 0.03402 C 0.09045 0.04213 0.08959 0.05069 0.09167 0.05833 C 0.09167 0.05879 0.10139 0.06273 0.10157 0.06273 C 0.11042 0.06458 0.1283 0.06736 0.1283 0.06736 C 0.13247 0.07592 0.14479 0.10162 0.1533 0.10277 C 0.16858 0.10486 0.1842 0.1044 0.2 0.10509 C 0.20157 0.1074 0.20243 0.11134 0.20486 0.1118 C 0.23299 0.11898 0.2816 0.11736 0.30643 0.11828 C 0.3415 0.1169 0.37674 0.11759 0.41163 0.11389 C 0.41962 0.11296 0.42709 0.1081 0.4349 0.10509 C 0.43872 0.1037 0.44653 0.10069 0.44653 0.10069 C 0.46216 0.10139 0.47778 0.1 0.49323 0.10277 C 0.49775 0.1037 0.49775 0.11412 0.50157 0.11828 C 0.50973 0.12754 0.525 0.12777 0.53473 0.1294 C 0.53577 0.13102 0.53681 0.13287 0.5382 0.13402 C 0.54167 0.1368 0.54983 0.13541 0.54983 0.14282 " pathEditMode="relative" ptsTypes="fffffffffffffffffA">
                                      <p:cBhvr>
                                        <p:cTn id="4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3 0.00717 C 0.0349 0.00972 0.05504 0.01227 0.07483 0.01828 C 0.0816 0.02315 0.08559 0.02546 0.08976 0.03402 C 0.09045 0.04213 0.08959 0.05069 0.09167 0.05833 C 0.09167 0.05879 0.10139 0.06273 0.10157 0.06273 C 0.11042 0.06458 0.1283 0.06736 0.1283 0.06736 C 0.13247 0.07592 0.14479 0.10162 0.1533 0.10277 C 0.16858 0.10486 0.1842 0.1044 0.2 0.10509 C 0.20157 0.1074 0.20243 0.11134 0.20486 0.1118 C 0.23299 0.11898 0.2816 0.11736 0.30643 0.11828 C 0.3415 0.1169 0.37674 0.11759 0.41163 0.11389 C 0.41962 0.11296 0.42709 0.1081 0.4349 0.10509 C 0.43872 0.1037 0.44653 0.10069 0.44653 0.10069 C 0.46216 0.10139 0.47778 0.1 0.49323 0.10277 C 0.49775 0.1037 0.49775 0.11412 0.50157 0.11828 C 0.50973 0.12754 0.525 0.12777 0.53473 0.1294 C 0.53577 0.13102 0.53681 0.13287 0.5382 0.13402 C 0.54167 0.1368 0.54983 0.13541 0.54983 0.14282 " pathEditMode="relative" ptsTypes="fffffffffffffffffA">
                                      <p:cBhvr>
                                        <p:cTn id="4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6 0.02477 C 0.15278 0.01134 0.17674 0.00926 0.19913 0.00625 C 0.27778 -0.00463 0.23299 0.00416 0.2908 -0.00857 C 0.31493 -0.00741 0.33906 -0.00787 0.36302 -0.00486 C 0.36719 -0.0044 0.40035 0.0118 0.40469 0.01365 C 0.43663 0.02777 0.47153 0.03518 0.50469 0.03958 C 0.60434 0.03333 0.59132 0.03935 0.64635 0.02477 C 0.66354 0.01111 0.68403 0.00301 0.69635 -0.01968 C 0.70434 -0.03473 0.7033 -0.05116 0.70746 -0.06783 C 0.71805 -0.11111 0.73837 -0.11713 0.76858 -0.12709 C 0.79132 -0.14723 0.82014 -0.14861 0.84635 -0.15672 C 0.87899 -0.16667 0.91076 -0.18125 0.94358 -0.19005 C 0.98246 -0.18889 1.02135 -0.18843 1.06024 -0.18635 C 1.0658 -0.18611 1.07187 -0.18611 1.07691 -0.18264 C 1.08472 -0.17755 1.0809 -0.16783 1.08524 -0.16042 C 1.09479 -0.14468 1.1441 -0.13611 1.14913 -0.13449 C 1.15573 -0.10787 1.15608 -0.11019 1.14913 -0.08264 C 1.15191 -0.07894 1.15399 -0.07408 1.15746 -0.07153 C 1.1625 -0.06783 1.17413 -0.06412 1.17413 -0.06412 C 1.18055 -0.06528 1.18767 -0.06389 1.19358 -0.06783 C 1.19618 -0.06968 1.19444 -0.07593 1.19635 -0.07894 C 1.20312 -0.09005 1.20382 -0.08704 1.21024 -0.08264 " pathEditMode="relative" ptsTypes="fffffffffffffffffffffA">
                                      <p:cBhvr>
                                        <p:cTn id="5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91 0.06759 C 0.08698 0.07685 0.07031 0.07338 0.10191 0.0787 C 0.1526 0.09907 0.20555 0.11481 0.25469 0.14167 C 0.28628 0.15903 0.30364 0.20069 0.33524 0.21944 C 0.36146 0.23495 0.38715 0.25046 0.4158 0.25648 C 0.43976 0.26157 0.46406 0.26273 0.48802 0.26759 C 0.56944 0.26505 0.65104 0.26481 0.73246 0.26018 C 0.73837 0.25995 0.74913 0.25278 0.74913 0.25278 C 0.75746 0.25393 0.76597 0.2537 0.77413 0.25648 C 0.77743 0.25764 0.77934 0.2625 0.78246 0.26389 C 0.79149 0.26759 0.80104 0.26875 0.81024 0.2713 C 0.81493 0.27245 0.82413 0.275 0.82413 0.275 C 0.83055 0.27384 0.83733 0.27361 0.84358 0.2713 C 0.8592 0.26551 0.86719 0.2537 0.88524 0.25278 C 0.90833 0.25162 0.9316 0.25023 0.95469 0.24907 C 0.9658 0.23912 0.97691 0.2294 0.98802 0.21944 C 0.99288 0.21505 1.00469 0.21204 1.00469 0.21204 C 1.0158 0.21319 1.02726 0.2118 1.03802 0.21574 C 1.04184 0.21713 1.04392 0.22268 1.04635 0.22685 C 1.05052 0.2338 1.05746 0.24907 1.05746 0.24907 C 1.05833 0.25764 1.06024 0.275 1.06024 0.275 " pathEditMode="relative" ptsTypes="ffffffffffffffffffffA">
                                      <p:cBhvr>
                                        <p:cTn id="5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3.06358E-6 C 0.01528 0.0037 0.01528 0.00809 0.01719 0.0111 C 0.01945 0.01479 0.03438 0.02497 0.03663 0.02589 C 0.0566 0.03468 0.07726 0.03514 0.09774 0.04069 C 0.12639 0.03953 0.15521 0.03977 0.18386 0.03699 C 0.25156 0.03052 0.19184 0.03491 0.22552 0.02219 C 0.2382 0.01734 0.25156 0.01549 0.26441 0.0111 C 0.27761 -0.0007 0.29254 -0.00856 0.30608 -0.0185 C 0.33472 -0.03977 0.36354 -0.06382 0.39774 -0.06659 C 0.46528 -0.07214 0.53299 -0.07376 0.60052 -0.07769 C 0.6184 -0.08255 0.63559 -0.09041 0.6533 -0.09619 C 0.67136 -0.11214 0.68767 -0.11515 0.70886 -0.11838 C 0.75052 -0.13226 0.79028 -0.12393 0.83386 -0.12208 C 0.84375 -0.11769 0.85365 -0.1126 0.86163 -0.10359 C 0.86458 -0.10035 0.86754 -0.09642 0.86997 -0.09249 C 0.87205 -0.08902 0.87274 -0.08393 0.87552 -0.08139 C 0.88559 -0.07237 0.89948 -0.07584 0.91163 -0.07399 C 0.91424 -0.07307 0.93021 -0.06821 0.93108 -0.06659 C 0.93455 -0.06035 0.93472 -0.05179 0.93663 -0.0444 C 0.93906 -0.03445 0.94896 -0.03099 0.9533 -0.0222 C 0.9599 -0.00902 0.96823 -0.00185 0.97552 0.0111 C 0.98021 0.02982 0.99636 0.05179 1.00886 0.06289 C 1.01528 0.08832 1.00886 0.05688 1.00886 0.09248 C 1.00886 0.11237 1.01042 0.11237 1.01719 0.12578 C 1.00799 0.14196 1.00556 0.13618 1.01163 0.14427 " pathEditMode="relative" rAng="0" ptsTypes="ffffffffffffffffffffffffA">
                                      <p:cBhvr>
                                        <p:cTn id="5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" y="6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306 0.15977 C 0.21267 0.14867 0.23351 0.15029 0.25365 0.14242 C 0.26563 0.1378 0.27327 0.12555 0.28472 0.12069 C 0.29097 0.11514 0.29653 0.10844 0.30278 0.10312 C 0.33056 0.07907 0.36077 0.05896 0.38976 0.03768 C 0.40538 0.02612 0.41962 0.00832 0.43733 0.00277 C 0.46146 -0.01896 0.49306 -0.01919 0.52083 -0.02359 C 0.53646 -0.03029 0.51892 -0.02312 0.55695 -0.03006 C 0.5717 -0.0326 0.58802 -0.0363 0.60278 -0.04093 C 0.62136 -0.04023 0.63993 -0.0407 0.65851 -0.03885 C 0.66198 -0.03862 0.6684 -0.03445 0.6684 -0.03445 C 0.72066 -0.03677 0.75538 -0.03561 0.80122 -0.04532 C 0.83733 -0.04463 0.87327 -0.0444 0.90938 -0.04324 C 0.93733 -0.04232 0.9632 -0.03006 0.99132 -0.02798 C 0.99931 -0.02521 1.0059 -0.02289 1.01424 -0.02127 C 1.02448 -0.01711 1.0316 -0.00971 1.04219 -0.00601 C 1.04497 -0.00393 1.0474 -0.00116 1.05035 0.00046 C 1.05243 0.00162 1.05504 0.00115 1.05695 0.00277 C 1.06597 0.00971 1.0684 0.02751 1.0717 0.03977 C 1.07222 0.04716 1.07205 0.05456 1.07327 0.06173 C 1.07379 0.06427 1.0757 0.06589 1.07656 0.06821 C 1.08142 0.08069 1.08438 0.0941 1.09306 0.10312 C 1.09618 0.10636 1.09879 0.11144 1.10278 0.1119 C 1.11042 0.1126 1.11806 0.11329 1.1257 0.11399 C 1.12952 0.12185 1.13455 0.12416 1.13889 0.13156 C 1.14427 0.14081 1.14913 0.15098 1.15208 0.16208 C 1.15573 0.203 1.1507 0.16277 1.15695 0.18821 C 1.16007 0.20046 1.15521 0.19907 1.16181 0.19907 " pathEditMode="relative" ptsTypes="fffffffffffffffffffffffffffA">
                                      <p:cBhvr>
                                        <p:cTn id="5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0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err="1" smtClean="0">
                <a:solidFill>
                  <a:srgbClr val="FF0000"/>
                </a:solidFill>
              </a:rPr>
              <a:t>Стентування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7" name="Рисунок 6" descr="stent-dia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0"/>
            <a:ext cx="8496944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404664"/>
            <a:ext cx="15121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Доставка по провіднику балона-катетера із </a:t>
            </a:r>
            <a:r>
              <a:rPr lang="uk-UA" sz="1600" b="1" dirty="0" err="1" smtClean="0"/>
              <a:t>стентом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5229201"/>
            <a:ext cx="2088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Місце звуження, утворене атеросклеротичною бляшкою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836712"/>
            <a:ext cx="17281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Роздування балона із </a:t>
            </a:r>
            <a:r>
              <a:rPr lang="uk-UA" sz="1600" b="1" dirty="0" err="1" smtClean="0"/>
              <a:t>стентом</a:t>
            </a:r>
            <a:r>
              <a:rPr lang="uk-UA" sz="1600" b="1" dirty="0" smtClean="0"/>
              <a:t>(тиск 10-14 </a:t>
            </a:r>
            <a:r>
              <a:rPr lang="uk-UA" sz="1600" b="1" dirty="0" err="1" smtClean="0"/>
              <a:t>атм</a:t>
            </a:r>
            <a:r>
              <a:rPr lang="uk-UA" sz="1600" b="1" dirty="0" smtClean="0"/>
              <a:t>)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60232" y="1484784"/>
            <a:ext cx="1584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b="1" dirty="0" smtClean="0"/>
              <a:t>Відновлена прохідність коронарної артерії </a:t>
            </a:r>
            <a:r>
              <a:rPr lang="uk-UA" sz="1600" b="1" dirty="0" err="1" smtClean="0"/>
              <a:t>стентом</a:t>
            </a:r>
            <a:endParaRPr lang="ru-RU" sz="1600" b="1" dirty="0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FF"/>
              </a:clrFrom>
              <a:clrTo>
                <a:srgbClr val="0000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68960"/>
            <a:ext cx="140017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41 -0.01041 C 0.01215 -0.02338 0.01094 -0.03634 0.00781 -0.04884 C 0.00521 -0.05995 0.00226 -0.0669 -0.00208 -0.07731 C -0.00486 -0.08403 -0.00521 -0.09213 -0.00712 -0.0993 C -0.00833 -0.10416 -0.00955 -0.10879 -0.01041 -0.11366 C -0.01163 -0.12106 -0.01354 -0.13588 -0.01354 -0.13565 C -0.01319 -0.15208 -0.01354 -0.16829 -0.01215 -0.18449 C -0.01198 -0.1868 -0.00955 -0.18819 -0.00868 -0.19051 C -0.00434 -0.20278 -0.00191 -0.21296 0.00625 -0.22291 C 0.01042 -0.23819 0.02847 -0.24444 0.03924 -0.25116 C 0.04896 -0.25694 0.05886 -0.25903 0.0691 -0.26319 C 0.09445 -0.27361 0.12153 -0.28426 0.14844 -0.2875 C 0.15938 -0.29028 0.17084 -0.28912 0.18143 -0.29352 C 0.19115 -0.30532 0.18768 -0.29977 0.19306 -0.30995 C 0.19427 -0.31458 0.19809 -0.31991 0.19809 -0.32384 " pathEditMode="relative" rAng="0" ptsTypes="ffffffffffffff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625 -0.32407 C 0.26146 -0.30463 0.25104 -0.33773 0.2717 -0.29282 C 0.27431 -0.28495 0.27691 -0.27732 0.28212 -0.26968 C 0.28472 -0.26204 0.28472 -0.25255 0.28733 -0.24468 C 0.29254 -0.2257 0.29775 -0.20695 0.30295 -0.1882 C 0.30556 -0.17153 0.30556 -0.15046 0.31077 -0.13357 C 0.31077 -0.12732 0.31597 -0.11482 0.31597 -0.11458 C 0.32118 -0.0713 0.32639 -0.02708 0.32639 0.01713 C 0.32379 0.08333 0.329 0.13264 0.30035 0.18657 C 0.29775 0.19468 0.29514 0.2 0.29254 0.20764 C 0.28733 0.22755 0.28212 0.24954 0.27952 0.2706 C 0.27691 0.28403 0.27952 0.30393 0.2691 0.31435 C 0.24844 0.33657 0.23021 0.33773 0.20174 0.33773 " pathEditMode="relative" rAng="0" ptsTypes="ffffffffffff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99 0.32709 C 0.26719 0.32454 0.27431 0.32038 0.28299 0.31598 C 0.29757 0.30857 0.31476 0.30672 0.32952 0.30024 C 0.3632 0.28542 0.39514 0.26667 0.42795 0.24931 C 0.43073 0.2463 0.43334 0.24283 0.43629 0.24028 C 0.44115 0.23635 0.44792 0.23704 0.45295 0.23357 C 0.45469 0.23241 0.45608 0.23033 0.45799 0.22917 C 0.46233 0.22663 0.47118 0.22246 0.47118 0.22246 C 0.47605 0.21621 0.48143 0.20996 0.48785 0.20695 C 0.50625 0.18241 0.52934 0.16019 0.53629 0.12477 C 0.53507 0.0588 0.554 -0.01828 0.52622 -0.07291 C 0.52101 -0.10254 0.50521 -0.12777 0.49132 -0.15069 C 0.47587 -0.17615 0.4908 -0.15347 0.48125 -0.17291 C 0.47518 -0.18541 0.4658 -0.19583 0.45799 -0.20625 C 0.45157 -0.21481 0.44723 -0.22592 0.43959 -0.2331 C 0.4382 -0.23796 0.43629 -0.24328 0.43629 -0.24861 " pathEditMode="relative" ptsTypes="fffffffffffffff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628 -0.24861 C 0.44479 -0.26296 0.45225 -0.27824 0.46007 -0.29329 C 0.46337 -0.29907 0.46528 -0.30671 0.46927 -0.31181 C 0.47725 -0.32176 0.4835 -0.33194 0.49132 -0.34213 C 0.49774 -0.35 0.50347 -0.36319 0.50989 -0.37014 C 0.52257 -0.3831 0.54271 -0.39815 0.55816 -0.40278 C 0.57882 -0.41852 0.6026 -0.42732 0.62673 -0.43056 C 0.63264 -0.42986 0.63906 -0.43009 0.64514 -0.42847 C 0.65312 -0.42639 0.65712 -0.41736 0.66371 -0.41227 C 0.66909 -0.40764 0.67656 -0.40509 0.68212 -0.40069 C 0.69253 -0.39213 0.70173 -0.38125 0.7118 -0.37222 C 0.71701 -0.36759 0.72291 -0.36296 0.7283 -0.35857 C 0.73524 -0.35324 0.74462 -0.35 0.75052 -0.34213 C 0.7585 -0.33148 0.76597 -0.32014 0.77482 -0.30926 " pathEditMode="relative" rAng="0" ptsTypes="fffffffffffff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тентування презент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70809"/>
            <a:ext cx="9144000" cy="6787191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4653136"/>
            <a:ext cx="1979712" cy="22048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 descr="heart_doctor_checking_a_hc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396552" y="3833664"/>
            <a:ext cx="3024336" cy="302433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632" y="476672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uk-UA" sz="24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Мета роботи: </a:t>
            </a:r>
            <a:endParaRPr lang="en-US" sz="24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з’ясувати причини та наслідки патологічного процесу в судинах, </a:t>
            </a:r>
            <a:endParaRPr lang="en-US" sz="24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показати перспективи </a:t>
            </a:r>
            <a:r>
              <a:rPr lang="uk-UA" sz="2400" b="1" dirty="0" err="1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реваскуляризації</a:t>
            </a:r>
            <a:r>
              <a:rPr lang="uk-UA" sz="2400" b="1" dirty="0" smtClean="0">
                <a:solidFill>
                  <a:schemeClr val="bg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коронарних артерій, адже на сьогоднішній день існують проблеми адекватного лікування хворих з нестабільними формами ІХС.</a:t>
            </a:r>
            <a:endParaRPr lang="ru-RU" sz="2400" b="1" dirty="0" smtClean="0">
              <a:solidFill>
                <a:schemeClr val="bg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FF7C8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ронарографія після стентування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39" y="1124744"/>
            <a:ext cx="3986843" cy="3960440"/>
          </a:xfrm>
          <a:prstGeom prst="rect">
            <a:avLst/>
          </a:prstGeom>
        </p:spPr>
      </p:pic>
      <p:pic>
        <p:nvPicPr>
          <p:cNvPr id="5" name="Рисунок 4" descr="коронарографія до проведення стентування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552" y="1052736"/>
            <a:ext cx="3816424" cy="3849463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971600" y="2132856"/>
            <a:ext cx="936104" cy="93610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0000"/>
                </a:solidFill>
              </a:ln>
              <a:noFill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043608" y="3356992"/>
            <a:ext cx="1008112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000000"/>
                </a:solidFill>
              </a:ln>
              <a:noFill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/>
        </p:nvGraphicFramePr>
        <p:xfrm>
          <a:off x="-80149" y="0"/>
          <a:ext cx="93042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El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/>
        </p:nvGraphicFramePr>
        <p:xfrm>
          <a:off x="-80149" y="0"/>
          <a:ext cx="93042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El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/>
        </p:nvGraphicFramePr>
        <p:xfrm>
          <a:off x="0" y="0"/>
          <a:ext cx="922415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El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El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 noGrp="1"/>
          </p:cNvGraphicFramePr>
          <p:nvPr/>
        </p:nvGraphicFramePr>
        <p:xfrm>
          <a:off x="-80149" y="0"/>
          <a:ext cx="93042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Диаграмма 4"/>
          <p:cNvPicPr>
            <a:picLocks noChangeArrowheads="1"/>
          </p:cNvPicPr>
          <p:nvPr/>
        </p:nvPicPr>
        <p:blipFill>
          <a:blip r:embed="rId2" cstate="print"/>
          <a:srcRect b="-232"/>
          <a:stretch>
            <a:fillRect/>
          </a:stretch>
        </p:blipFill>
        <p:spPr bwMode="auto">
          <a:xfrm>
            <a:off x="755576" y="0"/>
            <a:ext cx="7992888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Диаграмма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5856" y="3068960"/>
            <a:ext cx="5868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600" dirty="0" smtClean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rgbClr val="EECFCE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Дякую за увагу!</a:t>
            </a:r>
            <a:endParaRPr lang="ru-RU" sz="66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rgbClr val="EECFCE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rd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1" y="0"/>
            <a:ext cx="913891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1916832"/>
            <a:ext cx="264009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ровопостачання серц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620688"/>
            <a:ext cx="6624737" cy="4968553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1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24936" cy="619268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38496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трелка вправо 3"/>
          <p:cNvSpPr/>
          <p:nvPr/>
        </p:nvSpPr>
        <p:spPr>
          <a:xfrm rot="3194544">
            <a:off x="2316635" y="3996378"/>
            <a:ext cx="1252485" cy="390311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841776"/>
            <a:ext cx="374441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12776"/>
            <a:ext cx="348781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право 6"/>
          <p:cNvSpPr/>
          <p:nvPr/>
        </p:nvSpPr>
        <p:spPr>
          <a:xfrm rot="18660263">
            <a:off x="5214755" y="3926789"/>
            <a:ext cx="1306263" cy="390311"/>
          </a:xfrm>
          <a:prstGeom prst="rightArrow">
            <a:avLst/>
          </a:prstGeom>
          <a:solidFill>
            <a:srgbClr val="FF0000"/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60648"/>
            <a:ext cx="86044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n>
                  <a:solidFill>
                    <a:schemeClr val="bg1"/>
                  </a:solidFill>
                </a:ln>
                <a:solidFill>
                  <a:srgbClr val="EECFCE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Послідовність змін судини, що призводять до інфаркту міокарда.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rgbClr val="EECFCE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492896"/>
            <a:ext cx="2952328" cy="107721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solidFill>
                  <a:srgbClr val="FF0000"/>
                </a:solidFill>
              </a:rPr>
              <a:t>Основні форми ІХС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31840" y="4509120"/>
            <a:ext cx="2088232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Стенокардія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80112" y="5517232"/>
            <a:ext cx="1728192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Стабільна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3356992"/>
            <a:ext cx="2232248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>
                <a:solidFill>
                  <a:srgbClr val="FF0000"/>
                </a:solidFill>
              </a:rPr>
              <a:t>Нестабільна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548680"/>
            <a:ext cx="2016224" cy="9541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Інфаркт Міокарда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7452320" y="188640"/>
            <a:ext cx="432048" cy="3888432"/>
          </a:xfrm>
          <a:prstGeom prst="rightBrac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84368" y="1484784"/>
            <a:ext cx="1046440" cy="194421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effectLst>
            <a:glow rad="1397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vert"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FF0000"/>
                </a:solidFill>
              </a:rPr>
              <a:t>Гострі форми ІХС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1835696" y="3645024"/>
            <a:ext cx="2376264" cy="79208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979712" y="1628800"/>
            <a:ext cx="2232248" cy="792088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220072" y="3933056"/>
            <a:ext cx="792088" cy="720080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220072" y="4725144"/>
            <a:ext cx="864096" cy="576064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4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79512" y="188640"/>
            <a:ext cx="8747020" cy="5904656"/>
            <a:chOff x="179512" y="188640"/>
            <a:chExt cx="8747020" cy="5904656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79512" y="188640"/>
              <a:ext cx="8747020" cy="5904656"/>
              <a:chOff x="179512" y="188640"/>
              <a:chExt cx="8747020" cy="5904656"/>
            </a:xfrm>
          </p:grpSpPr>
          <p:pic>
            <p:nvPicPr>
              <p:cNvPr id="2" name="Рисунок 1" descr="110.jp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179512" y="188640"/>
                <a:ext cx="8747020" cy="5904656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rgbClr val="292929"/>
                </a:solidFill>
                <a:miter lim="800000"/>
              </a:ln>
              <a:effectLst>
                <a:reflection blurRad="12700" stA="28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971600" y="1484784"/>
                <a:ext cx="4536504" cy="954107"/>
              </a:xfrm>
              <a:prstGeom prst="rect">
                <a:avLst/>
              </a:prstGeom>
              <a:solidFill>
                <a:srgbClr val="E8BFBE">
                  <a:alpha val="92157"/>
                </a:srgb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dirty="0" smtClean="0"/>
                  <a:t>Пошкодження атеросклеротичної бляшки</a:t>
                </a:r>
                <a:endParaRPr lang="ru-RU" sz="28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5940152" y="2492896"/>
              <a:ext cx="2232248" cy="954107"/>
            </a:xfrm>
            <a:prstGeom prst="rect">
              <a:avLst/>
            </a:prstGeom>
            <a:solidFill>
              <a:srgbClr val="E8BFBE">
                <a:alpha val="76078"/>
              </a:srgb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dirty="0" smtClean="0"/>
                <a:t>Злипання тромбоцитів</a:t>
              </a:r>
              <a:endParaRPr lang="ru-RU" sz="28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619672" y="5517232"/>
              <a:ext cx="2232248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uk-UA" sz="2800" dirty="0" smtClean="0"/>
                <a:t>Тромбоцити</a:t>
              </a:r>
              <a:endParaRPr lang="ru-RU" sz="2800" dirty="0"/>
            </a:p>
          </p:txBody>
        </p:sp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rdts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78411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0"/>
            <a:ext cx="5180325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5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905503A-4010-44BE-9A19-ABEEFDDDD1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1078</TotalTime>
  <Words>179</Words>
  <Application>Microsoft Office PowerPoint</Application>
  <PresentationFormat>Экран (4:3)</PresentationFormat>
  <Paragraphs>44</Paragraphs>
  <Slides>28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Tema de Office</vt:lpstr>
      <vt:lpstr>Тема: Методи відновлення кровообігу в уражених атеросклерозом коронарних артеріях при ішемічній хворобі серця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Corazón</dc:title>
  <dc:subject/>
  <dc:creator/>
  <cp:keywords/>
  <dc:description/>
  <cp:lastModifiedBy>Ростик</cp:lastModifiedBy>
  <cp:revision>108</cp:revision>
  <dcterms:modified xsi:type="dcterms:W3CDTF">2013-01-15T11:55:13Z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TC025806159991</vt:lpwstr>
  </property>
</Properties>
</file>