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BD9F02-2210-4A80-B4BD-E50F7D40AF55}" type="datetimeFigureOut">
              <a:rPr lang="uk-UA" smtClean="0"/>
              <a:t>26.09.2013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7CCB60-2AD2-4A54-A528-76F1E2AF83B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600" b="1" u="sng" dirty="0" smtClean="0"/>
              <a:t>Переломи і вивихи</a:t>
            </a:r>
            <a:endParaRPr lang="uk-UA" sz="66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Перша допомога при переломах і вивихах.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5433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Це зміщення суглобових поверхонь кісток, які утворюють суглоб, після різких рухів, поштовхів або ударів.</a:t>
            </a:r>
          </a:p>
          <a:p>
            <a:pPr algn="ctr"/>
            <a:endParaRPr lang="uk-UA" sz="2800" dirty="0" smtClean="0"/>
          </a:p>
          <a:p>
            <a:pPr algn="ctr"/>
            <a:r>
              <a:rPr lang="uk-UA" sz="2800" dirty="0" smtClean="0"/>
              <a:t>Унаслідок цього ушкоджується суглобова сумка і зв’язки, які утримують суглоб.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Вивих</a:t>
            </a:r>
            <a:endParaRPr lang="uk-UA" b="1" dirty="0"/>
          </a:p>
        </p:txBody>
      </p:sp>
      <p:pic>
        <p:nvPicPr>
          <p:cNvPr id="1026" name="Picture 2" descr="C:\Users\админ\Desktop\Новая папка\вивих\a_1987_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696744" cy="502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526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1" cy="3744416"/>
          </a:xfrm>
        </p:spPr>
        <p:txBody>
          <a:bodyPr/>
          <a:lstStyle/>
          <a:p>
            <a:r>
              <a:rPr lang="uk-UA" i="1" dirty="0" smtClean="0"/>
              <a:t>Це ушкодження кістки з повним або частковим порушенням її цілісності.</a:t>
            </a:r>
          </a:p>
          <a:p>
            <a:endParaRPr lang="uk-UA" i="1" dirty="0" smtClean="0"/>
          </a:p>
          <a:p>
            <a:r>
              <a:rPr lang="uk-UA" i="1" dirty="0" smtClean="0"/>
              <a:t>Основні ознаки: </a:t>
            </a:r>
            <a:r>
              <a:rPr lang="uk-UA" dirty="0" smtClean="0">
                <a:solidFill>
                  <a:srgbClr val="003296"/>
                </a:solidFill>
              </a:rPr>
              <a:t>різко виражений біль;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3296"/>
                </a:solidFill>
              </a:rPr>
              <a:t>                             припухлість у місці перелому;</a:t>
            </a:r>
          </a:p>
          <a:p>
            <a:pPr marL="0" indent="0">
              <a:buNone/>
            </a:pPr>
            <a:r>
              <a:rPr lang="uk-UA" dirty="0">
                <a:solidFill>
                  <a:srgbClr val="003296"/>
                </a:solidFill>
              </a:rPr>
              <a:t> </a:t>
            </a:r>
            <a:r>
              <a:rPr lang="uk-UA" dirty="0" smtClean="0">
                <a:solidFill>
                  <a:srgbClr val="003296"/>
                </a:solidFill>
              </a:rPr>
              <a:t>                            поява рухомості в незвичному місці;</a:t>
            </a:r>
          </a:p>
          <a:p>
            <a:pPr marL="0" indent="0">
              <a:buNone/>
            </a:pPr>
            <a:r>
              <a:rPr lang="uk-UA" dirty="0">
                <a:solidFill>
                  <a:srgbClr val="003296"/>
                </a:solidFill>
              </a:rPr>
              <a:t> </a:t>
            </a:r>
            <a:r>
              <a:rPr lang="uk-UA" dirty="0" smtClean="0">
                <a:solidFill>
                  <a:srgbClr val="003296"/>
                </a:solidFill>
              </a:rPr>
              <a:t>                            видиме скорочення кінцівки;</a:t>
            </a:r>
          </a:p>
          <a:p>
            <a:pPr marL="0" indent="0">
              <a:buNone/>
            </a:pPr>
            <a:r>
              <a:rPr lang="uk-UA" dirty="0">
                <a:solidFill>
                  <a:srgbClr val="003296"/>
                </a:solidFill>
              </a:rPr>
              <a:t> </a:t>
            </a:r>
            <a:r>
              <a:rPr lang="uk-UA" dirty="0" smtClean="0">
                <a:solidFill>
                  <a:srgbClr val="003296"/>
                </a:solidFill>
              </a:rPr>
              <a:t>                            зміна її форми.</a:t>
            </a:r>
            <a:endParaRPr lang="uk-UA" dirty="0">
              <a:solidFill>
                <a:srgbClr val="00329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Перелом</a:t>
            </a:r>
            <a:endParaRPr lang="uk-UA"/>
          </a:p>
        </p:txBody>
      </p:sp>
      <p:pic>
        <p:nvPicPr>
          <p:cNvPr id="2050" name="Picture 2" descr="C:\Users\админ\Desktop\Новая папка\переломи\kosti_9037_131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80988"/>
            <a:ext cx="3819525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1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492896"/>
            <a:ext cx="9036496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rgbClr val="0070C0"/>
                </a:solidFill>
              </a:rPr>
              <a:t>Закриті</a:t>
            </a:r>
            <a:r>
              <a:rPr lang="uk-UA" sz="3600" dirty="0" smtClean="0"/>
              <a:t>(</a:t>
            </a:r>
            <a:r>
              <a:rPr lang="ru-RU" sz="3600" dirty="0" err="1" smtClean="0"/>
              <a:t>Шкіра</a:t>
            </a:r>
            <a:r>
              <a:rPr lang="ru-RU" sz="3600" dirty="0" smtClean="0"/>
              <a:t> </a:t>
            </a:r>
            <a:r>
              <a:rPr lang="ru-RU" sz="3600" dirty="0"/>
              <a:t>у </a:t>
            </a:r>
            <a:r>
              <a:rPr lang="ru-RU" sz="3600" dirty="0" err="1"/>
              <a:t>ділянці</a:t>
            </a:r>
            <a:r>
              <a:rPr lang="ru-RU" sz="3600" dirty="0"/>
              <a:t> перелому не </a:t>
            </a:r>
            <a:r>
              <a:rPr lang="ru-RU" sz="3600" dirty="0" err="1" smtClean="0"/>
              <a:t>пошкоджена</a:t>
            </a:r>
            <a:r>
              <a:rPr lang="ru-RU" sz="3600" dirty="0" smtClean="0"/>
              <a:t>)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b="1" dirty="0" err="1" smtClean="0">
                <a:solidFill>
                  <a:srgbClr val="0070C0"/>
                </a:solidFill>
              </a:rPr>
              <a:t>Відкриті</a:t>
            </a:r>
            <a:r>
              <a:rPr lang="ru-RU" sz="3600" dirty="0" smtClean="0"/>
              <a:t>(</a:t>
            </a:r>
            <a:r>
              <a:rPr lang="ru-RU" sz="3600" dirty="0" err="1" smtClean="0"/>
              <a:t>Шкіра</a:t>
            </a:r>
            <a:r>
              <a:rPr lang="ru-RU" sz="3600" dirty="0" smtClean="0"/>
              <a:t> у </a:t>
            </a:r>
            <a:r>
              <a:rPr lang="ru-RU" sz="3600" dirty="0" err="1" smtClean="0"/>
              <a:t>ділянці</a:t>
            </a:r>
            <a:r>
              <a:rPr lang="ru-RU" sz="3600" dirty="0" smtClean="0"/>
              <a:t> перелому </a:t>
            </a:r>
            <a:r>
              <a:rPr lang="ru-RU" sz="3600" dirty="0" err="1" smtClean="0"/>
              <a:t>пошкоджена</a:t>
            </a:r>
            <a:r>
              <a:rPr lang="ru-RU" sz="3600" dirty="0" smtClean="0"/>
              <a:t>)</a:t>
            </a:r>
          </a:p>
          <a:p>
            <a:pPr marL="0" indent="0">
              <a:buNone/>
            </a:pPr>
            <a:endParaRPr lang="uk-UA" sz="32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Класифікація переломів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436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492896"/>
            <a:ext cx="9036496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*Повні                  </a:t>
            </a:r>
            <a:r>
              <a:rPr lang="uk-UA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*Зміщені </a:t>
            </a:r>
          </a:p>
          <a:p>
            <a:pPr marL="0" indent="0">
              <a:buNone/>
            </a:pP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*Неповні              </a:t>
            </a:r>
            <a:r>
              <a:rPr lang="uk-UA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*Незміщені</a:t>
            </a:r>
            <a:endParaRPr lang="uk-UA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*Одиночні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*Множинні</a:t>
            </a:r>
            <a:endParaRPr lang="uk-UA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938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2708920"/>
            <a:ext cx="4636037" cy="3450696"/>
          </a:xfrm>
        </p:spPr>
        <p:txBody>
          <a:bodyPr/>
          <a:lstStyle/>
          <a:p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Поперечні</a:t>
            </a:r>
          </a:p>
          <a:p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косі       </a:t>
            </a:r>
          </a:p>
          <a:p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гвинтоподібні </a:t>
            </a:r>
          </a:p>
          <a:p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осколчасті          </a:t>
            </a:r>
          </a:p>
          <a:p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роздроблені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127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71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121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Переломи і вивихи</vt:lpstr>
      <vt:lpstr>Вивих</vt:lpstr>
      <vt:lpstr>Перелом</vt:lpstr>
      <vt:lpstr>Класифікація переломів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Переломи і вивихи</dc:title>
  <dc:creator>админ</dc:creator>
  <cp:lastModifiedBy>админ</cp:lastModifiedBy>
  <cp:revision>9</cp:revision>
  <dcterms:created xsi:type="dcterms:W3CDTF">2013-09-26T14:09:08Z</dcterms:created>
  <dcterms:modified xsi:type="dcterms:W3CDTF">2013-09-26T18:20:57Z</dcterms:modified>
</cp:coreProperties>
</file>