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3" r:id="rId5"/>
    <p:sldId id="272" r:id="rId6"/>
    <p:sldId id="271" r:id="rId7"/>
    <p:sldId id="259" r:id="rId8"/>
    <p:sldId id="260" r:id="rId9"/>
    <p:sldId id="274" r:id="rId10"/>
    <p:sldId id="261" r:id="rId11"/>
    <p:sldId id="276" r:id="rId12"/>
    <p:sldId id="262" r:id="rId13"/>
    <p:sldId id="275" r:id="rId14"/>
    <p:sldId id="263" r:id="rId15"/>
    <p:sldId id="278" r:id="rId16"/>
    <p:sldId id="279" r:id="rId17"/>
    <p:sldId id="264" r:id="rId18"/>
    <p:sldId id="266" r:id="rId19"/>
    <p:sldId id="280" r:id="rId20"/>
    <p:sldId id="265" r:id="rId21"/>
    <p:sldId id="26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8ADE487A-A2DC-4D25-A450-3602F2CC339B}" type="datetimeFigureOut">
              <a:rPr lang="ru-RU"/>
              <a:pPr>
                <a:defRPr/>
              </a:pPr>
              <a:t>03.05.2012</a:t>
            </a:fld>
            <a:endParaRPr lang="ru-RU"/>
          </a:p>
        </p:txBody>
      </p:sp>
      <p:sp>
        <p:nvSpPr>
          <p:cNvPr id="8" name="Номер слайда 15"/>
          <p:cNvSpPr>
            <a:spLocks noGrp="1"/>
          </p:cNvSpPr>
          <p:nvPr>
            <p:ph type="sldNum" sz="quarter" idx="11"/>
          </p:nvPr>
        </p:nvSpPr>
        <p:spPr/>
        <p:txBody>
          <a:bodyPr/>
          <a:lstStyle>
            <a:lvl1pPr>
              <a:defRPr/>
            </a:lvl1pPr>
          </a:lstStyle>
          <a:p>
            <a:pPr>
              <a:defRPr/>
            </a:pPr>
            <a:fld id="{13E288B4-ACC5-44C9-A591-EA6483BF25EA}"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19ED162-198F-4436-B715-6B54D167812C}" type="datetimeFigureOut">
              <a:rPr lang="ru-RU"/>
              <a:pPr>
                <a:defRPr/>
              </a:pPr>
              <a:t>03.05.2012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701358E-BAFB-4C59-A76C-55351AABB94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F28E76E-E7AE-46D3-8D1C-A95AAFB21B7D}" type="datetimeFigureOut">
              <a:rPr lang="ru-RU"/>
              <a:pPr>
                <a:defRPr/>
              </a:pPr>
              <a:t>03.05.2012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1C1C042-4448-4995-BA0C-D561EB4546D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FE864FBC-B54F-4E6D-912C-AFF9F7779E97}" type="datetimeFigureOut">
              <a:rPr lang="ru-RU"/>
              <a:pPr>
                <a:defRPr/>
              </a:pPr>
              <a:t>03.05.2012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13A0C2A-3D60-4524-AAC7-2111AFC438F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7D34B7-ECC0-497E-B5D4-FB93594ECC30}" type="datetimeFigureOut">
              <a:rPr lang="ru-RU"/>
              <a:pPr>
                <a:defRPr/>
              </a:pPr>
              <a:t>03.05.2012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1D3B75-7F7E-4130-A522-C1681E862BA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3DFA2CF0-7976-462B-9400-29DAC57D948C}" type="datetimeFigureOut">
              <a:rPr lang="ru-RU"/>
              <a:pPr>
                <a:defRPr/>
              </a:pPr>
              <a:t>03.05.2012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7D35DD2-05DF-4645-AEB5-5701EB7F1F9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DE8D41F9-BB9A-4BE9-818C-802FBD318D8E}"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05A7718A-0558-4170-A659-6B54396755AB}" type="datetimeFigureOut">
              <a:rPr lang="ru-RU"/>
              <a:pPr>
                <a:defRPr/>
              </a:pPr>
              <a:t>03.05.2012</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8A8707BB-999F-401D-89EC-4C279E4D6365}" type="datetimeFigureOut">
              <a:rPr lang="ru-RU"/>
              <a:pPr>
                <a:defRPr/>
              </a:pPr>
              <a:t>03.05.2012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0C8D587-3192-449B-83BC-6BA60D7CEC5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D51993AF-DAAF-4556-B8D9-7CF6B38D2087}" type="datetimeFigureOut">
              <a:rPr lang="ru-RU"/>
              <a:pPr>
                <a:defRPr/>
              </a:pPr>
              <a:t>03.05.2012</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BB30FE38-936C-4799-92A3-1C3E6841D8F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7650710F-8407-4092-BAB1-2EFBBBE0BD2A}" type="datetimeFigureOut">
              <a:rPr lang="ru-RU"/>
              <a:pPr>
                <a:defRPr/>
              </a:pPr>
              <a:t>03.05.2012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8179B62F-092D-47C8-8BB1-59D5AE7785D5}"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5806D47A-0055-4CCA-8E47-557171AE42C5}" type="datetimeFigureOut">
              <a:rPr lang="ru-RU"/>
              <a:pPr>
                <a:defRPr/>
              </a:pPr>
              <a:t>03.05.2012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495E9BB3-F58C-440B-84FE-4EE73B519BA4}"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CF57C402-E702-408B-98A9-F11311CEA321}" type="datetimeFigureOut">
              <a:rPr lang="ru-RU"/>
              <a:pPr>
                <a:defRPr/>
              </a:pPr>
              <a:t>03.05.2012</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101A9CC8-A194-486D-89A5-A8986F5FF311}"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15.png"/><Relationship Id="rId5" Type="http://schemas.openxmlformats.org/officeDocument/2006/relationships/image" Target="../media/image30.wmf"/><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slideLayout" Target="../slideLayouts/slideLayout6.xml"/><Relationship Id="rId1" Type="http://schemas.openxmlformats.org/officeDocument/2006/relationships/audio" Target="../media/audio4.wav"/><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jpe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15.png"/><Relationship Id="rId5" Type="http://schemas.openxmlformats.org/officeDocument/2006/relationships/image" Target="../media/image63.wmf"/><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audio" Target="../media/audio1.wav"/><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000240"/>
            <a:ext cx="8305800" cy="1981200"/>
          </a:xfrm>
        </p:spPr>
        <p:txBody>
          <a:bodyPr/>
          <a:lstStyle/>
          <a:p>
            <a:pPr fontAlgn="auto">
              <a:spcAft>
                <a:spcPts val="0"/>
              </a:spcAft>
              <a:defRPr/>
            </a:pPr>
            <a:r>
              <a:rPr lang="uk-UA" sz="6600" b="1" i="1" smtClean="0"/>
              <a:t>Тема.</a:t>
            </a:r>
            <a:r>
              <a:rPr lang="uk-UA" sz="6600" i="1" smtClean="0"/>
              <a:t> </a:t>
            </a:r>
            <a:r>
              <a:rPr lang="uk-UA" sz="6600" smtClean="0"/>
              <a:t>Корисні бактерії.</a:t>
            </a:r>
            <a:r>
              <a:rPr lang="ru-RU" sz="6600" smtClean="0"/>
              <a:t/>
            </a:r>
            <a:br>
              <a:rPr lang="ru-RU" sz="6600" smtClean="0"/>
            </a:br>
            <a:endParaRPr lang="ru-RU" sz="6600"/>
          </a:p>
        </p:txBody>
      </p:sp>
      <p:pic>
        <p:nvPicPr>
          <p:cNvPr id="13314" name="Рисунок 3" descr="e-coli.jpg"/>
          <p:cNvPicPr>
            <a:picLocks noChangeAspect="1"/>
          </p:cNvPicPr>
          <p:nvPr/>
        </p:nvPicPr>
        <p:blipFill>
          <a:blip r:embed="rId2"/>
          <a:srcRect/>
          <a:stretch>
            <a:fillRect/>
          </a:stretch>
        </p:blipFill>
        <p:spPr bwMode="auto">
          <a:xfrm>
            <a:off x="1571625" y="3786188"/>
            <a:ext cx="3643313" cy="2578100"/>
          </a:xfrm>
          <a:prstGeom prst="rect">
            <a:avLst/>
          </a:prstGeom>
          <a:noFill/>
          <a:ln w="9525">
            <a:noFill/>
            <a:miter lim="800000"/>
            <a:headEnd/>
            <a:tailEnd/>
          </a:ln>
        </p:spPr>
      </p:pic>
      <p:grpSp>
        <p:nvGrpSpPr>
          <p:cNvPr id="13315" name="Group 153"/>
          <p:cNvGrpSpPr>
            <a:grpSpLocks/>
          </p:cNvGrpSpPr>
          <p:nvPr/>
        </p:nvGrpSpPr>
        <p:grpSpPr bwMode="auto">
          <a:xfrm>
            <a:off x="6357938" y="2571750"/>
            <a:ext cx="215900" cy="503238"/>
            <a:chOff x="2653" y="935"/>
            <a:chExt cx="363" cy="998"/>
          </a:xfrm>
        </p:grpSpPr>
        <p:sp>
          <p:nvSpPr>
            <p:cNvPr id="13358"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59"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60"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61"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62"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63"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6" name="Group 153"/>
          <p:cNvGrpSpPr>
            <a:grpSpLocks/>
          </p:cNvGrpSpPr>
          <p:nvPr/>
        </p:nvGrpSpPr>
        <p:grpSpPr bwMode="auto">
          <a:xfrm>
            <a:off x="7643813" y="2786063"/>
            <a:ext cx="215900" cy="503237"/>
            <a:chOff x="2653" y="935"/>
            <a:chExt cx="363" cy="998"/>
          </a:xfrm>
        </p:grpSpPr>
        <p:sp>
          <p:nvSpPr>
            <p:cNvPr id="13352"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53"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54"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55"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56"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57"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7" name="Group 153"/>
          <p:cNvGrpSpPr>
            <a:grpSpLocks/>
          </p:cNvGrpSpPr>
          <p:nvPr/>
        </p:nvGrpSpPr>
        <p:grpSpPr bwMode="auto">
          <a:xfrm>
            <a:off x="1143000" y="2857500"/>
            <a:ext cx="215900" cy="503238"/>
            <a:chOff x="2653" y="935"/>
            <a:chExt cx="363" cy="998"/>
          </a:xfrm>
        </p:grpSpPr>
        <p:sp>
          <p:nvSpPr>
            <p:cNvPr id="13346"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47"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48"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49"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50"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51"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8" name="Group 153"/>
          <p:cNvGrpSpPr>
            <a:grpSpLocks/>
          </p:cNvGrpSpPr>
          <p:nvPr/>
        </p:nvGrpSpPr>
        <p:grpSpPr bwMode="auto">
          <a:xfrm>
            <a:off x="7572375" y="1000125"/>
            <a:ext cx="215900" cy="503238"/>
            <a:chOff x="2653" y="935"/>
            <a:chExt cx="363" cy="998"/>
          </a:xfrm>
        </p:grpSpPr>
        <p:sp>
          <p:nvSpPr>
            <p:cNvPr id="13340"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41"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42"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43"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44"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45"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9" name="Group 153"/>
          <p:cNvGrpSpPr>
            <a:grpSpLocks/>
          </p:cNvGrpSpPr>
          <p:nvPr/>
        </p:nvGrpSpPr>
        <p:grpSpPr bwMode="auto">
          <a:xfrm>
            <a:off x="857250" y="1285875"/>
            <a:ext cx="215900" cy="503238"/>
            <a:chOff x="2653" y="935"/>
            <a:chExt cx="363" cy="998"/>
          </a:xfrm>
        </p:grpSpPr>
        <p:sp>
          <p:nvSpPr>
            <p:cNvPr id="13334"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35"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36"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37"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38"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39"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20" name="Group 153"/>
          <p:cNvGrpSpPr>
            <a:grpSpLocks/>
          </p:cNvGrpSpPr>
          <p:nvPr/>
        </p:nvGrpSpPr>
        <p:grpSpPr bwMode="auto">
          <a:xfrm>
            <a:off x="2571750" y="2643188"/>
            <a:ext cx="215900" cy="503237"/>
            <a:chOff x="2653" y="935"/>
            <a:chExt cx="363" cy="998"/>
          </a:xfrm>
        </p:grpSpPr>
        <p:sp>
          <p:nvSpPr>
            <p:cNvPr id="13328"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29"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30"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31"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32"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33"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21" name="Group 153"/>
          <p:cNvGrpSpPr>
            <a:grpSpLocks/>
          </p:cNvGrpSpPr>
          <p:nvPr/>
        </p:nvGrpSpPr>
        <p:grpSpPr bwMode="auto">
          <a:xfrm>
            <a:off x="6357938" y="4071938"/>
            <a:ext cx="215900" cy="503237"/>
            <a:chOff x="2653" y="935"/>
            <a:chExt cx="363" cy="998"/>
          </a:xfrm>
        </p:grpSpPr>
        <p:sp>
          <p:nvSpPr>
            <p:cNvPr id="13322"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23"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24"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25"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26"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27"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1"/>
          <p:cNvSpPr>
            <a:spLocks noGrp="1"/>
          </p:cNvSpPr>
          <p:nvPr>
            <p:ph idx="1"/>
          </p:nvPr>
        </p:nvSpPr>
        <p:spPr>
          <a:xfrm>
            <a:off x="428625" y="285750"/>
            <a:ext cx="8429625" cy="4071938"/>
          </a:xfrm>
        </p:spPr>
        <p:txBody>
          <a:bodyPr/>
          <a:lstStyle/>
          <a:p>
            <a:r>
              <a:rPr lang="uk-UA" sz="1600" b="1" i="1" smtClean="0"/>
              <a:t>Очищення стічних вод та газів</a:t>
            </a:r>
            <a:endParaRPr lang="ru-RU" sz="1600" smtClean="0"/>
          </a:p>
          <a:p>
            <a:r>
              <a:rPr lang="uk-UA" sz="1600" i="1" smtClean="0"/>
              <a:t>Як ви гадаєте, яким чином відбувається очищення стічних вод та газів на великих підприємствах? </a:t>
            </a:r>
            <a:r>
              <a:rPr lang="uk-UA" sz="1600" smtClean="0"/>
              <a:t>Велике значення мають бактерії як живі фільтри. Для очищення річок від шкідливих відходів використовують бактерії, які живляться фенолом та іншими хімічними речовинами. Цей спосіб застосовують і для очищення стічних вод коксохімічних заводів та побутових вод. Для цього стічні води відстоюють і розділяють на рідку частину та драглистий осад. А потім переробляють у декілька етапів, використовуючи аеробні та анаеробні бактерії. </a:t>
            </a:r>
            <a:r>
              <a:rPr lang="uk-UA" sz="1600" i="1" smtClean="0"/>
              <a:t>Пригадайте, що це за бактерії. </a:t>
            </a:r>
            <a:r>
              <a:rPr lang="uk-UA" sz="1600" smtClean="0"/>
              <a:t>Після очищення отримують очищену рідину, яку зазвичай спускають у річки та мул, що складається з нешкідливих органічних і неорганічних речовин, його можна висушити і в подальшому використовувати як добриво. На одному з заводів Німеччини було створено багатошаровий фільтр для очищення газів з неприємним запахом. Для фільтру взяли штам бактерій, які знищують запахи. Забруднене повітря проходить крізь цей фільтр і позбавляється запаху. Такі установки можна викорис­товувати на тваринницьких фермах.</a:t>
            </a:r>
            <a:endParaRPr lang="ru-RU" sz="1600" smtClean="0"/>
          </a:p>
          <a:p>
            <a:endParaRPr lang="ru-RU" sz="1600" smtClean="0"/>
          </a:p>
        </p:txBody>
      </p:sp>
      <p:pic>
        <p:nvPicPr>
          <p:cNvPr id="22530" name="Рисунок 3" descr="im001000.jpg"/>
          <p:cNvPicPr>
            <a:picLocks noChangeAspect="1"/>
          </p:cNvPicPr>
          <p:nvPr/>
        </p:nvPicPr>
        <p:blipFill>
          <a:blip r:embed="rId2"/>
          <a:srcRect/>
          <a:stretch>
            <a:fillRect/>
          </a:stretch>
        </p:blipFill>
        <p:spPr bwMode="auto">
          <a:xfrm>
            <a:off x="5715000" y="4071938"/>
            <a:ext cx="3165475" cy="2490787"/>
          </a:xfrm>
          <a:prstGeom prst="rect">
            <a:avLst/>
          </a:prstGeom>
          <a:noFill/>
          <a:ln w="9525">
            <a:noFill/>
            <a:miter lim="800000"/>
            <a:headEnd/>
            <a:tailEnd/>
          </a:ln>
        </p:spPr>
      </p:pic>
      <p:pic>
        <p:nvPicPr>
          <p:cNvPr id="22531" name="Рисунок 4" descr="info_sewage.jpg"/>
          <p:cNvPicPr>
            <a:picLocks noChangeAspect="1"/>
          </p:cNvPicPr>
          <p:nvPr/>
        </p:nvPicPr>
        <p:blipFill>
          <a:blip r:embed="rId3"/>
          <a:srcRect/>
          <a:stretch>
            <a:fillRect/>
          </a:stretch>
        </p:blipFill>
        <p:spPr bwMode="auto">
          <a:xfrm>
            <a:off x="1071563" y="4143375"/>
            <a:ext cx="357187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5805488"/>
            <a:ext cx="8229600" cy="782637"/>
          </a:xfrm>
        </p:spPr>
        <p:txBody>
          <a:bodyPr/>
          <a:lstStyle/>
          <a:p>
            <a:pPr fontAlgn="auto">
              <a:spcAft>
                <a:spcPts val="0"/>
              </a:spcAft>
              <a:defRPr/>
            </a:pPr>
            <a:endParaRPr lang="ru-RU" sz="2000">
              <a:solidFill>
                <a:schemeClr val="tx1"/>
              </a:solidFill>
            </a:endParaRPr>
          </a:p>
        </p:txBody>
      </p:sp>
      <p:pic>
        <p:nvPicPr>
          <p:cNvPr id="25604" name="Picture 4" descr="AN00588_"/>
          <p:cNvPicPr>
            <a:picLocks noChangeAspect="1" noChangeArrowheads="1"/>
          </p:cNvPicPr>
          <p:nvPr/>
        </p:nvPicPr>
        <p:blipFill>
          <a:blip r:embed="rId3"/>
          <a:srcRect/>
          <a:stretch>
            <a:fillRect/>
          </a:stretch>
        </p:blipFill>
        <p:spPr bwMode="auto">
          <a:xfrm>
            <a:off x="250825" y="0"/>
            <a:ext cx="2738438" cy="3468688"/>
          </a:xfrm>
          <a:prstGeom prst="rect">
            <a:avLst/>
          </a:prstGeom>
          <a:noFill/>
          <a:ln w="9525">
            <a:noFill/>
            <a:miter lim="800000"/>
            <a:headEnd/>
            <a:tailEnd/>
          </a:ln>
        </p:spPr>
      </p:pic>
      <p:pic>
        <p:nvPicPr>
          <p:cNvPr id="23555" name="Picture 6" descr="AN01136_"/>
          <p:cNvPicPr>
            <a:picLocks noChangeAspect="1" noChangeArrowheads="1"/>
          </p:cNvPicPr>
          <p:nvPr/>
        </p:nvPicPr>
        <p:blipFill>
          <a:blip r:embed="rId4"/>
          <a:srcRect/>
          <a:stretch>
            <a:fillRect/>
          </a:stretch>
        </p:blipFill>
        <p:spPr bwMode="auto">
          <a:xfrm>
            <a:off x="3059113" y="2349500"/>
            <a:ext cx="3913187" cy="3219450"/>
          </a:xfrm>
          <a:prstGeom prst="rect">
            <a:avLst/>
          </a:prstGeom>
          <a:noFill/>
          <a:ln w="9525">
            <a:noFill/>
            <a:miter lim="800000"/>
            <a:headEnd/>
            <a:tailEnd/>
          </a:ln>
        </p:spPr>
      </p:pic>
      <p:pic>
        <p:nvPicPr>
          <p:cNvPr id="25607" name="Picture 7" descr="AN01995_"/>
          <p:cNvPicPr>
            <a:picLocks noChangeAspect="1" noChangeArrowheads="1"/>
          </p:cNvPicPr>
          <p:nvPr/>
        </p:nvPicPr>
        <p:blipFill>
          <a:blip r:embed="rId5"/>
          <a:srcRect/>
          <a:stretch>
            <a:fillRect/>
          </a:stretch>
        </p:blipFill>
        <p:spPr bwMode="auto">
          <a:xfrm>
            <a:off x="6588125" y="260350"/>
            <a:ext cx="2347913" cy="2327275"/>
          </a:xfrm>
          <a:prstGeom prst="rect">
            <a:avLst/>
          </a:prstGeom>
          <a:noFill/>
          <a:ln w="9525">
            <a:noFill/>
            <a:miter lim="800000"/>
            <a:headEnd/>
            <a:tailEnd/>
          </a:ln>
        </p:spPr>
      </p:pic>
      <p:sp>
        <p:nvSpPr>
          <p:cNvPr id="23557" name="AutoShape 8"/>
          <p:cNvSpPr>
            <a:spLocks noChangeArrowheads="1"/>
          </p:cNvSpPr>
          <p:nvPr/>
        </p:nvSpPr>
        <p:spPr bwMode="auto">
          <a:xfrm>
            <a:off x="684213" y="4797425"/>
            <a:ext cx="1511300" cy="936625"/>
          </a:xfrm>
          <a:prstGeom prst="irregularSeal1">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58" name="AutoShape 9"/>
          <p:cNvSpPr>
            <a:spLocks noChangeArrowheads="1"/>
          </p:cNvSpPr>
          <p:nvPr/>
        </p:nvSpPr>
        <p:spPr bwMode="auto">
          <a:xfrm>
            <a:off x="7596188" y="4797425"/>
            <a:ext cx="1222375" cy="720725"/>
          </a:xfrm>
          <a:prstGeom prst="irregularSeal1">
            <a:avLst/>
          </a:prstGeom>
          <a:solidFill>
            <a:srgbClr val="008000"/>
          </a:solidFill>
          <a:ln w="9525">
            <a:solidFill>
              <a:schemeClr val="tx1"/>
            </a:solidFill>
            <a:miter lim="800000"/>
            <a:headEnd/>
            <a:tailEnd/>
          </a:ln>
        </p:spPr>
        <p:txBody>
          <a:bodyPr wrap="none" anchor="ctr"/>
          <a:lstStyle/>
          <a:p>
            <a:endParaRPr lang="uk-UA">
              <a:latin typeface="Constantia" pitchFamily="18" charset="0"/>
            </a:endParaRPr>
          </a:p>
        </p:txBody>
      </p:sp>
      <p:sp>
        <p:nvSpPr>
          <p:cNvPr id="23559" name="AutoShape 10"/>
          <p:cNvSpPr>
            <a:spLocks noChangeArrowheads="1"/>
          </p:cNvSpPr>
          <p:nvPr/>
        </p:nvSpPr>
        <p:spPr bwMode="auto">
          <a:xfrm>
            <a:off x="2627313" y="5157788"/>
            <a:ext cx="865187" cy="576262"/>
          </a:xfrm>
          <a:prstGeom prst="irregularSeal1">
            <a:avLst/>
          </a:prstGeom>
          <a:solidFill>
            <a:srgbClr val="008000"/>
          </a:solidFill>
          <a:ln w="9525">
            <a:solidFill>
              <a:schemeClr val="tx1"/>
            </a:solidFill>
            <a:miter lim="800000"/>
            <a:headEnd/>
            <a:tailEnd/>
          </a:ln>
        </p:spPr>
        <p:txBody>
          <a:bodyPr wrap="none" anchor="ctr"/>
          <a:lstStyle/>
          <a:p>
            <a:endParaRPr lang="uk-UA">
              <a:latin typeface="Constantia" pitchFamily="18" charset="0"/>
            </a:endParaRPr>
          </a:p>
        </p:txBody>
      </p:sp>
      <p:sp>
        <p:nvSpPr>
          <p:cNvPr id="23560" name="AutoShape 11"/>
          <p:cNvSpPr>
            <a:spLocks noChangeArrowheads="1"/>
          </p:cNvSpPr>
          <p:nvPr/>
        </p:nvSpPr>
        <p:spPr bwMode="auto">
          <a:xfrm>
            <a:off x="5292725" y="5084763"/>
            <a:ext cx="865188" cy="576262"/>
          </a:xfrm>
          <a:prstGeom prst="irregularSeal1">
            <a:avLst/>
          </a:prstGeom>
          <a:solidFill>
            <a:srgbClr val="008000"/>
          </a:solidFill>
          <a:ln w="9525">
            <a:solidFill>
              <a:schemeClr val="tx1"/>
            </a:solidFill>
            <a:miter lim="800000"/>
            <a:headEnd/>
            <a:tailEnd/>
          </a:ln>
        </p:spPr>
        <p:txBody>
          <a:bodyPr wrap="none" anchor="ctr"/>
          <a:lstStyle/>
          <a:p>
            <a:endParaRPr lang="uk-UA">
              <a:latin typeface="Constantia" pitchFamily="18" charset="0"/>
            </a:endParaRPr>
          </a:p>
        </p:txBody>
      </p:sp>
      <p:sp>
        <p:nvSpPr>
          <p:cNvPr id="23561" name="AutoShape 12"/>
          <p:cNvSpPr>
            <a:spLocks noChangeArrowheads="1"/>
          </p:cNvSpPr>
          <p:nvPr/>
        </p:nvSpPr>
        <p:spPr bwMode="auto">
          <a:xfrm>
            <a:off x="6372225" y="4941888"/>
            <a:ext cx="865188" cy="576262"/>
          </a:xfrm>
          <a:prstGeom prst="irregularSeal1">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2" name="AutoShape 13"/>
          <p:cNvSpPr>
            <a:spLocks noChangeArrowheads="1"/>
          </p:cNvSpPr>
          <p:nvPr/>
        </p:nvSpPr>
        <p:spPr bwMode="auto">
          <a:xfrm rot="875977">
            <a:off x="8243888" y="3644900"/>
            <a:ext cx="287337" cy="12954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3" name="AutoShape 14"/>
          <p:cNvSpPr>
            <a:spLocks noChangeArrowheads="1"/>
          </p:cNvSpPr>
          <p:nvPr/>
        </p:nvSpPr>
        <p:spPr bwMode="auto">
          <a:xfrm rot="875977">
            <a:off x="6804025" y="4508500"/>
            <a:ext cx="144463" cy="6477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4" name="AutoShape 15"/>
          <p:cNvSpPr>
            <a:spLocks noChangeArrowheads="1"/>
          </p:cNvSpPr>
          <p:nvPr/>
        </p:nvSpPr>
        <p:spPr bwMode="auto">
          <a:xfrm rot="20724023" flipH="1">
            <a:off x="6659563" y="4581525"/>
            <a:ext cx="144462" cy="6477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5" name="AutoShape 16"/>
          <p:cNvSpPr>
            <a:spLocks noChangeArrowheads="1"/>
          </p:cNvSpPr>
          <p:nvPr/>
        </p:nvSpPr>
        <p:spPr bwMode="auto">
          <a:xfrm rot="20724023" flipH="1">
            <a:off x="7953375" y="3573463"/>
            <a:ext cx="269875" cy="1428750"/>
          </a:xfrm>
          <a:prstGeom prst="moon">
            <a:avLst>
              <a:gd name="adj" fmla="val 24736"/>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6" name="AutoShape 17"/>
          <p:cNvSpPr>
            <a:spLocks noChangeArrowheads="1"/>
          </p:cNvSpPr>
          <p:nvPr/>
        </p:nvSpPr>
        <p:spPr bwMode="auto">
          <a:xfrm rot="875977">
            <a:off x="1406525" y="3860800"/>
            <a:ext cx="287338" cy="12954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7" name="AutoShape 18"/>
          <p:cNvSpPr>
            <a:spLocks noChangeArrowheads="1"/>
          </p:cNvSpPr>
          <p:nvPr/>
        </p:nvSpPr>
        <p:spPr bwMode="auto">
          <a:xfrm rot="20724023" flipH="1">
            <a:off x="1116013" y="3789363"/>
            <a:ext cx="269875" cy="1428750"/>
          </a:xfrm>
          <a:prstGeom prst="moon">
            <a:avLst>
              <a:gd name="adj" fmla="val 24736"/>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8" name="AutoShape 19"/>
          <p:cNvSpPr>
            <a:spLocks noChangeArrowheads="1"/>
          </p:cNvSpPr>
          <p:nvPr/>
        </p:nvSpPr>
        <p:spPr bwMode="auto">
          <a:xfrm>
            <a:off x="2771775" y="4941888"/>
            <a:ext cx="576263" cy="647700"/>
          </a:xfrm>
          <a:prstGeom prst="star8">
            <a:avLst>
              <a:gd name="adj" fmla="val 23069"/>
            </a:avLst>
          </a:prstGeom>
          <a:solidFill>
            <a:srgbClr val="FF6600"/>
          </a:solidFill>
          <a:ln w="9525">
            <a:solidFill>
              <a:schemeClr val="tx1"/>
            </a:solidFill>
            <a:miter lim="800000"/>
            <a:headEnd/>
            <a:tailEnd/>
          </a:ln>
        </p:spPr>
        <p:txBody>
          <a:bodyPr wrap="none" anchor="ctr"/>
          <a:lstStyle/>
          <a:p>
            <a:endParaRPr lang="uk-UA">
              <a:latin typeface="Constantia" pitchFamily="18" charset="0"/>
            </a:endParaRPr>
          </a:p>
        </p:txBody>
      </p:sp>
      <p:sp>
        <p:nvSpPr>
          <p:cNvPr id="23569" name="AutoShape 21"/>
          <p:cNvSpPr>
            <a:spLocks noChangeArrowheads="1"/>
          </p:cNvSpPr>
          <p:nvPr/>
        </p:nvSpPr>
        <p:spPr bwMode="auto">
          <a:xfrm>
            <a:off x="6516688" y="4221163"/>
            <a:ext cx="576262" cy="647700"/>
          </a:xfrm>
          <a:prstGeom prst="star8">
            <a:avLst>
              <a:gd name="adj" fmla="val 23069"/>
            </a:avLst>
          </a:prstGeom>
          <a:solidFill>
            <a:srgbClr val="FF6600"/>
          </a:solidFill>
          <a:ln w="9525">
            <a:solidFill>
              <a:schemeClr val="tx1"/>
            </a:solidFill>
            <a:miter lim="800000"/>
            <a:headEnd/>
            <a:tailEnd/>
          </a:ln>
        </p:spPr>
        <p:txBody>
          <a:bodyPr wrap="none" anchor="ctr"/>
          <a:lstStyle/>
          <a:p>
            <a:endParaRPr lang="uk-UA">
              <a:latin typeface="Constantia" pitchFamily="18" charset="0"/>
            </a:endParaRPr>
          </a:p>
        </p:txBody>
      </p:sp>
      <p:sp>
        <p:nvSpPr>
          <p:cNvPr id="23570" name="AutoShape 22"/>
          <p:cNvSpPr>
            <a:spLocks noChangeArrowheads="1"/>
          </p:cNvSpPr>
          <p:nvPr/>
        </p:nvSpPr>
        <p:spPr bwMode="auto">
          <a:xfrm rot="-5647017">
            <a:off x="1224756" y="3896519"/>
            <a:ext cx="358775" cy="433388"/>
          </a:xfrm>
          <a:prstGeom prst="moon">
            <a:avLst>
              <a:gd name="adj" fmla="val 87500"/>
            </a:avLst>
          </a:prstGeom>
          <a:solidFill>
            <a:srgbClr val="3366FF"/>
          </a:solidFill>
          <a:ln w="9525">
            <a:solidFill>
              <a:schemeClr val="tx1"/>
            </a:solidFill>
            <a:miter lim="800000"/>
            <a:headEnd/>
            <a:tailEnd/>
          </a:ln>
        </p:spPr>
        <p:txBody>
          <a:bodyPr wrap="none" anchor="ctr"/>
          <a:lstStyle/>
          <a:p>
            <a:endParaRPr lang="uk-UA">
              <a:latin typeface="Constantia" pitchFamily="18" charset="0"/>
            </a:endParaRPr>
          </a:p>
        </p:txBody>
      </p:sp>
      <p:sp>
        <p:nvSpPr>
          <p:cNvPr id="23571" name="AutoShape 23"/>
          <p:cNvSpPr>
            <a:spLocks noChangeArrowheads="1"/>
          </p:cNvSpPr>
          <p:nvPr/>
        </p:nvSpPr>
        <p:spPr bwMode="auto">
          <a:xfrm rot="-5647017">
            <a:off x="8065294" y="3536157"/>
            <a:ext cx="358775" cy="433387"/>
          </a:xfrm>
          <a:prstGeom prst="moon">
            <a:avLst>
              <a:gd name="adj" fmla="val 87500"/>
            </a:avLst>
          </a:prstGeom>
          <a:solidFill>
            <a:srgbClr val="3366FF"/>
          </a:solidFill>
          <a:ln w="9525">
            <a:solidFill>
              <a:schemeClr val="tx1"/>
            </a:solidFill>
            <a:miter lim="800000"/>
            <a:headEnd/>
            <a:tailEnd/>
          </a:ln>
        </p:spPr>
        <p:txBody>
          <a:bodyPr wrap="none" anchor="ctr"/>
          <a:lstStyle/>
          <a:p>
            <a:endParaRPr lang="uk-UA">
              <a:latin typeface="Constantia" pitchFamily="18" charset="0"/>
            </a:endParaRPr>
          </a:p>
        </p:txBody>
      </p:sp>
      <p:grpSp>
        <p:nvGrpSpPr>
          <p:cNvPr id="23572" name="Group 25"/>
          <p:cNvGrpSpPr>
            <a:grpSpLocks/>
          </p:cNvGrpSpPr>
          <p:nvPr/>
        </p:nvGrpSpPr>
        <p:grpSpPr bwMode="auto">
          <a:xfrm>
            <a:off x="2843213" y="549275"/>
            <a:ext cx="215900" cy="503238"/>
            <a:chOff x="2653" y="935"/>
            <a:chExt cx="363" cy="998"/>
          </a:xfrm>
        </p:grpSpPr>
        <p:sp>
          <p:nvSpPr>
            <p:cNvPr id="23602"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603" name="Line 2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604" name="Line 2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605" name="Line 2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606" name="Line 3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607" name="Line 3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3" name="Group 32"/>
          <p:cNvGrpSpPr>
            <a:grpSpLocks/>
          </p:cNvGrpSpPr>
          <p:nvPr/>
        </p:nvGrpSpPr>
        <p:grpSpPr bwMode="auto">
          <a:xfrm>
            <a:off x="1763713" y="3357563"/>
            <a:ext cx="215900" cy="503237"/>
            <a:chOff x="2653" y="935"/>
            <a:chExt cx="363" cy="998"/>
          </a:xfrm>
        </p:grpSpPr>
        <p:sp>
          <p:nvSpPr>
            <p:cNvPr id="23596"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97" name="Line 3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98" name="Line 3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99" name="Line 3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600" name="Line 3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601" name="Line 3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4" name="Group 39"/>
          <p:cNvGrpSpPr>
            <a:grpSpLocks/>
          </p:cNvGrpSpPr>
          <p:nvPr/>
        </p:nvGrpSpPr>
        <p:grpSpPr bwMode="auto">
          <a:xfrm>
            <a:off x="7019925" y="1484313"/>
            <a:ext cx="215900" cy="503237"/>
            <a:chOff x="2653" y="935"/>
            <a:chExt cx="363" cy="998"/>
          </a:xfrm>
        </p:grpSpPr>
        <p:sp>
          <p:nvSpPr>
            <p:cNvPr id="23590"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91" name="Line 4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92" name="Line 4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93" name="Line 4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594" name="Line 4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595" name="Line 4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5" name="Group 46"/>
          <p:cNvGrpSpPr>
            <a:grpSpLocks/>
          </p:cNvGrpSpPr>
          <p:nvPr/>
        </p:nvGrpSpPr>
        <p:grpSpPr bwMode="auto">
          <a:xfrm>
            <a:off x="5867400" y="4868863"/>
            <a:ext cx="215900" cy="503237"/>
            <a:chOff x="2653" y="935"/>
            <a:chExt cx="363" cy="998"/>
          </a:xfrm>
        </p:grpSpPr>
        <p:sp>
          <p:nvSpPr>
            <p:cNvPr id="23584"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85" name="Line 4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86" name="Line 4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87" name="Line 5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588" name="Line 5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589" name="Line 5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6" name="Group 53"/>
          <p:cNvGrpSpPr>
            <a:grpSpLocks/>
          </p:cNvGrpSpPr>
          <p:nvPr/>
        </p:nvGrpSpPr>
        <p:grpSpPr bwMode="auto">
          <a:xfrm>
            <a:off x="4643438" y="2349500"/>
            <a:ext cx="215900" cy="503238"/>
            <a:chOff x="2653" y="935"/>
            <a:chExt cx="363" cy="998"/>
          </a:xfrm>
        </p:grpSpPr>
        <p:sp>
          <p:nvSpPr>
            <p:cNvPr id="23578" name="AutoShape 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79" name="Line 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80" name="Line 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81" name="Line 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582" name="Line 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583" name="Line 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25660" name="Picture 60">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910638" y="-531813"/>
            <a:ext cx="233362" cy="233363"/>
          </a:xfrm>
          <a:prstGeom prst="rect">
            <a:avLst/>
          </a:prstGeom>
          <a:noFill/>
          <a:ln w="9525">
            <a:noFill/>
            <a:miter lim="800000"/>
            <a:headEnd/>
            <a:tailEnd/>
          </a:ln>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99" fill="hold"/>
                                        <p:tgtEl>
                                          <p:spTgt spid="25660"/>
                                        </p:tgtEl>
                                      </p:cBhvr>
                                    </p:cmd>
                                  </p:childTnLst>
                                </p:cTn>
                              </p:par>
                              <p:par>
                                <p:cTn id="7" presetID="37" presetClass="entr" presetSubtype="0" fill="hold" nodeType="withEffect">
                                  <p:stCondLst>
                                    <p:cond delay="3000"/>
                                  </p:stCondLst>
                                  <p:childTnLst>
                                    <p:set>
                                      <p:cBhvr>
                                        <p:cTn id="8" dur="1" fill="hold">
                                          <p:stCondLst>
                                            <p:cond delay="0"/>
                                          </p:stCondLst>
                                        </p:cTn>
                                        <p:tgtEl>
                                          <p:spTgt spid="25607"/>
                                        </p:tgtEl>
                                        <p:attrNameLst>
                                          <p:attrName>style.visibility</p:attrName>
                                        </p:attrNameLst>
                                      </p:cBhvr>
                                      <p:to>
                                        <p:strVal val="visible"/>
                                      </p:to>
                                    </p:set>
                                    <p:animEffect transition="in" filter="fade">
                                      <p:cBhvr>
                                        <p:cTn id="9" dur="1000"/>
                                        <p:tgtEl>
                                          <p:spTgt spid="25607"/>
                                        </p:tgtEl>
                                      </p:cBhvr>
                                    </p:animEffect>
                                    <p:anim calcmode="lin" valueType="num">
                                      <p:cBhvr>
                                        <p:cTn id="10" dur="1000" fill="hold"/>
                                        <p:tgtEl>
                                          <p:spTgt spid="25607"/>
                                        </p:tgtEl>
                                        <p:attrNameLst>
                                          <p:attrName>ppt_x</p:attrName>
                                        </p:attrNameLst>
                                      </p:cBhvr>
                                      <p:tavLst>
                                        <p:tav tm="0">
                                          <p:val>
                                            <p:strVal val="#ppt_x"/>
                                          </p:val>
                                        </p:tav>
                                        <p:tav tm="100000">
                                          <p:val>
                                            <p:strVal val="#ppt_x"/>
                                          </p:val>
                                        </p:tav>
                                      </p:tavLst>
                                    </p:anim>
                                    <p:anim calcmode="lin" valueType="num">
                                      <p:cBhvr>
                                        <p:cTn id="11" dur="900" decel="100000" fill="hold"/>
                                        <p:tgtEl>
                                          <p:spTgt spid="25607"/>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25607"/>
                                        </p:tgtEl>
                                        <p:attrNameLst>
                                          <p:attrName>ppt_y</p:attrName>
                                        </p:attrNameLst>
                                      </p:cBhvr>
                                      <p:tavLst>
                                        <p:tav tm="0">
                                          <p:val>
                                            <p:strVal val="#ppt_y-.03"/>
                                          </p:val>
                                        </p:tav>
                                        <p:tav tm="100000">
                                          <p:val>
                                            <p:strVal val="#ppt_y"/>
                                          </p:val>
                                        </p:tav>
                                      </p:tavLst>
                                    </p:anim>
                                  </p:childTnLst>
                                </p:cTn>
                              </p:par>
                              <p:par>
                                <p:cTn id="13" presetID="12" presetClass="entr" presetSubtype="8" fill="hold" nodeType="withEffect">
                                  <p:stCondLst>
                                    <p:cond delay="5000"/>
                                  </p:stCondLst>
                                  <p:childTnLst>
                                    <p:set>
                                      <p:cBhvr>
                                        <p:cTn id="14" dur="1" fill="hold">
                                          <p:stCondLst>
                                            <p:cond delay="0"/>
                                          </p:stCondLst>
                                        </p:cTn>
                                        <p:tgtEl>
                                          <p:spTgt spid="25604"/>
                                        </p:tgtEl>
                                        <p:attrNameLst>
                                          <p:attrName>style.visibility</p:attrName>
                                        </p:attrNameLst>
                                      </p:cBhvr>
                                      <p:to>
                                        <p:strVal val="visible"/>
                                      </p:to>
                                    </p:set>
                                    <p:animEffect transition="in" filter="slide(fromLeft)">
                                      <p:cBhvr>
                                        <p:cTn id="15"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566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13" y="285750"/>
            <a:ext cx="8715375" cy="3143250"/>
          </a:xfrm>
        </p:spPr>
        <p:txBody>
          <a:bodyPr>
            <a:normAutofit fontScale="85000" lnSpcReduction="10000"/>
          </a:bodyPr>
          <a:lstStyle/>
          <a:p>
            <a:pPr marL="274320" indent="-274320" fontAlgn="auto">
              <a:spcAft>
                <a:spcPts val="0"/>
              </a:spcAft>
              <a:buFont typeface="Wingdings 2"/>
              <a:buChar char=""/>
              <a:defRPr/>
            </a:pPr>
            <a:r>
              <a:rPr lang="uk-UA" sz="2000" b="1" i="1" dirty="0" smtClean="0"/>
              <a:t>Симбіотичні бактерії</a:t>
            </a:r>
            <a:endParaRPr lang="ru-RU" sz="2000" dirty="0" smtClean="0"/>
          </a:p>
          <a:p>
            <a:pPr marL="274320" indent="-274320" fontAlgn="auto">
              <a:spcAft>
                <a:spcPts val="0"/>
              </a:spcAft>
              <a:buFont typeface="Wingdings 2"/>
              <a:buChar char=""/>
              <a:defRPr/>
            </a:pPr>
            <a:r>
              <a:rPr lang="uk-UA" sz="2000" i="1" dirty="0" smtClean="0"/>
              <a:t>Пригадайте, які бактерії називають симбіотичними. Яким чином вони </a:t>
            </a:r>
            <a:r>
              <a:rPr lang="uk-UA" sz="2000" i="1" dirty="0" err="1" smtClean="0"/>
              <a:t>пов</a:t>
            </a:r>
            <a:r>
              <a:rPr lang="uk-UA" sz="2000" i="1" dirty="0" smtClean="0"/>
              <a:t> </a:t>
            </a:r>
            <a:r>
              <a:rPr lang="uk-UA" sz="2000" i="1" dirty="0" err="1" smtClean="0"/>
              <a:t>'язані</a:t>
            </a:r>
            <a:r>
              <a:rPr lang="uk-UA" sz="2000" i="1" dirty="0" smtClean="0"/>
              <a:t> з тваринами ?</a:t>
            </a:r>
            <a:r>
              <a:rPr lang="uk-UA" sz="2000" dirty="0" smtClean="0"/>
              <a:t>Бактерії і тварини перебувають у взаємозв'язку через процес травлення. Травоїдні тварини харчуються переважно травою, основна маса якої складається з целюлози. Ссавці та інші тварини не можуть перетравлювати целюлозу, оскільки у них відсутні відповідні травні ферменти. Тут "на допомогу" приходять бактерії та найпростіші (організми, які складаються з однієї клітини, належать до тварин), які живуть у кишечнику. Харчуючись целюлозою, вони перетравлюють її, розкладають на більш прості речовини, здатні перетравлюватися травною системою травоїдних тварин. У кролів такі бактерії живуть у сліпій кишці й апендиксі, а у корів та овець — в частині шлунка — рубці. Непрямий стосунок ці бактерії мають до людини, бо вона вживає у їжу м'ясо травоїдних тварин.</a:t>
            </a:r>
            <a:endParaRPr lang="ru-RU" sz="2000" dirty="0" smtClean="0"/>
          </a:p>
          <a:p>
            <a:pPr marL="274320" indent="-274320" fontAlgn="auto">
              <a:spcAft>
                <a:spcPts val="0"/>
              </a:spcAft>
              <a:buFont typeface="Wingdings 2"/>
              <a:buChar char=""/>
              <a:defRPr/>
            </a:pPr>
            <a:endParaRPr lang="ru-RU" sz="2000" dirty="0"/>
          </a:p>
        </p:txBody>
      </p:sp>
      <p:pic>
        <p:nvPicPr>
          <p:cNvPr id="24578" name="Рисунок 3" descr="rat5.jpg"/>
          <p:cNvPicPr>
            <a:picLocks noChangeAspect="1"/>
          </p:cNvPicPr>
          <p:nvPr/>
        </p:nvPicPr>
        <p:blipFill>
          <a:blip r:embed="rId2"/>
          <a:srcRect/>
          <a:stretch>
            <a:fillRect/>
          </a:stretch>
        </p:blipFill>
        <p:spPr bwMode="auto">
          <a:xfrm>
            <a:off x="214313" y="3286125"/>
            <a:ext cx="2500312" cy="3338513"/>
          </a:xfrm>
          <a:prstGeom prst="rect">
            <a:avLst/>
          </a:prstGeom>
          <a:noFill/>
          <a:ln w="9525">
            <a:noFill/>
            <a:miter lim="800000"/>
            <a:headEnd/>
            <a:tailEnd/>
          </a:ln>
        </p:spPr>
      </p:pic>
      <p:pic>
        <p:nvPicPr>
          <p:cNvPr id="24579" name="Рисунок 5" descr="106.jpg"/>
          <p:cNvPicPr>
            <a:picLocks noChangeAspect="1"/>
          </p:cNvPicPr>
          <p:nvPr/>
        </p:nvPicPr>
        <p:blipFill>
          <a:blip r:embed="rId3"/>
          <a:srcRect/>
          <a:stretch>
            <a:fillRect/>
          </a:stretch>
        </p:blipFill>
        <p:spPr bwMode="auto">
          <a:xfrm>
            <a:off x="5143500" y="3500438"/>
            <a:ext cx="3810000" cy="2857500"/>
          </a:xfrm>
          <a:prstGeom prst="rect">
            <a:avLst/>
          </a:prstGeom>
          <a:noFill/>
          <a:ln w="9525">
            <a:noFill/>
            <a:miter lim="800000"/>
            <a:headEnd/>
            <a:tailEnd/>
          </a:ln>
        </p:spPr>
      </p:pic>
      <p:pic>
        <p:nvPicPr>
          <p:cNvPr id="24580" name="Рисунок 4" descr="12151101.jpg"/>
          <p:cNvPicPr>
            <a:picLocks noChangeAspect="1"/>
          </p:cNvPicPr>
          <p:nvPr/>
        </p:nvPicPr>
        <p:blipFill>
          <a:blip r:embed="rId4"/>
          <a:srcRect/>
          <a:stretch>
            <a:fillRect/>
          </a:stretch>
        </p:blipFill>
        <p:spPr bwMode="auto">
          <a:xfrm>
            <a:off x="2857500" y="3429000"/>
            <a:ext cx="2286000" cy="307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1"/>
          <p:cNvSpPr>
            <a:spLocks noGrp="1"/>
          </p:cNvSpPr>
          <p:nvPr>
            <p:ph idx="1"/>
          </p:nvPr>
        </p:nvSpPr>
        <p:spPr>
          <a:xfrm>
            <a:off x="428625" y="214313"/>
            <a:ext cx="8229600" cy="4572000"/>
          </a:xfrm>
        </p:spPr>
        <p:txBody>
          <a:bodyPr/>
          <a:lstStyle/>
          <a:p>
            <a:r>
              <a:rPr lang="uk-UA" sz="2000" smtClean="0"/>
              <a:t>Людини безпосередньо стосуються бактерії, які живуть у її кишечнику. Вони синтезують вітаміни групи В і вітамін К. Вітаміни групи В мають винятково важливе значення для людини, оскільки беруть участь у багатьох процесах обміну речовин, особливо впливаючи на її м'язову систему. Вітамін К регулює процес зсідання крові.</a:t>
            </a:r>
            <a:endParaRPr lang="ru-RU" sz="2000" smtClean="0"/>
          </a:p>
          <a:p>
            <a:endParaRPr lang="ru-RU" sz="2000" smtClean="0"/>
          </a:p>
        </p:txBody>
      </p:sp>
      <p:pic>
        <p:nvPicPr>
          <p:cNvPr id="25602" name="Picture 6" descr="colon_intestines"/>
          <p:cNvPicPr>
            <a:picLocks noChangeAspect="1" noChangeArrowheads="1"/>
          </p:cNvPicPr>
          <p:nvPr/>
        </p:nvPicPr>
        <p:blipFill>
          <a:blip r:embed="rId2"/>
          <a:srcRect/>
          <a:stretch>
            <a:fillRect/>
          </a:stretch>
        </p:blipFill>
        <p:spPr bwMode="auto">
          <a:xfrm>
            <a:off x="500063" y="2428875"/>
            <a:ext cx="4321175" cy="4044950"/>
          </a:xfrm>
          <a:prstGeom prst="rect">
            <a:avLst/>
          </a:prstGeom>
          <a:noFill/>
          <a:ln w="9525">
            <a:noFill/>
            <a:miter lim="800000"/>
            <a:headEnd/>
            <a:tailEnd/>
          </a:ln>
        </p:spPr>
      </p:pic>
      <p:pic>
        <p:nvPicPr>
          <p:cNvPr id="25603" name="Picture 4" descr="бактерии в пищеварении"/>
          <p:cNvPicPr>
            <a:picLocks noChangeAspect="1" noChangeArrowheads="1"/>
          </p:cNvPicPr>
          <p:nvPr/>
        </p:nvPicPr>
        <p:blipFill>
          <a:blip r:embed="rId3"/>
          <a:srcRect/>
          <a:stretch>
            <a:fillRect/>
          </a:stretch>
        </p:blipFill>
        <p:spPr bwMode="auto">
          <a:xfrm>
            <a:off x="5143500" y="4357688"/>
            <a:ext cx="2520950" cy="2143125"/>
          </a:xfrm>
          <a:prstGeom prst="rect">
            <a:avLst/>
          </a:prstGeom>
          <a:noFill/>
          <a:ln w="9525">
            <a:noFill/>
            <a:miter lim="800000"/>
            <a:headEnd/>
            <a:tailEnd/>
          </a:ln>
        </p:spPr>
      </p:pic>
      <p:pic>
        <p:nvPicPr>
          <p:cNvPr id="7" name="Рисунок 6" descr="002.jpg"/>
          <p:cNvPicPr>
            <a:picLocks noChangeAspect="1"/>
          </p:cNvPicPr>
          <p:nvPr/>
        </p:nvPicPr>
        <p:blipFill>
          <a:blip r:embed="rId4"/>
          <a:srcRect/>
          <a:stretch>
            <a:fillRect/>
          </a:stretch>
        </p:blipFill>
        <p:spPr bwMode="auto">
          <a:xfrm>
            <a:off x="6715125" y="3571875"/>
            <a:ext cx="2092325" cy="2038350"/>
          </a:xfrm>
          <a:prstGeom prst="rect">
            <a:avLst/>
          </a:prstGeom>
          <a:noFill/>
          <a:ln w="9525">
            <a:noFill/>
            <a:miter lim="800000"/>
            <a:headEnd/>
            <a:tailEnd/>
          </a:ln>
        </p:spPr>
      </p:pic>
      <p:pic>
        <p:nvPicPr>
          <p:cNvPr id="8" name="Рисунок 7" descr="profile1.jpg"/>
          <p:cNvPicPr>
            <a:picLocks noChangeAspect="1"/>
          </p:cNvPicPr>
          <p:nvPr/>
        </p:nvPicPr>
        <p:blipFill>
          <a:blip r:embed="rId5"/>
          <a:srcRect/>
          <a:stretch>
            <a:fillRect/>
          </a:stretch>
        </p:blipFill>
        <p:spPr bwMode="auto">
          <a:xfrm>
            <a:off x="4143375" y="2143125"/>
            <a:ext cx="3167063" cy="3281363"/>
          </a:xfrm>
          <a:prstGeom prst="rect">
            <a:avLst/>
          </a:prstGeom>
          <a:noFill/>
          <a:ln w="9525">
            <a:noFill/>
            <a:miter lim="800000"/>
            <a:headEnd/>
            <a:tailEnd/>
          </a:ln>
        </p:spPr>
      </p:pic>
      <p:pic>
        <p:nvPicPr>
          <p:cNvPr id="9" name="Рисунок 8" descr="image006.jpg"/>
          <p:cNvPicPr>
            <a:picLocks noChangeAspect="1"/>
          </p:cNvPicPr>
          <p:nvPr/>
        </p:nvPicPr>
        <p:blipFill>
          <a:blip r:embed="rId6"/>
          <a:srcRect/>
          <a:stretch>
            <a:fillRect/>
          </a:stretch>
        </p:blipFill>
        <p:spPr bwMode="auto">
          <a:xfrm>
            <a:off x="5143500" y="1857375"/>
            <a:ext cx="3609975" cy="3209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1"/>
          <p:cNvSpPr>
            <a:spLocks noGrp="1"/>
          </p:cNvSpPr>
          <p:nvPr>
            <p:ph idx="1"/>
          </p:nvPr>
        </p:nvSpPr>
        <p:spPr>
          <a:xfrm>
            <a:off x="357188" y="285750"/>
            <a:ext cx="8229600" cy="4572000"/>
          </a:xfrm>
        </p:spPr>
        <p:txBody>
          <a:bodyPr/>
          <a:lstStyle/>
          <a:p>
            <a:r>
              <a:rPr lang="uk-UA" sz="2000" b="1" i="1" smtClean="0"/>
              <a:t>Промислові процеси бродіння</a:t>
            </a:r>
            <a:endParaRPr lang="ru-RU" sz="2000" smtClean="0"/>
          </a:p>
          <a:p>
            <a:r>
              <a:rPr lang="uk-UA" sz="2000" smtClean="0"/>
              <a:t>Багато корисних органічних продуктів отримують у результаті бродіння. Так, якщо у розчин, що містить спирт, помістити бактерію Ацетобактер, то ця бактерія буде харчуватися спиртом й утворювати оцет. Тож якщо ви бачите на пляшці з оцтом напис "Оцет спиртовий", знайте, що він отриманий саме таким чином.</a:t>
            </a:r>
          </a:p>
          <a:p>
            <a:endParaRPr lang="ru-RU" sz="2000" smtClean="0"/>
          </a:p>
          <a:p>
            <a:r>
              <a:rPr lang="uk-UA" sz="2000" smtClean="0"/>
              <a:t>Зі скошеної трави, зеленої кукурудзи і </a:t>
            </a:r>
          </a:p>
          <a:p>
            <a:pPr>
              <a:buFont typeface="Wingdings 2" pitchFamily="18" charset="2"/>
              <a:buNone/>
            </a:pPr>
            <a:r>
              <a:rPr lang="uk-UA" sz="2000" smtClean="0"/>
              <a:t>    діяльності бактерій Ешеріція, Аеробактер </a:t>
            </a:r>
          </a:p>
          <a:p>
            <a:pPr>
              <a:buFont typeface="Wingdings 2" pitchFamily="18" charset="2"/>
              <a:buNone/>
            </a:pPr>
            <a:r>
              <a:rPr lang="uk-UA" sz="2000" smtClean="0"/>
              <a:t>    та анаеробних мікроорганізмів отримують</a:t>
            </a:r>
          </a:p>
          <a:p>
            <a:pPr>
              <a:buFont typeface="Wingdings 2" pitchFamily="18" charset="2"/>
              <a:buNone/>
            </a:pPr>
            <a:r>
              <a:rPr lang="uk-UA" sz="2000" smtClean="0"/>
              <a:t>    силос, яким харчується велика рогата худоба.  </a:t>
            </a:r>
            <a:endParaRPr lang="ru-RU" sz="2000" smtClean="0"/>
          </a:p>
          <a:p>
            <a:endParaRPr lang="ru-RU" sz="2000" smtClean="0"/>
          </a:p>
        </p:txBody>
      </p:sp>
      <p:pic>
        <p:nvPicPr>
          <p:cNvPr id="26626" name="Рисунок 3" descr="351.jpg"/>
          <p:cNvPicPr>
            <a:picLocks noChangeAspect="1"/>
          </p:cNvPicPr>
          <p:nvPr/>
        </p:nvPicPr>
        <p:blipFill>
          <a:blip r:embed="rId2"/>
          <a:srcRect/>
          <a:stretch>
            <a:fillRect/>
          </a:stretch>
        </p:blipFill>
        <p:spPr bwMode="auto">
          <a:xfrm>
            <a:off x="6643688" y="2286000"/>
            <a:ext cx="2200275" cy="3146425"/>
          </a:xfrm>
          <a:prstGeom prst="rect">
            <a:avLst/>
          </a:prstGeom>
          <a:noFill/>
          <a:ln w="9525">
            <a:noFill/>
            <a:miter lim="800000"/>
            <a:headEnd/>
            <a:tailEnd/>
          </a:ln>
        </p:spPr>
      </p:pic>
      <p:pic>
        <p:nvPicPr>
          <p:cNvPr id="5" name="Рисунок 4" descr="1402437014_1192542033.jpg"/>
          <p:cNvPicPr>
            <a:picLocks noChangeAspect="1"/>
          </p:cNvPicPr>
          <p:nvPr/>
        </p:nvPicPr>
        <p:blipFill>
          <a:blip r:embed="rId3"/>
          <a:srcRect/>
          <a:stretch>
            <a:fillRect/>
          </a:stretch>
        </p:blipFill>
        <p:spPr bwMode="auto">
          <a:xfrm>
            <a:off x="6072188" y="3000375"/>
            <a:ext cx="2514600" cy="2514600"/>
          </a:xfrm>
          <a:prstGeom prst="rect">
            <a:avLst/>
          </a:prstGeom>
          <a:noFill/>
          <a:ln w="9525">
            <a:noFill/>
            <a:miter lim="800000"/>
            <a:headEnd/>
            <a:tailEnd/>
          </a:ln>
        </p:spPr>
      </p:pic>
      <p:pic>
        <p:nvPicPr>
          <p:cNvPr id="6" name="Рисунок 5" descr="2-1.gif"/>
          <p:cNvPicPr>
            <a:picLocks noChangeAspect="1"/>
          </p:cNvPicPr>
          <p:nvPr/>
        </p:nvPicPr>
        <p:blipFill>
          <a:blip r:embed="rId4"/>
          <a:srcRect/>
          <a:stretch>
            <a:fillRect/>
          </a:stretch>
        </p:blipFill>
        <p:spPr bwMode="auto">
          <a:xfrm>
            <a:off x="285750" y="4143375"/>
            <a:ext cx="3028950" cy="2486025"/>
          </a:xfrm>
          <a:prstGeom prst="rect">
            <a:avLst/>
          </a:prstGeom>
          <a:noFill/>
          <a:ln w="9525">
            <a:noFill/>
            <a:miter lim="800000"/>
            <a:headEnd/>
            <a:tailEnd/>
          </a:ln>
        </p:spPr>
      </p:pic>
      <p:pic>
        <p:nvPicPr>
          <p:cNvPr id="8" name="Рисунок 7" descr="lapa.jpg"/>
          <p:cNvPicPr>
            <a:picLocks noChangeAspect="1"/>
          </p:cNvPicPr>
          <p:nvPr/>
        </p:nvPicPr>
        <p:blipFill>
          <a:blip r:embed="rId5"/>
          <a:srcRect/>
          <a:stretch>
            <a:fillRect/>
          </a:stretch>
        </p:blipFill>
        <p:spPr bwMode="auto">
          <a:xfrm>
            <a:off x="3429000" y="4357688"/>
            <a:ext cx="2928938" cy="2189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5445125"/>
            <a:ext cx="8229600" cy="1143000"/>
          </a:xfrm>
        </p:spPr>
        <p:txBody>
          <a:bodyPr/>
          <a:lstStyle/>
          <a:p>
            <a:pPr fontAlgn="auto">
              <a:spcAft>
                <a:spcPts val="0"/>
              </a:spcAft>
              <a:defRPr/>
            </a:pPr>
            <a:r>
              <a:rPr lang="uk-UA" sz="2400" smtClean="0"/>
              <a:t>З молока за допомогою бактерій </a:t>
            </a:r>
            <a:r>
              <a:rPr lang="uk-UA" sz="2400" err="1" smtClean="0"/>
              <a:t>Лактобацілюс</a:t>
            </a:r>
            <a:r>
              <a:rPr lang="uk-UA" sz="2400" smtClean="0"/>
              <a:t> отримують масло, сир, йогурт</a:t>
            </a:r>
            <a:endParaRPr lang="ru-RU" sz="2400"/>
          </a:p>
        </p:txBody>
      </p:sp>
      <p:pic>
        <p:nvPicPr>
          <p:cNvPr id="3081" name="Picture 9" descr="MCj03440050000[1]"/>
          <p:cNvPicPr>
            <a:picLocks noChangeAspect="1" noChangeArrowheads="1"/>
          </p:cNvPicPr>
          <p:nvPr/>
        </p:nvPicPr>
        <p:blipFill>
          <a:blip r:embed="rId3"/>
          <a:srcRect/>
          <a:stretch>
            <a:fillRect/>
          </a:stretch>
        </p:blipFill>
        <p:spPr bwMode="auto">
          <a:xfrm>
            <a:off x="7019925" y="765175"/>
            <a:ext cx="1655763" cy="1362075"/>
          </a:xfrm>
          <a:prstGeom prst="rect">
            <a:avLst/>
          </a:prstGeom>
          <a:noFill/>
          <a:ln w="9525">
            <a:noFill/>
            <a:miter lim="800000"/>
            <a:headEnd/>
            <a:tailEnd/>
          </a:ln>
        </p:spPr>
      </p:pic>
      <p:pic>
        <p:nvPicPr>
          <p:cNvPr id="27651" name="Picture 10" descr="MPj04095790000[1]"/>
          <p:cNvPicPr>
            <a:picLocks noChangeAspect="1" noChangeArrowheads="1"/>
          </p:cNvPicPr>
          <p:nvPr/>
        </p:nvPicPr>
        <p:blipFill>
          <a:blip r:embed="rId4"/>
          <a:srcRect/>
          <a:stretch>
            <a:fillRect/>
          </a:stretch>
        </p:blipFill>
        <p:spPr bwMode="auto">
          <a:xfrm>
            <a:off x="2916238" y="1052513"/>
            <a:ext cx="3816350" cy="3816350"/>
          </a:xfrm>
          <a:prstGeom prst="rect">
            <a:avLst/>
          </a:prstGeom>
          <a:noFill/>
          <a:ln w="9525">
            <a:noFill/>
            <a:miter lim="800000"/>
            <a:headEnd/>
            <a:tailEnd/>
          </a:ln>
        </p:spPr>
      </p:pic>
      <p:pic>
        <p:nvPicPr>
          <p:cNvPr id="3085" name="Picture 13" descr="MCFD01226_0000[1]"/>
          <p:cNvPicPr>
            <a:picLocks noChangeAspect="1" noChangeArrowheads="1"/>
          </p:cNvPicPr>
          <p:nvPr/>
        </p:nvPicPr>
        <p:blipFill>
          <a:blip r:embed="rId5"/>
          <a:srcRect/>
          <a:stretch>
            <a:fillRect/>
          </a:stretch>
        </p:blipFill>
        <p:spPr bwMode="auto">
          <a:xfrm>
            <a:off x="1692275" y="3068638"/>
            <a:ext cx="1104900" cy="1571625"/>
          </a:xfrm>
          <a:prstGeom prst="rect">
            <a:avLst/>
          </a:prstGeom>
          <a:noFill/>
          <a:ln w="9525">
            <a:noFill/>
            <a:miter lim="800000"/>
            <a:headEnd/>
            <a:tailEnd/>
          </a:ln>
        </p:spPr>
      </p:pic>
      <p:pic>
        <p:nvPicPr>
          <p:cNvPr id="3080" name="Picture 8" descr="MCj03440010000[1]"/>
          <p:cNvPicPr>
            <a:picLocks noChangeAspect="1" noChangeArrowheads="1"/>
          </p:cNvPicPr>
          <p:nvPr/>
        </p:nvPicPr>
        <p:blipFill>
          <a:blip r:embed="rId6"/>
          <a:srcRect/>
          <a:stretch>
            <a:fillRect/>
          </a:stretch>
        </p:blipFill>
        <p:spPr bwMode="auto">
          <a:xfrm>
            <a:off x="323850" y="333375"/>
            <a:ext cx="3143250" cy="1901825"/>
          </a:xfrm>
          <a:prstGeom prst="rect">
            <a:avLst/>
          </a:prstGeom>
          <a:noFill/>
          <a:ln w="9525">
            <a:noFill/>
            <a:miter lim="800000"/>
            <a:headEnd/>
            <a:tailEnd/>
          </a:ln>
        </p:spPr>
      </p:pic>
      <p:pic>
        <p:nvPicPr>
          <p:cNvPr id="27654" name="Picture 15" descr="MCj02327640000[1]"/>
          <p:cNvPicPr>
            <a:picLocks noChangeAspect="1" noChangeArrowheads="1"/>
          </p:cNvPicPr>
          <p:nvPr/>
        </p:nvPicPr>
        <p:blipFill>
          <a:blip r:embed="rId7"/>
          <a:srcRect/>
          <a:stretch>
            <a:fillRect/>
          </a:stretch>
        </p:blipFill>
        <p:spPr bwMode="auto">
          <a:xfrm>
            <a:off x="539750" y="2924175"/>
            <a:ext cx="835025" cy="2381250"/>
          </a:xfrm>
          <a:prstGeom prst="rect">
            <a:avLst/>
          </a:prstGeom>
          <a:noFill/>
          <a:ln w="9525">
            <a:noFill/>
            <a:miter lim="800000"/>
            <a:headEnd/>
            <a:tailEnd/>
          </a:ln>
        </p:spPr>
      </p:pic>
      <p:pic>
        <p:nvPicPr>
          <p:cNvPr id="3088" name="Picture 16" descr="MCj04132940000[1]"/>
          <p:cNvPicPr>
            <a:picLocks noChangeAspect="1" noChangeArrowheads="1"/>
          </p:cNvPicPr>
          <p:nvPr/>
        </p:nvPicPr>
        <p:blipFill>
          <a:blip r:embed="rId8"/>
          <a:srcRect/>
          <a:stretch>
            <a:fillRect/>
          </a:stretch>
        </p:blipFill>
        <p:spPr bwMode="auto">
          <a:xfrm>
            <a:off x="5684838" y="3141663"/>
            <a:ext cx="3459162" cy="2451100"/>
          </a:xfrm>
          <a:prstGeom prst="rect">
            <a:avLst/>
          </a:prstGeom>
          <a:noFill/>
          <a:ln w="9525">
            <a:noFill/>
            <a:miter lim="800000"/>
            <a:headEnd/>
            <a:tailEnd/>
          </a:ln>
        </p:spPr>
      </p:pic>
      <p:pic>
        <p:nvPicPr>
          <p:cNvPr id="3089" name="Picture 17">
            <a:hlinkClick r:id="" action="ppaction://media"/>
          </p:cNvPr>
          <p:cNvPicPr>
            <a:picLocks noRot="1" noChangeAspect="1" noChangeArrowheads="1"/>
          </p:cNvPicPr>
          <p:nvPr>
            <a:wavAudioFile r:embed="rId1" name="Записанный звук"/>
          </p:nvPr>
        </p:nvPicPr>
        <p:blipFill>
          <a:blip r:embed="rId9"/>
          <a:srcRect/>
          <a:stretch>
            <a:fillRect/>
          </a:stretch>
        </p:blipFill>
        <p:spPr bwMode="auto">
          <a:xfrm>
            <a:off x="8910638" y="-531813"/>
            <a:ext cx="233362" cy="233363"/>
          </a:xfrm>
          <a:prstGeom prst="rect">
            <a:avLst/>
          </a:prstGeom>
          <a:noFill/>
          <a:ln w="9525">
            <a:noFill/>
            <a:miter lim="800000"/>
            <a:headEnd/>
            <a:tailEnd/>
          </a:ln>
        </p:spPr>
      </p:pic>
      <p:grpSp>
        <p:nvGrpSpPr>
          <p:cNvPr id="27657" name="Group 18"/>
          <p:cNvGrpSpPr>
            <a:grpSpLocks/>
          </p:cNvGrpSpPr>
          <p:nvPr/>
        </p:nvGrpSpPr>
        <p:grpSpPr bwMode="auto">
          <a:xfrm>
            <a:off x="3635375" y="549275"/>
            <a:ext cx="215900" cy="503238"/>
            <a:chOff x="2653" y="935"/>
            <a:chExt cx="363" cy="998"/>
          </a:xfrm>
        </p:grpSpPr>
        <p:sp>
          <p:nvSpPr>
            <p:cNvPr id="27686" name="AutoShape 1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87" name="Line 2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88" name="Line 2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89" name="Line 2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90" name="Line 2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91" name="Line 2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 name="Group 25"/>
          <p:cNvGrpSpPr>
            <a:grpSpLocks/>
          </p:cNvGrpSpPr>
          <p:nvPr/>
        </p:nvGrpSpPr>
        <p:grpSpPr bwMode="auto">
          <a:xfrm>
            <a:off x="1835150" y="2708275"/>
            <a:ext cx="215900" cy="503238"/>
            <a:chOff x="2653" y="935"/>
            <a:chExt cx="363" cy="998"/>
          </a:xfrm>
        </p:grpSpPr>
        <p:sp>
          <p:nvSpPr>
            <p:cNvPr id="27680"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81" name="Line 2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82" name="Line 2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83" name="Line 2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84" name="Line 3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85" name="Line 3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4" name="Group 32"/>
          <p:cNvGrpSpPr>
            <a:grpSpLocks/>
          </p:cNvGrpSpPr>
          <p:nvPr/>
        </p:nvGrpSpPr>
        <p:grpSpPr bwMode="auto">
          <a:xfrm>
            <a:off x="7524750" y="1125538"/>
            <a:ext cx="215900" cy="503237"/>
            <a:chOff x="2653" y="935"/>
            <a:chExt cx="363" cy="998"/>
          </a:xfrm>
        </p:grpSpPr>
        <p:sp>
          <p:nvSpPr>
            <p:cNvPr id="27674"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75" name="Line 3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76" name="Line 3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77" name="Line 3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78" name="Line 3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79" name="Line 3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5" name="Group 39"/>
          <p:cNvGrpSpPr>
            <a:grpSpLocks/>
          </p:cNvGrpSpPr>
          <p:nvPr/>
        </p:nvGrpSpPr>
        <p:grpSpPr bwMode="auto">
          <a:xfrm>
            <a:off x="1979613" y="549275"/>
            <a:ext cx="215900" cy="503238"/>
            <a:chOff x="2653" y="935"/>
            <a:chExt cx="363" cy="998"/>
          </a:xfrm>
        </p:grpSpPr>
        <p:sp>
          <p:nvSpPr>
            <p:cNvPr id="27668"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69" name="Line 4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70" name="Line 4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71" name="Line 4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72" name="Line 4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73" name="Line 4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6" name="Group 46"/>
          <p:cNvGrpSpPr>
            <a:grpSpLocks/>
          </p:cNvGrpSpPr>
          <p:nvPr/>
        </p:nvGrpSpPr>
        <p:grpSpPr bwMode="auto">
          <a:xfrm>
            <a:off x="7740650" y="2781300"/>
            <a:ext cx="215900" cy="503238"/>
            <a:chOff x="2653" y="935"/>
            <a:chExt cx="363" cy="998"/>
          </a:xfrm>
        </p:grpSpPr>
        <p:sp>
          <p:nvSpPr>
            <p:cNvPr id="27662"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63" name="Line 4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64" name="Line 4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65" name="Line 5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66" name="Line 5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67" name="Line 5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80" fill="hold"/>
                                        <p:tgtEl>
                                          <p:spTgt spid="3089"/>
                                        </p:tgtEl>
                                      </p:cBhvr>
                                    </p:cmd>
                                  </p:childTnLst>
                                </p:cTn>
                              </p:par>
                              <p:par>
                                <p:cTn id="7" presetID="12" presetClass="entr" presetSubtype="4" fill="hold" nodeType="withEffect">
                                  <p:stCondLst>
                                    <p:cond delay="5000"/>
                                  </p:stCondLst>
                                  <p:childTnLst>
                                    <p:set>
                                      <p:cBhvr>
                                        <p:cTn id="8" dur="1" fill="hold">
                                          <p:stCondLst>
                                            <p:cond delay="0"/>
                                          </p:stCondLst>
                                        </p:cTn>
                                        <p:tgtEl>
                                          <p:spTgt spid="3080"/>
                                        </p:tgtEl>
                                        <p:attrNameLst>
                                          <p:attrName>style.visibility</p:attrName>
                                        </p:attrNameLst>
                                      </p:cBhvr>
                                      <p:to>
                                        <p:strVal val="visible"/>
                                      </p:to>
                                    </p:set>
                                    <p:animEffect transition="in" filter="slide(fromBottom)">
                                      <p:cBhvr>
                                        <p:cTn id="9" dur="2000"/>
                                        <p:tgtEl>
                                          <p:spTgt spid="3080"/>
                                        </p:tgtEl>
                                      </p:cBhvr>
                                    </p:animEffect>
                                  </p:childTnLst>
                                </p:cTn>
                              </p:par>
                              <p:par>
                                <p:cTn id="10" presetID="10" presetClass="entr" presetSubtype="0" fill="hold" nodeType="withEffect">
                                  <p:stCondLst>
                                    <p:cond delay="5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7000"/>
                                  </p:stCondLst>
                                  <p:childTnLst>
                                    <p:set>
                                      <p:cBhvr>
                                        <p:cTn id="14" dur="1" fill="hold">
                                          <p:stCondLst>
                                            <p:cond delay="0"/>
                                          </p:stCondLst>
                                        </p:cTn>
                                        <p:tgtEl>
                                          <p:spTgt spid="3081"/>
                                        </p:tgtEl>
                                        <p:attrNameLst>
                                          <p:attrName>style.visibility</p:attrName>
                                        </p:attrNameLst>
                                      </p:cBhvr>
                                      <p:to>
                                        <p:strVal val="visible"/>
                                      </p:to>
                                    </p:set>
                                    <p:animEffect transition="in" filter="fade">
                                      <p:cBhvr>
                                        <p:cTn id="15" dur="2000"/>
                                        <p:tgtEl>
                                          <p:spTgt spid="3081"/>
                                        </p:tgtEl>
                                      </p:cBhvr>
                                    </p:animEffect>
                                  </p:childTnLst>
                                </p:cTn>
                              </p:par>
                              <p:par>
                                <p:cTn id="16" presetID="10" presetClass="entr" presetSubtype="0" fill="hold" nodeType="withEffect">
                                  <p:stCondLst>
                                    <p:cond delay="7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nodeType="withEffect">
                                  <p:stCondLst>
                                    <p:cond delay="900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par>
                                <p:cTn id="22" presetID="10" presetClass="entr" presetSubtype="0" fill="hold" nodeType="withEffect">
                                  <p:stCondLst>
                                    <p:cond delay="82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par>
                                <p:cTn id="25" presetID="12" presetClass="entr" presetSubtype="2" fill="hold" nodeType="withEffect">
                                  <p:stCondLst>
                                    <p:cond delay="11000"/>
                                  </p:stCondLst>
                                  <p:childTnLst>
                                    <p:set>
                                      <p:cBhvr>
                                        <p:cTn id="26" dur="1" fill="hold">
                                          <p:stCondLst>
                                            <p:cond delay="0"/>
                                          </p:stCondLst>
                                        </p:cTn>
                                        <p:tgtEl>
                                          <p:spTgt spid="3088"/>
                                        </p:tgtEl>
                                        <p:attrNameLst>
                                          <p:attrName>style.visibility</p:attrName>
                                        </p:attrNameLst>
                                      </p:cBhvr>
                                      <p:to>
                                        <p:strVal val="visible"/>
                                      </p:to>
                                    </p:set>
                                    <p:animEffect transition="in" filter="slide(fromRight)">
                                      <p:cBhvr>
                                        <p:cTn id="27" dur="500"/>
                                        <p:tgtEl>
                                          <p:spTgt spid="3088"/>
                                        </p:tgtEl>
                                      </p:cBhvr>
                                    </p:animEffect>
                                  </p:childTnLst>
                                </p:cTn>
                              </p:par>
                              <p:par>
                                <p:cTn id="28" presetID="10" presetClass="entr" presetSubtype="0" fill="hold" nodeType="withEffect">
                                  <p:stCondLst>
                                    <p:cond delay="93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08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5949950"/>
            <a:ext cx="7129462" cy="509588"/>
          </a:xfrm>
        </p:spPr>
        <p:txBody>
          <a:bodyPr>
            <a:noAutofit/>
          </a:bodyPr>
          <a:lstStyle/>
          <a:p>
            <a:pPr fontAlgn="auto">
              <a:spcAft>
                <a:spcPts val="0"/>
              </a:spcAft>
              <a:defRPr/>
            </a:pPr>
            <a:r>
              <a:rPr lang="ru-RU" altLang="ja-JP" sz="2400" smtClean="0"/>
              <a:t>З  </a:t>
            </a:r>
            <a:r>
              <a:rPr lang="ru-RU" altLang="ja-JP" sz="2400" err="1" smtClean="0"/>
              <a:t>оцетової</a:t>
            </a:r>
            <a:r>
              <a:rPr lang="ru-RU" altLang="ja-JP" sz="2400" smtClean="0"/>
              <a:t>  </a:t>
            </a:r>
            <a:r>
              <a:rPr lang="ru-RU" altLang="ja-JP" sz="2400" err="1" smtClean="0"/>
              <a:t>бактерії</a:t>
            </a:r>
            <a:r>
              <a:rPr lang="ru-RU" altLang="ja-JP" sz="2400" smtClean="0"/>
              <a:t>  </a:t>
            </a:r>
            <a:r>
              <a:rPr lang="ru-RU" altLang="ja-JP" sz="2400" err="1" smtClean="0"/>
              <a:t>виробляють</a:t>
            </a:r>
            <a:r>
              <a:rPr lang="ru-RU" altLang="ja-JP" sz="2400" smtClean="0"/>
              <a:t> закваску для квасу.  </a:t>
            </a:r>
            <a:r>
              <a:rPr lang="ru-RU" altLang="ja-JP" sz="2400" err="1" smtClean="0"/>
              <a:t>Також</a:t>
            </a:r>
            <a:r>
              <a:rPr lang="ru-RU" altLang="ja-JP" sz="2400" smtClean="0"/>
              <a:t>  </a:t>
            </a:r>
            <a:r>
              <a:rPr lang="ru-RU" altLang="ja-JP" sz="2400" err="1" smtClean="0"/>
              <a:t>бактерії</a:t>
            </a:r>
            <a:r>
              <a:rPr lang="ru-RU" altLang="ja-JP" sz="2400" smtClean="0"/>
              <a:t> </a:t>
            </a:r>
            <a:r>
              <a:rPr lang="ru-RU" altLang="ja-JP" sz="2400" err="1" smtClean="0"/>
              <a:t>допомагають</a:t>
            </a:r>
            <a:r>
              <a:rPr lang="ru-RU" altLang="ja-JP" sz="2400" smtClean="0"/>
              <a:t>  </a:t>
            </a:r>
            <a:r>
              <a:rPr lang="ru-RU" altLang="ja-JP" sz="2400" err="1" smtClean="0"/>
              <a:t>зробити</a:t>
            </a:r>
            <a:r>
              <a:rPr lang="ru-RU" altLang="ja-JP" sz="2400" smtClean="0"/>
              <a:t>  </a:t>
            </a:r>
            <a:r>
              <a:rPr lang="ru-RU" altLang="ja-JP" sz="2400" err="1" smtClean="0"/>
              <a:t>з</a:t>
            </a:r>
            <a:r>
              <a:rPr lang="ru-RU" altLang="ja-JP" sz="2400" smtClean="0"/>
              <a:t>  </a:t>
            </a:r>
            <a:r>
              <a:rPr lang="ru-RU" altLang="ja-JP" sz="2400" err="1" smtClean="0"/>
              <a:t>тіста</a:t>
            </a:r>
            <a:r>
              <a:rPr lang="ru-RU" altLang="ja-JP" sz="2400" smtClean="0"/>
              <a:t> </a:t>
            </a:r>
            <a:r>
              <a:rPr lang="ru-RU" altLang="ja-JP" sz="2400" err="1" smtClean="0"/>
              <a:t>хліб</a:t>
            </a:r>
            <a:r>
              <a:rPr lang="ru-RU" altLang="ja-JP" sz="2400" smtClean="0"/>
              <a:t>..</a:t>
            </a:r>
            <a:endParaRPr lang="ru-RU" sz="2400"/>
          </a:p>
        </p:txBody>
      </p:sp>
      <p:sp>
        <p:nvSpPr>
          <p:cNvPr id="41989" name="Rectangle 5" descr="квас"/>
          <p:cNvSpPr>
            <a:spLocks noGrp="1" noChangeAspect="1" noChangeArrowheads="1"/>
          </p:cNvSpPr>
          <p:nvPr isPhoto="1"/>
        </p:nvSpPr>
        <p:spPr bwMode="auto">
          <a:xfrm>
            <a:off x="755650" y="476250"/>
            <a:ext cx="1958975" cy="2611438"/>
          </a:xfrm>
          <a:prstGeom prst="rect">
            <a:avLst/>
          </a:prstGeom>
          <a:blipFill dpi="0" rotWithShape="1">
            <a:blip r:embed="rId3"/>
            <a:srcRect/>
            <a:stretch>
              <a:fillRect b="-20"/>
            </a:stretch>
          </a:blipFill>
          <a:ln w="9525">
            <a:noFill/>
            <a:miter lim="800000"/>
            <a:headEnd/>
            <a:tailEnd/>
          </a:ln>
          <a:effectLst>
            <a:outerShdw dist="150806" dir="13500000" algn="ctr" rotWithShape="0">
              <a:srgbClr val="808080">
                <a:alpha val="50000"/>
              </a:srgbClr>
            </a:outerShdw>
          </a:effectLst>
        </p:spPr>
        <p:txBody>
          <a:bodyPr/>
          <a:lstStyle/>
          <a:p>
            <a:pPr fontAlgn="auto">
              <a:spcBef>
                <a:spcPts val="0"/>
              </a:spcBef>
              <a:spcAft>
                <a:spcPts val="0"/>
              </a:spcAft>
              <a:defRPr/>
            </a:pPr>
            <a:endParaRPr lang="ru-RU">
              <a:latin typeface="+mn-lt"/>
              <a:cs typeface="+mn-cs"/>
            </a:endParaRPr>
          </a:p>
        </p:txBody>
      </p:sp>
      <p:pic>
        <p:nvPicPr>
          <p:cNvPr id="41990" name="Picture 6">
            <a:hlinkClick r:id="" action="ppaction://media"/>
          </p:cNvPr>
          <p:cNvPicPr>
            <a:picLocks noRot="1" noChangeAspect="1" noChangeArrowheads="1"/>
          </p:cNvPicPr>
          <p:nvPr>
            <a:wavAudioFile r:embed="rId1" name="Записанный звук"/>
          </p:nvPr>
        </p:nvPicPr>
        <p:blipFill>
          <a:blip r:embed="rId4"/>
          <a:srcRect/>
          <a:stretch>
            <a:fillRect/>
          </a:stretch>
        </p:blipFill>
        <p:spPr bwMode="auto">
          <a:xfrm>
            <a:off x="8910638" y="-458788"/>
            <a:ext cx="233362" cy="233363"/>
          </a:xfrm>
          <a:prstGeom prst="rect">
            <a:avLst/>
          </a:prstGeom>
          <a:noFill/>
          <a:ln w="9525">
            <a:noFill/>
            <a:miter lim="800000"/>
            <a:headEnd/>
            <a:tailEnd/>
          </a:ln>
        </p:spPr>
      </p:pic>
      <p:grpSp>
        <p:nvGrpSpPr>
          <p:cNvPr id="28676" name="Group 7"/>
          <p:cNvGrpSpPr>
            <a:grpSpLocks/>
          </p:cNvGrpSpPr>
          <p:nvPr/>
        </p:nvGrpSpPr>
        <p:grpSpPr bwMode="auto">
          <a:xfrm>
            <a:off x="971550" y="4149725"/>
            <a:ext cx="215900" cy="503238"/>
            <a:chOff x="2653" y="935"/>
            <a:chExt cx="363" cy="998"/>
          </a:xfrm>
        </p:grpSpPr>
        <p:sp>
          <p:nvSpPr>
            <p:cNvPr id="28757" name="AutoShape 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58" name="Line 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59" name="Line 1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60" name="Line 1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61" name="Line 1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62" name="Line 1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77" name="Group 14"/>
          <p:cNvGrpSpPr>
            <a:grpSpLocks/>
          </p:cNvGrpSpPr>
          <p:nvPr/>
        </p:nvGrpSpPr>
        <p:grpSpPr bwMode="auto">
          <a:xfrm>
            <a:off x="1476375" y="3933825"/>
            <a:ext cx="215900" cy="503238"/>
            <a:chOff x="2653" y="935"/>
            <a:chExt cx="363" cy="998"/>
          </a:xfrm>
        </p:grpSpPr>
        <p:sp>
          <p:nvSpPr>
            <p:cNvPr id="28751" name="AutoShape 15"/>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52" name="Line 16"/>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53" name="Line 17"/>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54" name="Line 18"/>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55" name="Line 19"/>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56" name="Line 20"/>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78" name="Group 45"/>
          <p:cNvGrpSpPr>
            <a:grpSpLocks/>
          </p:cNvGrpSpPr>
          <p:nvPr/>
        </p:nvGrpSpPr>
        <p:grpSpPr bwMode="auto">
          <a:xfrm>
            <a:off x="971550" y="4508500"/>
            <a:ext cx="1944688" cy="863600"/>
            <a:chOff x="703" y="3022"/>
            <a:chExt cx="1406" cy="544"/>
          </a:xfrm>
        </p:grpSpPr>
        <p:sp>
          <p:nvSpPr>
            <p:cNvPr id="28749" name="AutoShape 43"/>
            <p:cNvSpPr>
              <a:spLocks noChangeArrowheads="1"/>
            </p:cNvSpPr>
            <p:nvPr/>
          </p:nvSpPr>
          <p:spPr bwMode="auto">
            <a:xfrm>
              <a:off x="703" y="3067"/>
              <a:ext cx="1406" cy="499"/>
            </a:xfrm>
            <a:prstGeom prst="can">
              <a:avLst>
                <a:gd name="adj" fmla="val 32667"/>
              </a:avLst>
            </a:prstGeom>
            <a:solidFill>
              <a:srgbClr val="F8A678"/>
            </a:solidFill>
            <a:ln w="9525">
              <a:solidFill>
                <a:schemeClr val="tx1"/>
              </a:solidFill>
              <a:round/>
              <a:headEnd/>
              <a:tailEnd/>
            </a:ln>
          </p:spPr>
          <p:txBody>
            <a:bodyPr wrap="none" anchor="ctr"/>
            <a:lstStyle/>
            <a:p>
              <a:endParaRPr lang="uk-UA">
                <a:latin typeface="Constantia" pitchFamily="18" charset="0"/>
              </a:endParaRPr>
            </a:p>
          </p:txBody>
        </p:sp>
        <p:sp>
          <p:nvSpPr>
            <p:cNvPr id="28750" name="Oval 44"/>
            <p:cNvSpPr>
              <a:spLocks noChangeArrowheads="1"/>
            </p:cNvSpPr>
            <p:nvPr/>
          </p:nvSpPr>
          <p:spPr bwMode="auto">
            <a:xfrm>
              <a:off x="703" y="3022"/>
              <a:ext cx="1406" cy="227"/>
            </a:xfrm>
            <a:prstGeom prst="ellipse">
              <a:avLst/>
            </a:prstGeom>
            <a:solidFill>
              <a:srgbClr val="FDEBDB"/>
            </a:solidFill>
            <a:ln w="9525">
              <a:solidFill>
                <a:schemeClr val="tx1"/>
              </a:solidFill>
              <a:round/>
              <a:headEnd/>
              <a:tailEnd/>
            </a:ln>
          </p:spPr>
          <p:txBody>
            <a:bodyPr wrap="none" anchor="ctr"/>
            <a:lstStyle/>
            <a:p>
              <a:endParaRPr lang="uk-UA">
                <a:latin typeface="Constantia" pitchFamily="18" charset="0"/>
              </a:endParaRPr>
            </a:p>
          </p:txBody>
        </p:sp>
      </p:grpSp>
      <p:grpSp>
        <p:nvGrpSpPr>
          <p:cNvPr id="28679" name="Group 46"/>
          <p:cNvGrpSpPr>
            <a:grpSpLocks/>
          </p:cNvGrpSpPr>
          <p:nvPr/>
        </p:nvGrpSpPr>
        <p:grpSpPr bwMode="auto">
          <a:xfrm>
            <a:off x="2339975" y="4221163"/>
            <a:ext cx="215900" cy="503237"/>
            <a:chOff x="2653" y="935"/>
            <a:chExt cx="363" cy="998"/>
          </a:xfrm>
        </p:grpSpPr>
        <p:sp>
          <p:nvSpPr>
            <p:cNvPr id="28743"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44" name="Line 4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45" name="Line 4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46" name="Line 5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47" name="Line 5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48" name="Line 5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80" name="Group 53"/>
          <p:cNvGrpSpPr>
            <a:grpSpLocks/>
          </p:cNvGrpSpPr>
          <p:nvPr/>
        </p:nvGrpSpPr>
        <p:grpSpPr bwMode="auto">
          <a:xfrm>
            <a:off x="4859338" y="4797425"/>
            <a:ext cx="215900" cy="503238"/>
            <a:chOff x="2653" y="935"/>
            <a:chExt cx="363" cy="998"/>
          </a:xfrm>
        </p:grpSpPr>
        <p:sp>
          <p:nvSpPr>
            <p:cNvPr id="28737" name="AutoShape 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38" name="Line 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39" name="Line 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40" name="Line 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41" name="Line 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42" name="Line 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81" name="Group 60"/>
          <p:cNvGrpSpPr>
            <a:grpSpLocks/>
          </p:cNvGrpSpPr>
          <p:nvPr/>
        </p:nvGrpSpPr>
        <p:grpSpPr bwMode="auto">
          <a:xfrm>
            <a:off x="1835150" y="4292600"/>
            <a:ext cx="215900" cy="503238"/>
            <a:chOff x="2653" y="935"/>
            <a:chExt cx="363" cy="998"/>
          </a:xfrm>
        </p:grpSpPr>
        <p:sp>
          <p:nvSpPr>
            <p:cNvPr id="28731" name="AutoShape 61"/>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32" name="Line 62"/>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33" name="Line 63"/>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34" name="Line 64"/>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35" name="Line 65"/>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36" name="Line 66"/>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42052" name="Picture 68" descr="MPj04095710000[1]"/>
          <p:cNvPicPr>
            <a:picLocks noChangeAspect="1" noChangeArrowheads="1"/>
          </p:cNvPicPr>
          <p:nvPr/>
        </p:nvPicPr>
        <p:blipFill>
          <a:blip r:embed="rId5"/>
          <a:srcRect/>
          <a:stretch>
            <a:fillRect/>
          </a:stretch>
        </p:blipFill>
        <p:spPr bwMode="auto">
          <a:xfrm>
            <a:off x="5867400" y="2781300"/>
            <a:ext cx="2890838" cy="2890838"/>
          </a:xfrm>
          <a:prstGeom prst="rect">
            <a:avLst/>
          </a:prstGeom>
          <a:noFill/>
          <a:ln w="9525">
            <a:noFill/>
            <a:miter lim="800000"/>
            <a:headEnd/>
            <a:tailEnd/>
          </a:ln>
        </p:spPr>
      </p:pic>
      <p:pic>
        <p:nvPicPr>
          <p:cNvPr id="42053" name="Picture 69" descr="MCj04133060000[1]"/>
          <p:cNvPicPr>
            <a:picLocks noChangeAspect="1" noChangeArrowheads="1"/>
          </p:cNvPicPr>
          <p:nvPr/>
        </p:nvPicPr>
        <p:blipFill>
          <a:blip r:embed="rId6"/>
          <a:srcRect/>
          <a:stretch>
            <a:fillRect/>
          </a:stretch>
        </p:blipFill>
        <p:spPr bwMode="auto">
          <a:xfrm>
            <a:off x="2916238" y="2636838"/>
            <a:ext cx="2822575" cy="1485900"/>
          </a:xfrm>
          <a:prstGeom prst="rect">
            <a:avLst/>
          </a:prstGeom>
          <a:noFill/>
          <a:ln w="9525">
            <a:noFill/>
            <a:miter lim="800000"/>
            <a:headEnd/>
            <a:tailEnd/>
          </a:ln>
        </p:spPr>
      </p:pic>
      <p:pic>
        <p:nvPicPr>
          <p:cNvPr id="42054" name="Picture 70" descr="MCj02373590000[1]"/>
          <p:cNvPicPr>
            <a:picLocks noChangeAspect="1" noChangeArrowheads="1"/>
          </p:cNvPicPr>
          <p:nvPr/>
        </p:nvPicPr>
        <p:blipFill>
          <a:blip r:embed="rId7"/>
          <a:srcRect/>
          <a:stretch>
            <a:fillRect/>
          </a:stretch>
        </p:blipFill>
        <p:spPr bwMode="auto">
          <a:xfrm>
            <a:off x="6372225" y="260350"/>
            <a:ext cx="2520950" cy="2333625"/>
          </a:xfrm>
          <a:prstGeom prst="rect">
            <a:avLst/>
          </a:prstGeom>
          <a:noFill/>
          <a:ln w="9525">
            <a:noFill/>
            <a:miter lim="800000"/>
            <a:headEnd/>
            <a:tailEnd/>
          </a:ln>
        </p:spPr>
      </p:pic>
      <p:grpSp>
        <p:nvGrpSpPr>
          <p:cNvPr id="8" name="Group 71"/>
          <p:cNvGrpSpPr>
            <a:grpSpLocks/>
          </p:cNvGrpSpPr>
          <p:nvPr/>
        </p:nvGrpSpPr>
        <p:grpSpPr bwMode="auto">
          <a:xfrm>
            <a:off x="6659563" y="981075"/>
            <a:ext cx="215900" cy="503238"/>
            <a:chOff x="2653" y="935"/>
            <a:chExt cx="363" cy="998"/>
          </a:xfrm>
        </p:grpSpPr>
        <p:sp>
          <p:nvSpPr>
            <p:cNvPr id="28725" name="AutoShape 7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26" name="Line 73"/>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27" name="Line 74"/>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28" name="Line 75"/>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29" name="Line 76"/>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30" name="Line 77"/>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9" name="Group 78"/>
          <p:cNvGrpSpPr>
            <a:grpSpLocks/>
          </p:cNvGrpSpPr>
          <p:nvPr/>
        </p:nvGrpSpPr>
        <p:grpSpPr bwMode="auto">
          <a:xfrm>
            <a:off x="8316913" y="1916113"/>
            <a:ext cx="215900" cy="503237"/>
            <a:chOff x="2653" y="935"/>
            <a:chExt cx="363" cy="998"/>
          </a:xfrm>
        </p:grpSpPr>
        <p:sp>
          <p:nvSpPr>
            <p:cNvPr id="28719" name="AutoShape 7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20" name="Line 8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21" name="Line 8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22" name="Line 8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23" name="Line 8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24" name="Line 8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0" name="Group 85"/>
          <p:cNvGrpSpPr>
            <a:grpSpLocks/>
          </p:cNvGrpSpPr>
          <p:nvPr/>
        </p:nvGrpSpPr>
        <p:grpSpPr bwMode="auto">
          <a:xfrm>
            <a:off x="3708400" y="2492375"/>
            <a:ext cx="215900" cy="503238"/>
            <a:chOff x="2653" y="935"/>
            <a:chExt cx="363" cy="998"/>
          </a:xfrm>
        </p:grpSpPr>
        <p:sp>
          <p:nvSpPr>
            <p:cNvPr id="28713" name="AutoShape 8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14" name="Line 8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15" name="Line 8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16" name="Line 8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17" name="Line 9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18" name="Line 9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1" name="Group 92"/>
          <p:cNvGrpSpPr>
            <a:grpSpLocks/>
          </p:cNvGrpSpPr>
          <p:nvPr/>
        </p:nvGrpSpPr>
        <p:grpSpPr bwMode="auto">
          <a:xfrm>
            <a:off x="4859338" y="2349500"/>
            <a:ext cx="215900" cy="503238"/>
            <a:chOff x="2653" y="935"/>
            <a:chExt cx="363" cy="998"/>
          </a:xfrm>
        </p:grpSpPr>
        <p:sp>
          <p:nvSpPr>
            <p:cNvPr id="28707" name="AutoShape 9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08" name="Line 9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09" name="Line 9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10" name="Line 9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11" name="Line 9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12" name="Line 9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89" name="Group 101"/>
          <p:cNvGrpSpPr>
            <a:grpSpLocks/>
          </p:cNvGrpSpPr>
          <p:nvPr/>
        </p:nvGrpSpPr>
        <p:grpSpPr bwMode="auto">
          <a:xfrm>
            <a:off x="3203575" y="1196975"/>
            <a:ext cx="576263" cy="1152525"/>
            <a:chOff x="1927" y="300"/>
            <a:chExt cx="408" cy="953"/>
          </a:xfrm>
        </p:grpSpPr>
        <p:sp>
          <p:nvSpPr>
            <p:cNvPr id="42083" name="AutoShape 99"/>
            <p:cNvSpPr>
              <a:spLocks noChangeArrowheads="1"/>
            </p:cNvSpPr>
            <p:nvPr/>
          </p:nvSpPr>
          <p:spPr bwMode="auto">
            <a:xfrm>
              <a:off x="1927" y="346"/>
              <a:ext cx="408" cy="9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C6600"/>
                </a:gs>
                <a:gs pos="50000">
                  <a:schemeClr val="bg1"/>
                </a:gs>
                <a:gs pos="100000">
                  <a:srgbClr val="CC6600"/>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8706" name="Oval 100"/>
            <p:cNvSpPr>
              <a:spLocks noChangeArrowheads="1"/>
            </p:cNvSpPr>
            <p:nvPr/>
          </p:nvSpPr>
          <p:spPr bwMode="auto">
            <a:xfrm>
              <a:off x="1927" y="300"/>
              <a:ext cx="408" cy="91"/>
            </a:xfrm>
            <a:prstGeom prst="ellipse">
              <a:avLst/>
            </a:prstGeom>
            <a:solidFill>
              <a:srgbClr val="CC6600"/>
            </a:solidFill>
            <a:ln w="9525">
              <a:solidFill>
                <a:schemeClr val="tx1"/>
              </a:solidFill>
              <a:round/>
              <a:headEnd/>
              <a:tailEnd/>
            </a:ln>
          </p:spPr>
          <p:txBody>
            <a:bodyPr wrap="none" anchor="ctr"/>
            <a:lstStyle/>
            <a:p>
              <a:endParaRPr lang="uk-UA">
                <a:latin typeface="Constantia" pitchFamily="18" charset="0"/>
              </a:endParaRPr>
            </a:p>
          </p:txBody>
        </p:sp>
      </p:grpSp>
      <p:grpSp>
        <p:nvGrpSpPr>
          <p:cNvPr id="28690" name="Group 102"/>
          <p:cNvGrpSpPr>
            <a:grpSpLocks/>
          </p:cNvGrpSpPr>
          <p:nvPr/>
        </p:nvGrpSpPr>
        <p:grpSpPr bwMode="auto">
          <a:xfrm>
            <a:off x="4572000" y="4797425"/>
            <a:ext cx="215900" cy="503238"/>
            <a:chOff x="2653" y="935"/>
            <a:chExt cx="363" cy="998"/>
          </a:xfrm>
        </p:grpSpPr>
        <p:sp>
          <p:nvSpPr>
            <p:cNvPr id="28699" name="AutoShape 10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00" name="Line 10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01" name="Line 10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02" name="Line 10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03" name="Line 10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04" name="Line 10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91" name="Group 109"/>
          <p:cNvGrpSpPr>
            <a:grpSpLocks/>
          </p:cNvGrpSpPr>
          <p:nvPr/>
        </p:nvGrpSpPr>
        <p:grpSpPr bwMode="auto">
          <a:xfrm>
            <a:off x="3708400" y="692150"/>
            <a:ext cx="215900" cy="503238"/>
            <a:chOff x="2653" y="935"/>
            <a:chExt cx="363" cy="998"/>
          </a:xfrm>
        </p:grpSpPr>
        <p:sp>
          <p:nvSpPr>
            <p:cNvPr id="28693" name="AutoShape 11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694" name="Line 11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695" name="Line 11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696" name="Line 11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697" name="Line 11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698" name="Line 11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
        <p:nvSpPr>
          <p:cNvPr id="28692" name="Text Box 116"/>
          <p:cNvSpPr txBox="1">
            <a:spLocks noChangeArrowheads="1"/>
          </p:cNvSpPr>
          <p:nvPr/>
        </p:nvSpPr>
        <p:spPr bwMode="auto">
          <a:xfrm>
            <a:off x="3203575" y="1484313"/>
            <a:ext cx="504825" cy="274637"/>
          </a:xfrm>
          <a:prstGeom prst="rect">
            <a:avLst/>
          </a:prstGeom>
          <a:noFill/>
          <a:ln w="9525">
            <a:noFill/>
            <a:miter lim="800000"/>
            <a:headEnd/>
            <a:tailEnd/>
          </a:ln>
        </p:spPr>
        <p:txBody>
          <a:bodyPr>
            <a:spAutoFit/>
          </a:bodyPr>
          <a:lstStyle/>
          <a:p>
            <a:pPr>
              <a:spcBef>
                <a:spcPct val="50000"/>
              </a:spcBef>
            </a:pPr>
            <a:r>
              <a:rPr lang="ru-RU" sz="1200">
                <a:latin typeface="Constantia" pitchFamily="18" charset="0"/>
              </a:rPr>
              <a:t>квас</a:t>
            </a: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3" fill="hold"/>
                                        <p:tgtEl>
                                          <p:spTgt spid="41990"/>
                                        </p:tgtEl>
                                      </p:cBhvr>
                                    </p:cmd>
                                  </p:childTnLst>
                                </p:cTn>
                              </p:par>
                              <p:par>
                                <p:cTn id="7" presetID="10" presetClass="entr" presetSubtype="0" fill="hold" nodeType="withEffect">
                                  <p:stCondLst>
                                    <p:cond delay="4000"/>
                                  </p:stCondLst>
                                  <p:childTnLst>
                                    <p:set>
                                      <p:cBhvr>
                                        <p:cTn id="8" dur="1" fill="hold">
                                          <p:stCondLst>
                                            <p:cond delay="0"/>
                                          </p:stCondLst>
                                        </p:cTn>
                                        <p:tgtEl>
                                          <p:spTgt spid="42054"/>
                                        </p:tgtEl>
                                        <p:attrNameLst>
                                          <p:attrName>style.visibility</p:attrName>
                                        </p:attrNameLst>
                                      </p:cBhvr>
                                      <p:to>
                                        <p:strVal val="visible"/>
                                      </p:to>
                                    </p:set>
                                    <p:animEffect transition="in" filter="fade">
                                      <p:cBhvr>
                                        <p:cTn id="9" dur="2000"/>
                                        <p:tgtEl>
                                          <p:spTgt spid="42054"/>
                                        </p:tgtEl>
                                      </p:cBhvr>
                                    </p:animEffect>
                                  </p:childTnLst>
                                </p:cTn>
                              </p:par>
                              <p:par>
                                <p:cTn id="10" presetID="10" presetClass="entr" presetSubtype="0" fill="hold" nodeType="withEffect">
                                  <p:stCondLst>
                                    <p:cond delay="4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5000"/>
                                  </p:stCondLst>
                                  <p:childTnLst>
                                    <p:set>
                                      <p:cBhvr>
                                        <p:cTn id="17" dur="1" fill="hold">
                                          <p:stCondLst>
                                            <p:cond delay="0"/>
                                          </p:stCondLst>
                                        </p:cTn>
                                        <p:tgtEl>
                                          <p:spTgt spid="42053"/>
                                        </p:tgtEl>
                                        <p:attrNameLst>
                                          <p:attrName>style.visibility</p:attrName>
                                        </p:attrNameLst>
                                      </p:cBhvr>
                                      <p:to>
                                        <p:strVal val="visible"/>
                                      </p:to>
                                    </p:set>
                                    <p:animEffect transition="in" filter="fade">
                                      <p:cBhvr>
                                        <p:cTn id="18" dur="2000"/>
                                        <p:tgtEl>
                                          <p:spTgt spid="42053"/>
                                        </p:tgtEl>
                                      </p:cBhvr>
                                    </p:animEffect>
                                  </p:childTnLst>
                                </p:cTn>
                              </p:par>
                              <p:par>
                                <p:cTn id="19" presetID="10" presetClass="entr" presetSubtype="0" fill="hold" nodeType="withEffect">
                                  <p:stCondLst>
                                    <p:cond delay="5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5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2" presetClass="entr" presetSubtype="8" fill="hold" nodeType="withEffect">
                                  <p:stCondLst>
                                    <p:cond delay="6000"/>
                                  </p:stCondLst>
                                  <p:childTnLst>
                                    <p:set>
                                      <p:cBhvr>
                                        <p:cTn id="26" dur="1" fill="hold">
                                          <p:stCondLst>
                                            <p:cond delay="0"/>
                                          </p:stCondLst>
                                        </p:cTn>
                                        <p:tgtEl>
                                          <p:spTgt spid="42052"/>
                                        </p:tgtEl>
                                        <p:attrNameLst>
                                          <p:attrName>style.visibility</p:attrName>
                                        </p:attrNameLst>
                                      </p:cBhvr>
                                      <p:to>
                                        <p:strVal val="visible"/>
                                      </p:to>
                                    </p:set>
                                    <p:animEffect transition="in" filter="slide(fromLeft)">
                                      <p:cBhvr>
                                        <p:cTn id="27" dur="1000"/>
                                        <p:tgtEl>
                                          <p:spTgt spid="42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199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1"/>
          <p:cNvSpPr>
            <a:spLocks noGrp="1"/>
          </p:cNvSpPr>
          <p:nvPr>
            <p:ph idx="1"/>
          </p:nvPr>
        </p:nvSpPr>
        <p:spPr>
          <a:xfrm>
            <a:off x="428625" y="428625"/>
            <a:ext cx="8229600" cy="4572000"/>
          </a:xfrm>
        </p:spPr>
        <p:txBody>
          <a:bodyPr/>
          <a:lstStyle/>
          <a:p>
            <a:r>
              <a:rPr lang="uk-UA" sz="1600" b="1" i="1" smtClean="0"/>
              <a:t>Антибіотики</a:t>
            </a:r>
            <a:endParaRPr lang="ru-RU" sz="1600" smtClean="0"/>
          </a:p>
          <a:p>
            <a:r>
              <a:rPr lang="uk-UA" sz="1600" smtClean="0"/>
              <a:t>З 30-х років </a:t>
            </a:r>
            <a:r>
              <a:rPr lang="en-US" sz="1600" smtClean="0"/>
              <a:t>XX </a:t>
            </a:r>
            <a:r>
              <a:rPr lang="uk-UA" sz="1600" smtClean="0"/>
              <a:t>сторіччя багато дослідників почали займатись виділенням природних речовин з бактерій і грибів, які мають здатність вбивати інші мікроорганізми, тобто мають ефект антибіотиків. Ці дослідження тривають і досі. Антибіотики мають винятково важливе значення для лікування людей і тварин. Найбільшу кількість речовин антибіотичної дії отримують із бактерій, які живуть у ґрунті. Більш ніж 50 антибіотиків успішно застосовуються у лікувальній справі. Серед них — стрептоміцин, антибіотики тетрациклінового ряду </a:t>
            </a:r>
            <a:r>
              <a:rPr lang="uk-UA" sz="1600" i="1" smtClean="0"/>
              <a:t>(демон­стрування таблеток і мазі). </a:t>
            </a:r>
            <a:r>
              <a:rPr lang="uk-UA" sz="1600" smtClean="0"/>
              <a:t>Вони виявлені у бактерій роду Стрептоміцес. Стрептоміцин був винайдений невдовзі після пеніциліну, але, на відміну від нього, діє на туберкульозну паличку.</a:t>
            </a:r>
            <a:endParaRPr lang="ru-RU" sz="1600" smtClean="0"/>
          </a:p>
          <a:p>
            <a:endParaRPr lang="ru-RU" sz="2000" smtClean="0"/>
          </a:p>
        </p:txBody>
      </p:sp>
      <p:pic>
        <p:nvPicPr>
          <p:cNvPr id="4" name="Рисунок 3" descr="169.jpg"/>
          <p:cNvPicPr>
            <a:picLocks noChangeAspect="1"/>
          </p:cNvPicPr>
          <p:nvPr/>
        </p:nvPicPr>
        <p:blipFill>
          <a:blip r:embed="rId2"/>
          <a:srcRect/>
          <a:stretch>
            <a:fillRect/>
          </a:stretch>
        </p:blipFill>
        <p:spPr bwMode="auto">
          <a:xfrm>
            <a:off x="714375" y="3429000"/>
            <a:ext cx="1371600" cy="2249488"/>
          </a:xfrm>
          <a:prstGeom prst="rect">
            <a:avLst/>
          </a:prstGeom>
          <a:noFill/>
          <a:ln w="9525">
            <a:noFill/>
            <a:miter lim="800000"/>
            <a:headEnd/>
            <a:tailEnd/>
          </a:ln>
        </p:spPr>
      </p:pic>
      <p:pic>
        <p:nvPicPr>
          <p:cNvPr id="29699" name="Рисунок 4" descr="catalog_40.jpg"/>
          <p:cNvPicPr>
            <a:picLocks noChangeAspect="1"/>
          </p:cNvPicPr>
          <p:nvPr/>
        </p:nvPicPr>
        <p:blipFill>
          <a:blip r:embed="rId3"/>
          <a:srcRect/>
          <a:stretch>
            <a:fillRect/>
          </a:stretch>
        </p:blipFill>
        <p:spPr bwMode="auto">
          <a:xfrm>
            <a:off x="2286000" y="3214688"/>
            <a:ext cx="4448175" cy="3333750"/>
          </a:xfrm>
          <a:prstGeom prst="rect">
            <a:avLst/>
          </a:prstGeom>
          <a:noFill/>
          <a:ln w="9525">
            <a:noFill/>
            <a:miter lim="800000"/>
            <a:headEnd/>
            <a:tailEnd/>
          </a:ln>
        </p:spPr>
      </p:pic>
      <p:pic>
        <p:nvPicPr>
          <p:cNvPr id="6" name="Рисунок 5" descr="streptomicin14741-1212739159.jpg"/>
          <p:cNvPicPr>
            <a:picLocks noChangeAspect="1"/>
          </p:cNvPicPr>
          <p:nvPr/>
        </p:nvPicPr>
        <p:blipFill>
          <a:blip r:embed="rId4"/>
          <a:srcRect/>
          <a:stretch>
            <a:fillRect/>
          </a:stretch>
        </p:blipFill>
        <p:spPr bwMode="auto">
          <a:xfrm>
            <a:off x="1714500" y="4572000"/>
            <a:ext cx="1905000" cy="1905000"/>
          </a:xfrm>
          <a:prstGeom prst="rect">
            <a:avLst/>
          </a:prstGeom>
          <a:noFill/>
          <a:ln w="9525">
            <a:noFill/>
            <a:miter lim="800000"/>
            <a:headEnd/>
            <a:tailEnd/>
          </a:ln>
        </p:spPr>
      </p:pic>
      <p:pic>
        <p:nvPicPr>
          <p:cNvPr id="7" name="Рисунок 6" descr="ii.jpg"/>
          <p:cNvPicPr>
            <a:picLocks noChangeAspect="1"/>
          </p:cNvPicPr>
          <p:nvPr/>
        </p:nvPicPr>
        <p:blipFill>
          <a:blip r:embed="rId5"/>
          <a:srcRect/>
          <a:stretch>
            <a:fillRect/>
          </a:stretch>
        </p:blipFill>
        <p:spPr bwMode="auto">
          <a:xfrm>
            <a:off x="4286250" y="3286125"/>
            <a:ext cx="4572000" cy="3048000"/>
          </a:xfrm>
          <a:prstGeom prst="rect">
            <a:avLst/>
          </a:prstGeom>
          <a:noFill/>
          <a:ln w="9525">
            <a:noFill/>
            <a:miter lim="800000"/>
            <a:headEnd/>
            <a:tailEnd/>
          </a:ln>
        </p:spPr>
      </p:pic>
      <p:pic>
        <p:nvPicPr>
          <p:cNvPr id="8" name="Рисунок 7" descr="100115532.jpg"/>
          <p:cNvPicPr>
            <a:picLocks noChangeAspect="1"/>
          </p:cNvPicPr>
          <p:nvPr/>
        </p:nvPicPr>
        <p:blipFill>
          <a:blip r:embed="rId6"/>
          <a:srcRect/>
          <a:stretch>
            <a:fillRect/>
          </a:stretch>
        </p:blipFill>
        <p:spPr bwMode="auto">
          <a:xfrm>
            <a:off x="1714500" y="3429000"/>
            <a:ext cx="3643313"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1"/>
          <p:cNvSpPr>
            <a:spLocks noGrp="1"/>
          </p:cNvSpPr>
          <p:nvPr>
            <p:ph idx="1"/>
          </p:nvPr>
        </p:nvSpPr>
        <p:spPr>
          <a:xfrm>
            <a:off x="214313" y="0"/>
            <a:ext cx="8715375" cy="4572000"/>
          </a:xfrm>
        </p:spPr>
        <p:txBody>
          <a:bodyPr/>
          <a:lstStyle/>
          <a:p>
            <a:r>
              <a:rPr lang="uk-UA" sz="1600" b="1" i="1" smtClean="0"/>
              <a:t>Використання бактерій біотехнологією та генною інженерією</a:t>
            </a:r>
            <a:endParaRPr lang="ru-RU" sz="1600" smtClean="0"/>
          </a:p>
          <a:p>
            <a:r>
              <a:rPr lang="uk-UA" sz="1600" smtClean="0"/>
              <a:t>В останні роки </a:t>
            </a:r>
            <a:r>
              <a:rPr lang="en-US" sz="1600" smtClean="0"/>
              <a:t>XX </a:t>
            </a:r>
            <a:r>
              <a:rPr lang="uk-UA" sz="1600" smtClean="0"/>
              <a:t>сторіччя з'явилось нове джерело їжі, так званий білок одноклітинних, який отримують із мікроорганізмів. Використання мікроорганізмів має цілий ряд переваг: не треба великих площ для сівби, приміщень для худоби; мікроорганізми швидко ростуть на найдешевших чи побічних продуктах сільського господарства та промисловості (наприклад, на нафтопродуктах, метанолі чи папері). Білок одноклітинних можна використовувати як корм для худоби замість продуктів, що використовуються людьми. Так, наприклад, в різних країнах світу фермери при відгодівлі тварин використовують дуже багато зерна і заміна цих кормів на білок одноклітинних допоможе зберегти зерно для людей.</a:t>
            </a:r>
            <a:endParaRPr lang="ru-RU" sz="1600" smtClean="0"/>
          </a:p>
          <a:p>
            <a:endParaRPr lang="ru-RU" sz="1600" smtClean="0"/>
          </a:p>
        </p:txBody>
      </p:sp>
      <p:pic>
        <p:nvPicPr>
          <p:cNvPr id="30722" name="Рисунок 3" descr="vector_scafandr.jpg"/>
          <p:cNvPicPr>
            <a:picLocks noChangeAspect="1"/>
          </p:cNvPicPr>
          <p:nvPr/>
        </p:nvPicPr>
        <p:blipFill>
          <a:blip r:embed="rId2"/>
          <a:srcRect/>
          <a:stretch>
            <a:fillRect/>
          </a:stretch>
        </p:blipFill>
        <p:spPr bwMode="auto">
          <a:xfrm>
            <a:off x="642938" y="2857500"/>
            <a:ext cx="2582862" cy="3444875"/>
          </a:xfrm>
          <a:prstGeom prst="rect">
            <a:avLst/>
          </a:prstGeom>
          <a:noFill/>
          <a:ln w="9525">
            <a:noFill/>
            <a:miter lim="800000"/>
            <a:headEnd/>
            <a:tailEnd/>
          </a:ln>
        </p:spPr>
      </p:pic>
      <p:pic>
        <p:nvPicPr>
          <p:cNvPr id="30723" name="Рисунок 4" descr="duma-3.GIF"/>
          <p:cNvPicPr>
            <a:picLocks noChangeAspect="1"/>
          </p:cNvPicPr>
          <p:nvPr/>
        </p:nvPicPr>
        <p:blipFill>
          <a:blip r:embed="rId3"/>
          <a:srcRect/>
          <a:stretch>
            <a:fillRect/>
          </a:stretch>
        </p:blipFill>
        <p:spPr bwMode="auto">
          <a:xfrm>
            <a:off x="3714750" y="3214688"/>
            <a:ext cx="1695450" cy="1847850"/>
          </a:xfrm>
          <a:prstGeom prst="rect">
            <a:avLst/>
          </a:prstGeom>
          <a:noFill/>
          <a:ln w="9525">
            <a:noFill/>
            <a:miter lim="800000"/>
            <a:headEnd/>
            <a:tailEnd/>
          </a:ln>
        </p:spPr>
      </p:pic>
      <p:pic>
        <p:nvPicPr>
          <p:cNvPr id="30724" name="Рисунок 5" descr="agro_2_2.jpg"/>
          <p:cNvPicPr>
            <a:picLocks noChangeAspect="1"/>
          </p:cNvPicPr>
          <p:nvPr/>
        </p:nvPicPr>
        <p:blipFill>
          <a:blip r:embed="rId4"/>
          <a:srcRect/>
          <a:stretch>
            <a:fillRect/>
          </a:stretch>
        </p:blipFill>
        <p:spPr bwMode="auto">
          <a:xfrm>
            <a:off x="5715000" y="3571875"/>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5720" y="5857892"/>
            <a:ext cx="8229600" cy="782638"/>
          </a:xfrm>
        </p:spPr>
        <p:txBody>
          <a:bodyPr>
            <a:noAutofit/>
          </a:bodyPr>
          <a:lstStyle/>
          <a:p>
            <a:pPr fontAlgn="auto">
              <a:spcAft>
                <a:spcPts val="0"/>
              </a:spcAft>
              <a:defRPr/>
            </a:pPr>
            <a:r>
              <a:rPr lang="ru-RU" sz="2400" err="1" smtClean="0"/>
              <a:t>Бактерії</a:t>
            </a:r>
            <a:r>
              <a:rPr lang="ru-RU" sz="2400" smtClean="0"/>
              <a:t> , </a:t>
            </a:r>
            <a:r>
              <a:rPr lang="ru-RU" sz="2400" err="1" smtClean="0"/>
              <a:t>які</a:t>
            </a:r>
            <a:r>
              <a:rPr lang="ru-RU" sz="2400" smtClean="0"/>
              <a:t> </a:t>
            </a:r>
            <a:r>
              <a:rPr lang="ru-RU" sz="2400" err="1" smtClean="0"/>
              <a:t>живуть</a:t>
            </a:r>
            <a:r>
              <a:rPr lang="ru-RU" sz="2400" smtClean="0"/>
              <a:t> </a:t>
            </a:r>
            <a:r>
              <a:rPr lang="ru-RU" sz="2400" err="1" smtClean="0"/>
              <a:t>глибоко</a:t>
            </a:r>
            <a:r>
              <a:rPr lang="ru-RU" sz="2400" smtClean="0"/>
              <a:t> </a:t>
            </a:r>
            <a:r>
              <a:rPr lang="ru-RU" sz="2400" err="1" smtClean="0"/>
              <a:t>під</a:t>
            </a:r>
            <a:r>
              <a:rPr lang="ru-RU" sz="2400" smtClean="0"/>
              <a:t> водою </a:t>
            </a:r>
            <a:r>
              <a:rPr lang="ru-RU" sz="2400" err="1" smtClean="0"/>
              <a:t>допомагають</a:t>
            </a:r>
            <a:r>
              <a:rPr lang="ru-RU" sz="2400" smtClean="0"/>
              <a:t> </a:t>
            </a:r>
            <a:r>
              <a:rPr lang="ru-RU" sz="2400" err="1" smtClean="0"/>
              <a:t>створювати</a:t>
            </a:r>
            <a:r>
              <a:rPr lang="ru-RU" sz="2400" smtClean="0"/>
              <a:t>  лосьон  для </a:t>
            </a:r>
            <a:r>
              <a:rPr lang="ru-RU" sz="2400" err="1" smtClean="0"/>
              <a:t>ефективного</a:t>
            </a:r>
            <a:r>
              <a:rPr lang="ru-RU" sz="2400" smtClean="0"/>
              <a:t> </a:t>
            </a:r>
            <a:r>
              <a:rPr lang="ru-RU" sz="2400" err="1" smtClean="0"/>
              <a:t>захисту</a:t>
            </a:r>
            <a:r>
              <a:rPr lang="ru-RU" sz="2400" smtClean="0"/>
              <a:t>  </a:t>
            </a:r>
            <a:r>
              <a:rPr lang="ru-RU" sz="2400" err="1" smtClean="0"/>
              <a:t>шкіри</a:t>
            </a:r>
            <a:r>
              <a:rPr lang="ru-RU" sz="2400" smtClean="0"/>
              <a:t>   </a:t>
            </a:r>
            <a:r>
              <a:rPr lang="ru-RU" sz="2400" err="1" smtClean="0"/>
              <a:t>від</a:t>
            </a:r>
            <a:r>
              <a:rPr lang="ru-RU" sz="2400" smtClean="0"/>
              <a:t> </a:t>
            </a:r>
            <a:r>
              <a:rPr lang="ru-RU" sz="2400" err="1" smtClean="0"/>
              <a:t>згубних</a:t>
            </a:r>
            <a:r>
              <a:rPr lang="ru-RU" sz="2400" smtClean="0"/>
              <a:t> </a:t>
            </a:r>
            <a:r>
              <a:rPr lang="ru-RU" sz="2400" err="1" smtClean="0"/>
              <a:t>променів</a:t>
            </a:r>
            <a:r>
              <a:rPr lang="ru-RU" sz="2400" smtClean="0"/>
              <a:t> </a:t>
            </a:r>
            <a:r>
              <a:rPr lang="ru-RU" sz="2400" err="1" smtClean="0"/>
              <a:t>сонця</a:t>
            </a:r>
            <a:r>
              <a:rPr lang="ru-RU" sz="2400" smtClean="0"/>
              <a:t>.</a:t>
            </a:r>
            <a:endParaRPr lang="ru-RU" sz="2400"/>
          </a:p>
        </p:txBody>
      </p:sp>
      <p:pic>
        <p:nvPicPr>
          <p:cNvPr id="27653" name="Picture 5" descr="MPj03373780000[1]"/>
          <p:cNvPicPr>
            <a:picLocks noChangeAspect="1" noChangeArrowheads="1"/>
          </p:cNvPicPr>
          <p:nvPr/>
        </p:nvPicPr>
        <p:blipFill>
          <a:blip r:embed="rId3"/>
          <a:srcRect/>
          <a:stretch>
            <a:fillRect/>
          </a:stretch>
        </p:blipFill>
        <p:spPr bwMode="auto">
          <a:xfrm>
            <a:off x="6577013" y="333375"/>
            <a:ext cx="2260600" cy="3167063"/>
          </a:xfrm>
          <a:prstGeom prst="rect">
            <a:avLst/>
          </a:prstGeom>
          <a:noFill/>
          <a:ln w="9525">
            <a:noFill/>
            <a:miter lim="800000"/>
            <a:headEnd/>
            <a:tailEnd/>
          </a:ln>
        </p:spPr>
      </p:pic>
      <p:pic>
        <p:nvPicPr>
          <p:cNvPr id="31747" name="Picture 7" descr="MPj03374130000[1]"/>
          <p:cNvPicPr>
            <a:picLocks noChangeAspect="1" noChangeArrowheads="1"/>
          </p:cNvPicPr>
          <p:nvPr/>
        </p:nvPicPr>
        <p:blipFill>
          <a:blip r:embed="rId4"/>
          <a:srcRect/>
          <a:stretch>
            <a:fillRect/>
          </a:stretch>
        </p:blipFill>
        <p:spPr bwMode="auto">
          <a:xfrm>
            <a:off x="3697288" y="1125538"/>
            <a:ext cx="2260600" cy="3167062"/>
          </a:xfrm>
          <a:prstGeom prst="rect">
            <a:avLst/>
          </a:prstGeom>
          <a:noFill/>
          <a:ln w="9525">
            <a:noFill/>
            <a:miter lim="800000"/>
            <a:headEnd/>
            <a:tailEnd/>
          </a:ln>
        </p:spPr>
      </p:pic>
      <p:pic>
        <p:nvPicPr>
          <p:cNvPr id="31748" name="Picture 8" descr="MCj03710860000[1]"/>
          <p:cNvPicPr>
            <a:picLocks noChangeAspect="1" noChangeArrowheads="1"/>
          </p:cNvPicPr>
          <p:nvPr/>
        </p:nvPicPr>
        <p:blipFill>
          <a:blip r:embed="rId5"/>
          <a:srcRect/>
          <a:stretch>
            <a:fillRect/>
          </a:stretch>
        </p:blipFill>
        <p:spPr bwMode="auto">
          <a:xfrm>
            <a:off x="6143625" y="4143375"/>
            <a:ext cx="1962150" cy="1414463"/>
          </a:xfrm>
          <a:prstGeom prst="rect">
            <a:avLst/>
          </a:prstGeom>
          <a:noFill/>
          <a:ln w="9525">
            <a:noFill/>
            <a:miter lim="800000"/>
            <a:headEnd/>
            <a:tailEnd/>
          </a:ln>
        </p:spPr>
      </p:pic>
      <p:sp>
        <p:nvSpPr>
          <p:cNvPr id="31749" name="AutoShape 9"/>
          <p:cNvSpPr>
            <a:spLocks noChangeArrowheads="1"/>
          </p:cNvSpPr>
          <p:nvPr/>
        </p:nvSpPr>
        <p:spPr bwMode="auto">
          <a:xfrm>
            <a:off x="468313" y="260350"/>
            <a:ext cx="1582737" cy="1584325"/>
          </a:xfrm>
          <a:prstGeom prst="sun">
            <a:avLst>
              <a:gd name="adj" fmla="val 36407"/>
            </a:avLst>
          </a:prstGeom>
          <a:gradFill rotWithShape="1">
            <a:gsLst>
              <a:gs pos="0">
                <a:srgbClr val="FFCC00"/>
              </a:gs>
              <a:gs pos="100000">
                <a:srgbClr val="FF6600"/>
              </a:gs>
            </a:gsLst>
            <a:path path="rect">
              <a:fillToRect l="50000" t="50000" r="50000" b="50000"/>
            </a:path>
          </a:gradFill>
          <a:ln w="9525">
            <a:solidFill>
              <a:srgbClr val="FF6600"/>
            </a:solidFill>
            <a:miter lim="800000"/>
            <a:headEnd/>
            <a:tailEnd/>
          </a:ln>
        </p:spPr>
        <p:txBody>
          <a:bodyPr wrap="none" anchor="ctr"/>
          <a:lstStyle/>
          <a:p>
            <a:endParaRPr lang="uk-UA">
              <a:latin typeface="Constantia" pitchFamily="18" charset="0"/>
            </a:endParaRPr>
          </a:p>
        </p:txBody>
      </p:sp>
      <p:pic>
        <p:nvPicPr>
          <p:cNvPr id="27658" name="Picture 10">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910638" y="-458788"/>
            <a:ext cx="233362" cy="233363"/>
          </a:xfrm>
          <a:prstGeom prst="rect">
            <a:avLst/>
          </a:prstGeom>
          <a:noFill/>
          <a:ln w="9525">
            <a:noFill/>
            <a:miter lim="800000"/>
            <a:headEnd/>
            <a:tailEnd/>
          </a:ln>
        </p:spPr>
      </p:pic>
      <p:grpSp>
        <p:nvGrpSpPr>
          <p:cNvPr id="31751" name="Group 11"/>
          <p:cNvGrpSpPr>
            <a:grpSpLocks/>
          </p:cNvGrpSpPr>
          <p:nvPr/>
        </p:nvGrpSpPr>
        <p:grpSpPr bwMode="auto">
          <a:xfrm>
            <a:off x="5148263" y="549275"/>
            <a:ext cx="215900" cy="503238"/>
            <a:chOff x="2653" y="935"/>
            <a:chExt cx="363" cy="998"/>
          </a:xfrm>
        </p:grpSpPr>
        <p:sp>
          <p:nvSpPr>
            <p:cNvPr id="31823" name="AutoShape 1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24" name="Line 13"/>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25" name="Line 14"/>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26" name="Line 15"/>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27" name="Line 16"/>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28" name="Line 17"/>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2" name="Group 18"/>
          <p:cNvGrpSpPr>
            <a:grpSpLocks/>
          </p:cNvGrpSpPr>
          <p:nvPr/>
        </p:nvGrpSpPr>
        <p:grpSpPr bwMode="auto">
          <a:xfrm>
            <a:off x="2411413" y="3789363"/>
            <a:ext cx="215900" cy="503237"/>
            <a:chOff x="2653" y="935"/>
            <a:chExt cx="363" cy="998"/>
          </a:xfrm>
        </p:grpSpPr>
        <p:sp>
          <p:nvSpPr>
            <p:cNvPr id="31817" name="AutoShape 1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18" name="Line 2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19" name="Line 2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20" name="Line 2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21" name="Line 2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22" name="Line 2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3" name="Group 25"/>
          <p:cNvGrpSpPr>
            <a:grpSpLocks/>
          </p:cNvGrpSpPr>
          <p:nvPr/>
        </p:nvGrpSpPr>
        <p:grpSpPr bwMode="auto">
          <a:xfrm>
            <a:off x="5219700" y="3068638"/>
            <a:ext cx="215900" cy="503237"/>
            <a:chOff x="2653" y="935"/>
            <a:chExt cx="363" cy="998"/>
          </a:xfrm>
        </p:grpSpPr>
        <p:sp>
          <p:nvSpPr>
            <p:cNvPr id="31811"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12" name="Line 2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13" name="Line 2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14" name="Line 2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15" name="Line 3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16" name="Line 3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4" name="Group 32"/>
          <p:cNvGrpSpPr>
            <a:grpSpLocks/>
          </p:cNvGrpSpPr>
          <p:nvPr/>
        </p:nvGrpSpPr>
        <p:grpSpPr bwMode="auto">
          <a:xfrm>
            <a:off x="7308850" y="4508500"/>
            <a:ext cx="215900" cy="503238"/>
            <a:chOff x="2653" y="935"/>
            <a:chExt cx="363" cy="998"/>
          </a:xfrm>
        </p:grpSpPr>
        <p:sp>
          <p:nvSpPr>
            <p:cNvPr id="31805"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06" name="Line 3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07" name="Line 3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08" name="Line 3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09" name="Line 3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10" name="Line 3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5" name="Group 39"/>
          <p:cNvGrpSpPr>
            <a:grpSpLocks/>
          </p:cNvGrpSpPr>
          <p:nvPr/>
        </p:nvGrpSpPr>
        <p:grpSpPr bwMode="auto">
          <a:xfrm>
            <a:off x="8101013" y="1700213"/>
            <a:ext cx="215900" cy="503237"/>
            <a:chOff x="2653" y="935"/>
            <a:chExt cx="363" cy="998"/>
          </a:xfrm>
        </p:grpSpPr>
        <p:sp>
          <p:nvSpPr>
            <p:cNvPr id="31799"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00" name="Line 4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01" name="Line 4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02" name="Line 4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03" name="Line 4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04" name="Line 4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31756" name="Picture 46" descr="MCj03964740000[1]"/>
          <p:cNvPicPr>
            <a:picLocks noChangeAspect="1" noChangeArrowheads="1"/>
          </p:cNvPicPr>
          <p:nvPr/>
        </p:nvPicPr>
        <p:blipFill>
          <a:blip r:embed="rId7"/>
          <a:srcRect/>
          <a:stretch>
            <a:fillRect/>
          </a:stretch>
        </p:blipFill>
        <p:spPr bwMode="auto">
          <a:xfrm>
            <a:off x="357188" y="3786188"/>
            <a:ext cx="3354387" cy="1814512"/>
          </a:xfrm>
          <a:prstGeom prst="rect">
            <a:avLst/>
          </a:prstGeom>
          <a:noFill/>
          <a:ln w="9525">
            <a:noFill/>
            <a:miter lim="800000"/>
            <a:headEnd/>
            <a:tailEnd/>
          </a:ln>
        </p:spPr>
      </p:pic>
      <p:sp>
        <p:nvSpPr>
          <p:cNvPr id="31757" name="Line 47"/>
          <p:cNvSpPr>
            <a:spLocks noChangeShapeType="1"/>
          </p:cNvSpPr>
          <p:nvPr/>
        </p:nvSpPr>
        <p:spPr bwMode="auto">
          <a:xfrm flipH="1">
            <a:off x="1042988" y="1484313"/>
            <a:ext cx="73025" cy="1873250"/>
          </a:xfrm>
          <a:prstGeom prst="line">
            <a:avLst/>
          </a:prstGeom>
          <a:noFill/>
          <a:ln w="28575">
            <a:solidFill>
              <a:srgbClr val="FF9900"/>
            </a:solidFill>
            <a:round/>
            <a:headEnd/>
            <a:tailEnd/>
          </a:ln>
        </p:spPr>
        <p:txBody>
          <a:bodyPr/>
          <a:lstStyle/>
          <a:p>
            <a:endParaRPr lang="uk-UA"/>
          </a:p>
        </p:txBody>
      </p:sp>
      <p:sp>
        <p:nvSpPr>
          <p:cNvPr id="31758" name="Line 48"/>
          <p:cNvSpPr>
            <a:spLocks noChangeShapeType="1"/>
          </p:cNvSpPr>
          <p:nvPr/>
        </p:nvSpPr>
        <p:spPr bwMode="auto">
          <a:xfrm flipH="1">
            <a:off x="395288" y="1484313"/>
            <a:ext cx="647700" cy="1223962"/>
          </a:xfrm>
          <a:prstGeom prst="line">
            <a:avLst/>
          </a:prstGeom>
          <a:noFill/>
          <a:ln w="28575">
            <a:solidFill>
              <a:srgbClr val="FF9900"/>
            </a:solidFill>
            <a:round/>
            <a:headEnd/>
            <a:tailEnd/>
          </a:ln>
        </p:spPr>
        <p:txBody>
          <a:bodyPr/>
          <a:lstStyle/>
          <a:p>
            <a:endParaRPr lang="uk-UA"/>
          </a:p>
        </p:txBody>
      </p:sp>
      <p:sp>
        <p:nvSpPr>
          <p:cNvPr id="31759" name="Line 49"/>
          <p:cNvSpPr>
            <a:spLocks noChangeShapeType="1"/>
          </p:cNvSpPr>
          <p:nvPr/>
        </p:nvSpPr>
        <p:spPr bwMode="auto">
          <a:xfrm>
            <a:off x="1692275" y="1341438"/>
            <a:ext cx="935038" cy="431800"/>
          </a:xfrm>
          <a:prstGeom prst="line">
            <a:avLst/>
          </a:prstGeom>
          <a:noFill/>
          <a:ln w="28575">
            <a:solidFill>
              <a:srgbClr val="FF9900"/>
            </a:solidFill>
            <a:round/>
            <a:headEnd/>
            <a:tailEnd/>
          </a:ln>
        </p:spPr>
        <p:txBody>
          <a:bodyPr/>
          <a:lstStyle/>
          <a:p>
            <a:endParaRPr lang="uk-UA"/>
          </a:p>
        </p:txBody>
      </p:sp>
      <p:sp>
        <p:nvSpPr>
          <p:cNvPr id="31760" name="Line 50"/>
          <p:cNvSpPr>
            <a:spLocks noChangeShapeType="1"/>
          </p:cNvSpPr>
          <p:nvPr/>
        </p:nvSpPr>
        <p:spPr bwMode="auto">
          <a:xfrm>
            <a:off x="1403350" y="1484313"/>
            <a:ext cx="215900" cy="1727200"/>
          </a:xfrm>
          <a:prstGeom prst="line">
            <a:avLst/>
          </a:prstGeom>
          <a:noFill/>
          <a:ln w="28575">
            <a:solidFill>
              <a:srgbClr val="FF9900"/>
            </a:solidFill>
            <a:round/>
            <a:headEnd/>
            <a:tailEnd/>
          </a:ln>
        </p:spPr>
        <p:txBody>
          <a:bodyPr/>
          <a:lstStyle/>
          <a:p>
            <a:endParaRPr lang="uk-UA"/>
          </a:p>
        </p:txBody>
      </p:sp>
      <p:sp>
        <p:nvSpPr>
          <p:cNvPr id="31761" name="Line 51"/>
          <p:cNvSpPr>
            <a:spLocks noChangeShapeType="1"/>
          </p:cNvSpPr>
          <p:nvPr/>
        </p:nvSpPr>
        <p:spPr bwMode="auto">
          <a:xfrm flipH="1">
            <a:off x="684213" y="1484313"/>
            <a:ext cx="431800" cy="1800225"/>
          </a:xfrm>
          <a:prstGeom prst="line">
            <a:avLst/>
          </a:prstGeom>
          <a:noFill/>
          <a:ln w="28575">
            <a:solidFill>
              <a:srgbClr val="FF9900"/>
            </a:solidFill>
            <a:round/>
            <a:headEnd/>
            <a:tailEnd/>
          </a:ln>
        </p:spPr>
        <p:txBody>
          <a:bodyPr/>
          <a:lstStyle/>
          <a:p>
            <a:endParaRPr lang="uk-UA"/>
          </a:p>
        </p:txBody>
      </p:sp>
      <p:sp>
        <p:nvSpPr>
          <p:cNvPr id="31762" name="Line 52"/>
          <p:cNvSpPr>
            <a:spLocks noChangeShapeType="1"/>
          </p:cNvSpPr>
          <p:nvPr/>
        </p:nvSpPr>
        <p:spPr bwMode="auto">
          <a:xfrm flipH="1">
            <a:off x="179388" y="1196975"/>
            <a:ext cx="755650" cy="360363"/>
          </a:xfrm>
          <a:prstGeom prst="line">
            <a:avLst/>
          </a:prstGeom>
          <a:noFill/>
          <a:ln w="28575">
            <a:solidFill>
              <a:srgbClr val="FF9900"/>
            </a:solidFill>
            <a:round/>
            <a:headEnd/>
            <a:tailEnd/>
          </a:ln>
        </p:spPr>
        <p:txBody>
          <a:bodyPr/>
          <a:lstStyle/>
          <a:p>
            <a:endParaRPr lang="uk-UA"/>
          </a:p>
        </p:txBody>
      </p:sp>
      <p:sp>
        <p:nvSpPr>
          <p:cNvPr id="31763" name="Line 53"/>
          <p:cNvSpPr>
            <a:spLocks noChangeShapeType="1"/>
          </p:cNvSpPr>
          <p:nvPr/>
        </p:nvSpPr>
        <p:spPr bwMode="auto">
          <a:xfrm flipH="1" flipV="1">
            <a:off x="1403350" y="1484313"/>
            <a:ext cx="1655763" cy="1368425"/>
          </a:xfrm>
          <a:prstGeom prst="line">
            <a:avLst/>
          </a:prstGeom>
          <a:noFill/>
          <a:ln w="28575">
            <a:solidFill>
              <a:srgbClr val="FF9900"/>
            </a:solidFill>
            <a:round/>
            <a:headEnd/>
            <a:tailEnd/>
          </a:ln>
        </p:spPr>
        <p:txBody>
          <a:bodyPr/>
          <a:lstStyle/>
          <a:p>
            <a:endParaRPr lang="uk-UA"/>
          </a:p>
        </p:txBody>
      </p:sp>
      <p:sp>
        <p:nvSpPr>
          <p:cNvPr id="31764" name="Line 54"/>
          <p:cNvSpPr>
            <a:spLocks noChangeShapeType="1"/>
          </p:cNvSpPr>
          <p:nvPr/>
        </p:nvSpPr>
        <p:spPr bwMode="auto">
          <a:xfrm>
            <a:off x="1428750" y="1500188"/>
            <a:ext cx="720725" cy="2305050"/>
          </a:xfrm>
          <a:prstGeom prst="line">
            <a:avLst/>
          </a:prstGeom>
          <a:noFill/>
          <a:ln w="28575">
            <a:solidFill>
              <a:srgbClr val="FF9900"/>
            </a:solidFill>
            <a:round/>
            <a:headEnd/>
            <a:tailEnd/>
          </a:ln>
        </p:spPr>
        <p:txBody>
          <a:bodyPr/>
          <a:lstStyle/>
          <a:p>
            <a:endParaRPr lang="uk-UA"/>
          </a:p>
        </p:txBody>
      </p:sp>
      <p:grpSp>
        <p:nvGrpSpPr>
          <p:cNvPr id="31765" name="Group 55"/>
          <p:cNvGrpSpPr>
            <a:grpSpLocks/>
          </p:cNvGrpSpPr>
          <p:nvPr/>
        </p:nvGrpSpPr>
        <p:grpSpPr bwMode="auto">
          <a:xfrm>
            <a:off x="1258888" y="3429000"/>
            <a:ext cx="215900" cy="503238"/>
            <a:chOff x="2653" y="935"/>
            <a:chExt cx="363" cy="998"/>
          </a:xfrm>
        </p:grpSpPr>
        <p:sp>
          <p:nvSpPr>
            <p:cNvPr id="31793" name="AutoShape 5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94" name="Line 5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95" name="Line 5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96" name="Line 5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97" name="Line 6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98" name="Line 6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66" name="Group 62"/>
          <p:cNvGrpSpPr>
            <a:grpSpLocks/>
          </p:cNvGrpSpPr>
          <p:nvPr/>
        </p:nvGrpSpPr>
        <p:grpSpPr bwMode="auto">
          <a:xfrm>
            <a:off x="468313" y="3357563"/>
            <a:ext cx="215900" cy="503237"/>
            <a:chOff x="2653" y="935"/>
            <a:chExt cx="363" cy="998"/>
          </a:xfrm>
        </p:grpSpPr>
        <p:sp>
          <p:nvSpPr>
            <p:cNvPr id="31787" name="AutoShape 6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88" name="Line 6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89" name="Line 6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90" name="Line 6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91" name="Line 6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92" name="Line 6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67" name="Group 69"/>
          <p:cNvGrpSpPr>
            <a:grpSpLocks/>
          </p:cNvGrpSpPr>
          <p:nvPr/>
        </p:nvGrpSpPr>
        <p:grpSpPr bwMode="auto">
          <a:xfrm>
            <a:off x="2916238" y="3860800"/>
            <a:ext cx="215900" cy="503238"/>
            <a:chOff x="2653" y="935"/>
            <a:chExt cx="363" cy="998"/>
          </a:xfrm>
        </p:grpSpPr>
        <p:sp>
          <p:nvSpPr>
            <p:cNvPr id="31781" name="AutoShape 7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82" name="Line 7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83" name="Line 7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84" name="Line 7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85" name="Line 7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86" name="Line 7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68" name="Group 76"/>
          <p:cNvGrpSpPr>
            <a:grpSpLocks/>
          </p:cNvGrpSpPr>
          <p:nvPr/>
        </p:nvGrpSpPr>
        <p:grpSpPr bwMode="auto">
          <a:xfrm>
            <a:off x="1979613" y="3716338"/>
            <a:ext cx="215900" cy="503237"/>
            <a:chOff x="2653" y="935"/>
            <a:chExt cx="363" cy="998"/>
          </a:xfrm>
        </p:grpSpPr>
        <p:sp>
          <p:nvSpPr>
            <p:cNvPr id="31775" name="AutoShape 7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76" name="Line 7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77" name="Line 7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78" name="Line 8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79" name="Line 8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80" name="Line 8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
        <p:nvSpPr>
          <p:cNvPr id="31769" name="Line 83"/>
          <p:cNvSpPr>
            <a:spLocks noChangeShapeType="1"/>
          </p:cNvSpPr>
          <p:nvPr/>
        </p:nvSpPr>
        <p:spPr bwMode="auto">
          <a:xfrm flipH="1" flipV="1">
            <a:off x="1692275" y="908050"/>
            <a:ext cx="792163" cy="44450"/>
          </a:xfrm>
          <a:prstGeom prst="line">
            <a:avLst/>
          </a:prstGeom>
          <a:noFill/>
          <a:ln w="28575">
            <a:solidFill>
              <a:srgbClr val="FF9900"/>
            </a:solidFill>
            <a:round/>
            <a:headEnd/>
            <a:tailEnd/>
          </a:ln>
        </p:spPr>
        <p:txBody>
          <a:bodyPr/>
          <a:lstStyle/>
          <a:p>
            <a:endParaRPr lang="uk-UA"/>
          </a:p>
        </p:txBody>
      </p:sp>
      <p:sp>
        <p:nvSpPr>
          <p:cNvPr id="31770" name="Line 84"/>
          <p:cNvSpPr>
            <a:spLocks noChangeShapeType="1"/>
          </p:cNvSpPr>
          <p:nvPr/>
        </p:nvSpPr>
        <p:spPr bwMode="auto">
          <a:xfrm flipH="1">
            <a:off x="1692275" y="404813"/>
            <a:ext cx="792163" cy="431800"/>
          </a:xfrm>
          <a:prstGeom prst="line">
            <a:avLst/>
          </a:prstGeom>
          <a:noFill/>
          <a:ln w="28575">
            <a:solidFill>
              <a:srgbClr val="FF9900"/>
            </a:solidFill>
            <a:round/>
            <a:headEnd/>
            <a:tailEnd/>
          </a:ln>
        </p:spPr>
        <p:txBody>
          <a:bodyPr/>
          <a:lstStyle/>
          <a:p>
            <a:endParaRPr lang="uk-UA"/>
          </a:p>
        </p:txBody>
      </p:sp>
      <p:sp>
        <p:nvSpPr>
          <p:cNvPr id="31771" name="Line 85"/>
          <p:cNvSpPr>
            <a:spLocks noChangeShapeType="1"/>
          </p:cNvSpPr>
          <p:nvPr/>
        </p:nvSpPr>
        <p:spPr bwMode="auto">
          <a:xfrm flipH="1">
            <a:off x="1403350" y="260350"/>
            <a:ext cx="215900" cy="431800"/>
          </a:xfrm>
          <a:prstGeom prst="line">
            <a:avLst/>
          </a:prstGeom>
          <a:noFill/>
          <a:ln w="28575">
            <a:solidFill>
              <a:srgbClr val="FF9900"/>
            </a:solidFill>
            <a:round/>
            <a:headEnd/>
            <a:tailEnd/>
          </a:ln>
        </p:spPr>
        <p:txBody>
          <a:bodyPr/>
          <a:lstStyle/>
          <a:p>
            <a:endParaRPr lang="uk-UA"/>
          </a:p>
        </p:txBody>
      </p:sp>
      <p:sp>
        <p:nvSpPr>
          <p:cNvPr id="31772" name="Line 86"/>
          <p:cNvSpPr>
            <a:spLocks noChangeShapeType="1"/>
          </p:cNvSpPr>
          <p:nvPr/>
        </p:nvSpPr>
        <p:spPr bwMode="auto">
          <a:xfrm>
            <a:off x="1403350" y="1484313"/>
            <a:ext cx="1223963" cy="2305050"/>
          </a:xfrm>
          <a:prstGeom prst="line">
            <a:avLst/>
          </a:prstGeom>
          <a:noFill/>
          <a:ln w="28575">
            <a:solidFill>
              <a:srgbClr val="FF9900"/>
            </a:solidFill>
            <a:round/>
            <a:headEnd/>
            <a:tailEnd/>
          </a:ln>
        </p:spPr>
        <p:txBody>
          <a:bodyPr/>
          <a:lstStyle/>
          <a:p>
            <a:endParaRPr lang="uk-UA"/>
          </a:p>
        </p:txBody>
      </p:sp>
      <p:sp>
        <p:nvSpPr>
          <p:cNvPr id="31773" name="Line 87"/>
          <p:cNvSpPr>
            <a:spLocks noChangeShapeType="1"/>
          </p:cNvSpPr>
          <p:nvPr/>
        </p:nvSpPr>
        <p:spPr bwMode="auto">
          <a:xfrm flipH="1">
            <a:off x="395288" y="1196975"/>
            <a:ext cx="504825" cy="719138"/>
          </a:xfrm>
          <a:prstGeom prst="line">
            <a:avLst/>
          </a:prstGeom>
          <a:noFill/>
          <a:ln w="28575">
            <a:solidFill>
              <a:srgbClr val="FF9900"/>
            </a:solidFill>
            <a:round/>
            <a:headEnd/>
            <a:tailEnd/>
          </a:ln>
        </p:spPr>
        <p:txBody>
          <a:bodyPr/>
          <a:lstStyle/>
          <a:p>
            <a:endParaRPr lang="uk-UA"/>
          </a:p>
        </p:txBody>
      </p:sp>
      <p:sp>
        <p:nvSpPr>
          <p:cNvPr id="31774" name="Line 88"/>
          <p:cNvSpPr>
            <a:spLocks noChangeShapeType="1"/>
          </p:cNvSpPr>
          <p:nvPr/>
        </p:nvSpPr>
        <p:spPr bwMode="auto">
          <a:xfrm flipH="1">
            <a:off x="1187450" y="1484313"/>
            <a:ext cx="215900" cy="2089150"/>
          </a:xfrm>
          <a:prstGeom prst="line">
            <a:avLst/>
          </a:prstGeom>
          <a:noFill/>
          <a:ln w="28575">
            <a:solidFill>
              <a:srgbClr val="FF9900"/>
            </a:solidFill>
            <a:round/>
            <a:headEnd/>
            <a:tailEnd/>
          </a:ln>
        </p:spPr>
        <p:txBody>
          <a:bodyPr/>
          <a:lstStyle/>
          <a:p>
            <a:endParaRPr lang="uk-UA"/>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9" fill="hold"/>
                                        <p:tgtEl>
                                          <p:spTgt spid="27658"/>
                                        </p:tgtEl>
                                      </p:cBhvr>
                                    </p:cmd>
                                  </p:childTnLst>
                                </p:cTn>
                              </p:par>
                              <p:par>
                                <p:cTn id="7" presetID="30" presetClass="entr" presetSubtype="0" fill="hold" nodeType="withEffect">
                                  <p:stCondLst>
                                    <p:cond delay="3000"/>
                                  </p:stCondLst>
                                  <p:childTnLst>
                                    <p:set>
                                      <p:cBhvr>
                                        <p:cTn id="8" dur="1" fill="hold">
                                          <p:stCondLst>
                                            <p:cond delay="0"/>
                                          </p:stCondLst>
                                        </p:cTn>
                                        <p:tgtEl>
                                          <p:spTgt spid="27653"/>
                                        </p:tgtEl>
                                        <p:attrNameLst>
                                          <p:attrName>style.visibility</p:attrName>
                                        </p:attrNameLst>
                                      </p:cBhvr>
                                      <p:to>
                                        <p:strVal val="visible"/>
                                      </p:to>
                                    </p:set>
                                    <p:animEffect transition="in" filter="fade">
                                      <p:cBhvr>
                                        <p:cTn id="9" dur="800" decel="100000"/>
                                        <p:tgtEl>
                                          <p:spTgt spid="27653"/>
                                        </p:tgtEl>
                                      </p:cBhvr>
                                    </p:animEffect>
                                    <p:anim calcmode="lin" valueType="num">
                                      <p:cBhvr>
                                        <p:cTn id="10" dur="800" decel="100000" fill="hold"/>
                                        <p:tgtEl>
                                          <p:spTgt spid="27653"/>
                                        </p:tgtEl>
                                        <p:attrNameLst>
                                          <p:attrName>style.rotation</p:attrName>
                                        </p:attrNameLst>
                                      </p:cBhvr>
                                      <p:tavLst>
                                        <p:tav tm="0">
                                          <p:val>
                                            <p:fltVal val="-90"/>
                                          </p:val>
                                        </p:tav>
                                        <p:tav tm="100000">
                                          <p:val>
                                            <p:fltVal val="0"/>
                                          </p:val>
                                        </p:tav>
                                      </p:tavLst>
                                    </p:anim>
                                    <p:anim calcmode="lin" valueType="num">
                                      <p:cBhvr>
                                        <p:cTn id="11" dur="800" decel="100000" fill="hold"/>
                                        <p:tgtEl>
                                          <p:spTgt spid="27653"/>
                                        </p:tgtEl>
                                        <p:attrNameLst>
                                          <p:attrName>ppt_x</p:attrName>
                                        </p:attrNameLst>
                                      </p:cBhvr>
                                      <p:tavLst>
                                        <p:tav tm="0">
                                          <p:val>
                                            <p:strVal val="#ppt_x+0.4"/>
                                          </p:val>
                                        </p:tav>
                                        <p:tav tm="100000">
                                          <p:val>
                                            <p:strVal val="#ppt_x-0.05"/>
                                          </p:val>
                                        </p:tav>
                                      </p:tavLst>
                                    </p:anim>
                                    <p:anim calcmode="lin" valueType="num">
                                      <p:cBhvr>
                                        <p:cTn id="12" dur="800" decel="100000" fill="hold"/>
                                        <p:tgtEl>
                                          <p:spTgt spid="27653"/>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27653"/>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276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765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Содержимое 1"/>
          <p:cNvSpPr>
            <a:spLocks noGrp="1"/>
          </p:cNvSpPr>
          <p:nvPr>
            <p:ph idx="1"/>
          </p:nvPr>
        </p:nvSpPr>
        <p:spPr/>
        <p:txBody>
          <a:bodyPr/>
          <a:lstStyle/>
          <a:p>
            <a:pPr>
              <a:buFont typeface="Wingdings 2" pitchFamily="18" charset="2"/>
              <a:buNone/>
            </a:pPr>
            <a:r>
              <a:rPr lang="uk-UA" sz="2800" b="1" smtClean="0">
                <a:solidFill>
                  <a:srgbClr val="C00000"/>
                </a:solidFill>
              </a:rPr>
              <a:t>Перевірка виконання учнями домашнього завдання.</a:t>
            </a:r>
            <a:endParaRPr lang="ru-RU" sz="2800" smtClean="0">
              <a:solidFill>
                <a:srgbClr val="C00000"/>
              </a:solidFill>
            </a:endParaRPr>
          </a:p>
          <a:p>
            <a:r>
              <a:rPr lang="uk-UA" sz="2000" smtClean="0"/>
              <a:t>Учні обмінюються шпаргалками, які вони зробили вдома, і намагаються розкрити зміст та оцінити їх. Іншим завданням можна запропонувати учням, користуючись власними шпаргалками, переказати текст підручника. Оцінюється повнота і правильність переказу. Після цього можна запропонувати переказати текст без шпаргалки.</a:t>
            </a:r>
            <a:endParaRPr lang="ru-RU" sz="2000" smtClean="0"/>
          </a:p>
          <a:p>
            <a:endParaRPr lang="ru-RU" sz="2000" smtClean="0"/>
          </a:p>
        </p:txBody>
      </p:sp>
      <p:pic>
        <p:nvPicPr>
          <p:cNvPr id="14338" name="Рисунок 3" descr="3.gif"/>
          <p:cNvPicPr>
            <a:picLocks noChangeAspect="1"/>
          </p:cNvPicPr>
          <p:nvPr/>
        </p:nvPicPr>
        <p:blipFill>
          <a:blip r:embed="rId2"/>
          <a:srcRect/>
          <a:stretch>
            <a:fillRect/>
          </a:stretch>
        </p:blipFill>
        <p:spPr bwMode="auto">
          <a:xfrm>
            <a:off x="4786313" y="4500563"/>
            <a:ext cx="3579812" cy="2106612"/>
          </a:xfrm>
          <a:prstGeom prst="rect">
            <a:avLst/>
          </a:prstGeom>
          <a:noFill/>
          <a:ln w="9525">
            <a:noFill/>
            <a:miter lim="800000"/>
            <a:headEnd/>
            <a:tailEnd/>
          </a:ln>
        </p:spPr>
      </p:pic>
      <p:grpSp>
        <p:nvGrpSpPr>
          <p:cNvPr id="14339" name="Group 52"/>
          <p:cNvGrpSpPr>
            <a:grpSpLocks/>
          </p:cNvGrpSpPr>
          <p:nvPr/>
        </p:nvGrpSpPr>
        <p:grpSpPr bwMode="auto">
          <a:xfrm>
            <a:off x="3786188" y="5429250"/>
            <a:ext cx="215900" cy="503238"/>
            <a:chOff x="2653" y="935"/>
            <a:chExt cx="363" cy="998"/>
          </a:xfrm>
        </p:grpSpPr>
        <p:sp>
          <p:nvSpPr>
            <p:cNvPr id="14375"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4376"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4377"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4378"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4379"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4380"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4340" name="Group 52"/>
          <p:cNvGrpSpPr>
            <a:grpSpLocks/>
          </p:cNvGrpSpPr>
          <p:nvPr/>
        </p:nvGrpSpPr>
        <p:grpSpPr bwMode="auto">
          <a:xfrm>
            <a:off x="4214813" y="2143125"/>
            <a:ext cx="215900" cy="503238"/>
            <a:chOff x="2653" y="935"/>
            <a:chExt cx="363" cy="998"/>
          </a:xfrm>
        </p:grpSpPr>
        <p:sp>
          <p:nvSpPr>
            <p:cNvPr id="14369"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4370"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4371"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4372"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4373"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4374"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4341" name="Group 52"/>
          <p:cNvGrpSpPr>
            <a:grpSpLocks/>
          </p:cNvGrpSpPr>
          <p:nvPr/>
        </p:nvGrpSpPr>
        <p:grpSpPr bwMode="auto">
          <a:xfrm>
            <a:off x="7500938" y="2143125"/>
            <a:ext cx="215900" cy="503238"/>
            <a:chOff x="2653" y="935"/>
            <a:chExt cx="363" cy="998"/>
          </a:xfrm>
        </p:grpSpPr>
        <p:sp>
          <p:nvSpPr>
            <p:cNvPr id="14363"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4364"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4365"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4366"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4367"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4368"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4342" name="Group 52"/>
          <p:cNvGrpSpPr>
            <a:grpSpLocks/>
          </p:cNvGrpSpPr>
          <p:nvPr/>
        </p:nvGrpSpPr>
        <p:grpSpPr bwMode="auto">
          <a:xfrm>
            <a:off x="1500188" y="5143500"/>
            <a:ext cx="215900" cy="503238"/>
            <a:chOff x="2653" y="935"/>
            <a:chExt cx="363" cy="998"/>
          </a:xfrm>
        </p:grpSpPr>
        <p:sp>
          <p:nvSpPr>
            <p:cNvPr id="14357"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4358"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4359"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4360"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4361"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4362"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4343" name="Group 52"/>
          <p:cNvGrpSpPr>
            <a:grpSpLocks/>
          </p:cNvGrpSpPr>
          <p:nvPr/>
        </p:nvGrpSpPr>
        <p:grpSpPr bwMode="auto">
          <a:xfrm>
            <a:off x="2714625" y="1000125"/>
            <a:ext cx="215900" cy="503238"/>
            <a:chOff x="2653" y="935"/>
            <a:chExt cx="363" cy="998"/>
          </a:xfrm>
        </p:grpSpPr>
        <p:sp>
          <p:nvSpPr>
            <p:cNvPr id="14351"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4352"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4353"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4354"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4355"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4356"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4344" name="Group 52"/>
          <p:cNvGrpSpPr>
            <a:grpSpLocks/>
          </p:cNvGrpSpPr>
          <p:nvPr/>
        </p:nvGrpSpPr>
        <p:grpSpPr bwMode="auto">
          <a:xfrm>
            <a:off x="6143625" y="1071563"/>
            <a:ext cx="215900" cy="503237"/>
            <a:chOff x="2653" y="935"/>
            <a:chExt cx="363" cy="998"/>
          </a:xfrm>
        </p:grpSpPr>
        <p:sp>
          <p:nvSpPr>
            <p:cNvPr id="14345"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4346"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4347"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4348"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4349"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4350"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Содержимое 1"/>
          <p:cNvSpPr>
            <a:spLocks noGrp="1"/>
          </p:cNvSpPr>
          <p:nvPr>
            <p:ph idx="1"/>
          </p:nvPr>
        </p:nvSpPr>
        <p:spPr>
          <a:xfrm>
            <a:off x="214313" y="428625"/>
            <a:ext cx="8715375" cy="4572000"/>
          </a:xfrm>
        </p:spPr>
        <p:txBody>
          <a:bodyPr/>
          <a:lstStyle/>
          <a:p>
            <a:r>
              <a:rPr lang="uk-UA" sz="1600" i="1" smtClean="0"/>
              <a:t>Генна інженерія — </a:t>
            </a:r>
            <a:r>
              <a:rPr lang="uk-UA" sz="1600" smtClean="0"/>
              <a:t>це наука, яка працює з речовинами, що несуть інформацію про спадковість організмів (ДНК). Зараз є технології, що дозволяють вносити у структуру ДНК гени, які змінюють властивості організму. Наприклад, одним із досягнень генної інженерії </a:t>
            </a:r>
            <a:r>
              <a:rPr lang="uk-UA" sz="1600" b="1" smtClean="0"/>
              <a:t>є </a:t>
            </a:r>
            <a:r>
              <a:rPr lang="uk-UA" sz="1600" smtClean="0"/>
              <a:t>перенесення в клітини бактерій генів, що кодують інформацію про синтез інсуліну в людини. І тепер практично весь інсулін (гормон, що регулює кількість цукру в крові, препарат, який приймають люди, хворі на цукровий діабет), отримують набагато дешевшим способом в результаті діяльності бактерій, а раніше — із підшлункової залози великої рогатої худоби.</a:t>
            </a:r>
            <a:endParaRPr lang="ru-RU" sz="1600" smtClean="0"/>
          </a:p>
          <a:p>
            <a:r>
              <a:rPr lang="uk-UA" sz="1600" smtClean="0"/>
              <a:t>Іншим досягненням генної інженерії є внесення в організм бактерій гена, який відповідає за синтез інтерферону — білка, що виробляється організмом людини у відповідь на вірусну інфекцію і призначається хворим на застуду.</a:t>
            </a:r>
            <a:endParaRPr lang="ru-RU" sz="1600" smtClean="0"/>
          </a:p>
          <a:p>
            <a:endParaRPr lang="ru-RU" sz="2000" smtClean="0"/>
          </a:p>
        </p:txBody>
      </p:sp>
      <p:pic>
        <p:nvPicPr>
          <p:cNvPr id="32770" name="Рисунок 3" descr="chromosom.jpg"/>
          <p:cNvPicPr>
            <a:picLocks noChangeAspect="1"/>
          </p:cNvPicPr>
          <p:nvPr/>
        </p:nvPicPr>
        <p:blipFill>
          <a:blip r:embed="rId2"/>
          <a:srcRect/>
          <a:stretch>
            <a:fillRect/>
          </a:stretch>
        </p:blipFill>
        <p:spPr bwMode="auto">
          <a:xfrm>
            <a:off x="428625" y="3475038"/>
            <a:ext cx="2214563" cy="2863850"/>
          </a:xfrm>
          <a:prstGeom prst="rect">
            <a:avLst/>
          </a:prstGeom>
          <a:noFill/>
          <a:ln w="9525">
            <a:noFill/>
            <a:miter lim="800000"/>
            <a:headEnd/>
            <a:tailEnd/>
          </a:ln>
        </p:spPr>
      </p:pic>
      <p:pic>
        <p:nvPicPr>
          <p:cNvPr id="32771" name="Рисунок 4" descr="cl05.jpg"/>
          <p:cNvPicPr>
            <a:picLocks noChangeAspect="1"/>
          </p:cNvPicPr>
          <p:nvPr/>
        </p:nvPicPr>
        <p:blipFill>
          <a:blip r:embed="rId3"/>
          <a:srcRect/>
          <a:stretch>
            <a:fillRect/>
          </a:stretch>
        </p:blipFill>
        <p:spPr bwMode="auto">
          <a:xfrm>
            <a:off x="2786063" y="3857625"/>
            <a:ext cx="3876675" cy="2543175"/>
          </a:xfrm>
          <a:prstGeom prst="rect">
            <a:avLst/>
          </a:prstGeom>
          <a:noFill/>
          <a:ln w="9525">
            <a:noFill/>
            <a:miter lim="800000"/>
            <a:headEnd/>
            <a:tailEnd/>
          </a:ln>
        </p:spPr>
      </p:pic>
      <p:pic>
        <p:nvPicPr>
          <p:cNvPr id="6" name="Рисунок 5" descr="insulin.jpg"/>
          <p:cNvPicPr>
            <a:picLocks noChangeAspect="1"/>
          </p:cNvPicPr>
          <p:nvPr/>
        </p:nvPicPr>
        <p:blipFill>
          <a:blip r:embed="rId4"/>
          <a:srcRect/>
          <a:stretch>
            <a:fillRect/>
          </a:stretch>
        </p:blipFill>
        <p:spPr bwMode="auto">
          <a:xfrm>
            <a:off x="5357813" y="3286125"/>
            <a:ext cx="2857500" cy="2143125"/>
          </a:xfrm>
          <a:prstGeom prst="rect">
            <a:avLst/>
          </a:prstGeom>
          <a:noFill/>
          <a:ln w="9525">
            <a:noFill/>
            <a:miter lim="800000"/>
            <a:headEnd/>
            <a:tailEnd/>
          </a:ln>
        </p:spPr>
      </p:pic>
      <p:pic>
        <p:nvPicPr>
          <p:cNvPr id="7" name="Рисунок 6" descr="f03221_full.jpg"/>
          <p:cNvPicPr>
            <a:picLocks noChangeAspect="1"/>
          </p:cNvPicPr>
          <p:nvPr/>
        </p:nvPicPr>
        <p:blipFill>
          <a:blip r:embed="rId5"/>
          <a:srcRect/>
          <a:stretch>
            <a:fillRect/>
          </a:stretch>
        </p:blipFill>
        <p:spPr bwMode="auto">
          <a:xfrm>
            <a:off x="7143750" y="4857750"/>
            <a:ext cx="171450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1"/>
          <p:cNvSpPr>
            <a:spLocks noGrp="1"/>
          </p:cNvSpPr>
          <p:nvPr>
            <p:ph idx="1"/>
          </p:nvPr>
        </p:nvSpPr>
        <p:spPr>
          <a:xfrm>
            <a:off x="357188" y="357188"/>
            <a:ext cx="8501062" cy="4572000"/>
          </a:xfrm>
        </p:spPr>
        <p:txBody>
          <a:bodyPr/>
          <a:lstStyle/>
          <a:p>
            <a:r>
              <a:rPr lang="uk-UA" sz="1600" b="1" i="1" smtClean="0"/>
              <a:t>Бактерії і продукти харчування людини</a:t>
            </a:r>
            <a:endParaRPr lang="ru-RU" sz="1600" smtClean="0"/>
          </a:p>
          <a:p>
            <a:r>
              <a:rPr lang="uk-UA" sz="1600" i="1" smtClean="0"/>
              <a:t>Спіруліну, </a:t>
            </a:r>
            <a:r>
              <a:rPr lang="uk-UA" sz="1600" smtClean="0"/>
              <a:t>представника відділу Ціанобактерії, використовують у харчовій промисловості. Вона містить 60-68% білка, а це втричі більше, ніж його міститься в м'ясі. У лабораторіях Франції і Мексики спіруліну розводять штучно. За рік з гектара плантацій спіруліни можна зібрати 40-45 т бактерій, які містять 25 т білка. Ця бактерія входила до харчового раціону стародавніх ацтеків. У наш час її споживає населення деяких районів Африки і Мексики. Препарати спіруліни можна купити в будь-якій аптеці. Вона очищує організм людини, поліпшує обмін речовин і самопочуття.</a:t>
            </a:r>
            <a:endParaRPr lang="ru-RU" sz="1600" smtClean="0"/>
          </a:p>
          <a:p>
            <a:endParaRPr lang="ru-RU" sz="2000" smtClean="0"/>
          </a:p>
        </p:txBody>
      </p:sp>
      <p:pic>
        <p:nvPicPr>
          <p:cNvPr id="33794" name="Рисунок 3" descr="spirulina1.jpg"/>
          <p:cNvPicPr>
            <a:picLocks noChangeAspect="1"/>
          </p:cNvPicPr>
          <p:nvPr/>
        </p:nvPicPr>
        <p:blipFill>
          <a:blip r:embed="rId2"/>
          <a:srcRect/>
          <a:stretch>
            <a:fillRect/>
          </a:stretch>
        </p:blipFill>
        <p:spPr bwMode="auto">
          <a:xfrm>
            <a:off x="571500" y="2714625"/>
            <a:ext cx="4445000" cy="1854200"/>
          </a:xfrm>
          <a:prstGeom prst="rect">
            <a:avLst/>
          </a:prstGeom>
          <a:noFill/>
          <a:ln w="9525">
            <a:noFill/>
            <a:miter lim="800000"/>
            <a:headEnd/>
            <a:tailEnd/>
          </a:ln>
        </p:spPr>
      </p:pic>
      <p:pic>
        <p:nvPicPr>
          <p:cNvPr id="5" name="Рисунок 4" descr="Spirulina_2-3.jpg"/>
          <p:cNvPicPr>
            <a:picLocks noChangeAspect="1"/>
          </p:cNvPicPr>
          <p:nvPr/>
        </p:nvPicPr>
        <p:blipFill>
          <a:blip r:embed="rId3"/>
          <a:srcRect/>
          <a:stretch>
            <a:fillRect/>
          </a:stretch>
        </p:blipFill>
        <p:spPr bwMode="auto">
          <a:xfrm>
            <a:off x="1643063" y="2928938"/>
            <a:ext cx="2357437" cy="3316287"/>
          </a:xfrm>
          <a:prstGeom prst="rect">
            <a:avLst/>
          </a:prstGeom>
          <a:noFill/>
          <a:ln w="9525">
            <a:noFill/>
            <a:miter lim="800000"/>
            <a:headEnd/>
            <a:tailEnd/>
          </a:ln>
        </p:spPr>
      </p:pic>
      <p:pic>
        <p:nvPicPr>
          <p:cNvPr id="6" name="Рисунок 5" descr="spirulina v.jpg"/>
          <p:cNvPicPr>
            <a:picLocks noChangeAspect="1"/>
          </p:cNvPicPr>
          <p:nvPr/>
        </p:nvPicPr>
        <p:blipFill>
          <a:blip r:embed="rId4"/>
          <a:srcRect/>
          <a:stretch>
            <a:fillRect/>
          </a:stretch>
        </p:blipFill>
        <p:spPr bwMode="auto">
          <a:xfrm>
            <a:off x="3000375" y="3000375"/>
            <a:ext cx="4122738" cy="2700338"/>
          </a:xfrm>
          <a:prstGeom prst="rect">
            <a:avLst/>
          </a:prstGeom>
          <a:noFill/>
          <a:ln w="9525">
            <a:noFill/>
            <a:miter lim="800000"/>
            <a:headEnd/>
            <a:tailEnd/>
          </a:ln>
        </p:spPr>
      </p:pic>
      <p:pic>
        <p:nvPicPr>
          <p:cNvPr id="7" name="Рисунок 6" descr="spirulina.jpg"/>
          <p:cNvPicPr>
            <a:picLocks noChangeAspect="1"/>
          </p:cNvPicPr>
          <p:nvPr/>
        </p:nvPicPr>
        <p:blipFill>
          <a:blip r:embed="rId5"/>
          <a:srcRect/>
          <a:stretch>
            <a:fillRect/>
          </a:stretch>
        </p:blipFill>
        <p:spPr bwMode="auto">
          <a:xfrm>
            <a:off x="5072063" y="4286250"/>
            <a:ext cx="3810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1" descr="65.jpg"/>
          <p:cNvPicPr>
            <a:picLocks noChangeAspect="1"/>
          </p:cNvPicPr>
          <p:nvPr/>
        </p:nvPicPr>
        <p:blipFill>
          <a:blip r:embed="rId2"/>
          <a:srcRect/>
          <a:stretch>
            <a:fillRect/>
          </a:stretch>
        </p:blipFill>
        <p:spPr bwMode="auto">
          <a:xfrm>
            <a:off x="3357563" y="2500313"/>
            <a:ext cx="2928937" cy="2136775"/>
          </a:xfrm>
          <a:prstGeom prst="rect">
            <a:avLst/>
          </a:prstGeom>
          <a:noFill/>
          <a:ln w="9525">
            <a:noFill/>
            <a:miter lim="800000"/>
            <a:headEnd/>
            <a:tailEnd/>
          </a:ln>
        </p:spPr>
      </p:pic>
      <p:sp>
        <p:nvSpPr>
          <p:cNvPr id="15362" name="Содержимое 1"/>
          <p:cNvSpPr>
            <a:spLocks noGrp="1"/>
          </p:cNvSpPr>
          <p:nvPr>
            <p:ph idx="1"/>
          </p:nvPr>
        </p:nvSpPr>
        <p:spPr>
          <a:xfrm>
            <a:off x="214313" y="214313"/>
            <a:ext cx="8715375" cy="4572000"/>
          </a:xfrm>
        </p:spPr>
        <p:txBody>
          <a:bodyPr/>
          <a:lstStyle/>
          <a:p>
            <a:r>
              <a:rPr lang="uk-UA" sz="2000" smtClean="0"/>
              <a:t>У природі та житті людини бактерії відіграють як позитивну, так і негативну роль. Існують бактерії, які розмножуються в середовищі, багатому на вуглеводневі сполуки і позбавленому кисню. Вони можуть жити за рахунок нафти і нафтових газів. Завдяки цим бактеріям геологам швидше вдається виявити ці корисні копалини. Вони беруть проби ґрунту й підземних вод. У пробірках бактерії утворюють великі колонії — це доводить, що в надрах є нафта.</a:t>
            </a:r>
            <a:endParaRPr lang="ru-RU" sz="2000" smtClean="0"/>
          </a:p>
          <a:p>
            <a:endParaRPr lang="ru-RU" sz="2000" smtClean="0"/>
          </a:p>
        </p:txBody>
      </p:sp>
      <p:pic>
        <p:nvPicPr>
          <p:cNvPr id="15363" name="Рисунок 3" descr="13.jpg"/>
          <p:cNvPicPr>
            <a:picLocks noChangeAspect="1"/>
          </p:cNvPicPr>
          <p:nvPr/>
        </p:nvPicPr>
        <p:blipFill>
          <a:blip r:embed="rId3"/>
          <a:srcRect/>
          <a:stretch>
            <a:fillRect/>
          </a:stretch>
        </p:blipFill>
        <p:spPr bwMode="auto">
          <a:xfrm>
            <a:off x="357188" y="4286250"/>
            <a:ext cx="3286125" cy="2347913"/>
          </a:xfrm>
          <a:prstGeom prst="rect">
            <a:avLst/>
          </a:prstGeom>
          <a:noFill/>
          <a:ln w="9525">
            <a:noFill/>
            <a:miter lim="800000"/>
            <a:headEnd/>
            <a:tailEnd/>
          </a:ln>
        </p:spPr>
      </p:pic>
      <p:pic>
        <p:nvPicPr>
          <p:cNvPr id="15364" name="Рисунок 5" descr="9.jpg"/>
          <p:cNvPicPr>
            <a:picLocks noChangeAspect="1"/>
          </p:cNvPicPr>
          <p:nvPr/>
        </p:nvPicPr>
        <p:blipFill>
          <a:blip r:embed="rId4"/>
          <a:srcRect/>
          <a:stretch>
            <a:fillRect/>
          </a:stretch>
        </p:blipFill>
        <p:spPr bwMode="auto">
          <a:xfrm>
            <a:off x="7215188" y="2357438"/>
            <a:ext cx="1619250" cy="2409825"/>
          </a:xfrm>
          <a:prstGeom prst="rect">
            <a:avLst/>
          </a:prstGeom>
          <a:noFill/>
          <a:ln w="9525">
            <a:noFill/>
            <a:miter lim="800000"/>
            <a:headEnd/>
            <a:tailEnd/>
          </a:ln>
        </p:spPr>
      </p:pic>
      <p:pic>
        <p:nvPicPr>
          <p:cNvPr id="8" name="Рисунок 7" descr="e-coi4.jpg"/>
          <p:cNvPicPr>
            <a:picLocks noChangeAspect="1"/>
          </p:cNvPicPr>
          <p:nvPr/>
        </p:nvPicPr>
        <p:blipFill>
          <a:blip r:embed="rId5"/>
          <a:srcRect/>
          <a:stretch>
            <a:fillRect/>
          </a:stretch>
        </p:blipFill>
        <p:spPr bwMode="auto">
          <a:xfrm>
            <a:off x="857250" y="2714625"/>
            <a:ext cx="2428875" cy="2081213"/>
          </a:xfrm>
          <a:prstGeom prst="rect">
            <a:avLst/>
          </a:prstGeom>
          <a:noFill/>
          <a:ln w="9525">
            <a:noFill/>
            <a:miter lim="800000"/>
            <a:headEnd/>
            <a:tailEnd/>
          </a:ln>
        </p:spPr>
      </p:pic>
      <p:pic>
        <p:nvPicPr>
          <p:cNvPr id="9" name="Рисунок 8" descr="Ecology3-715293.jpg"/>
          <p:cNvPicPr>
            <a:picLocks noChangeAspect="1"/>
          </p:cNvPicPr>
          <p:nvPr/>
        </p:nvPicPr>
        <p:blipFill>
          <a:blip r:embed="rId6"/>
          <a:srcRect/>
          <a:stretch>
            <a:fillRect/>
          </a:stretch>
        </p:blipFill>
        <p:spPr bwMode="auto">
          <a:xfrm>
            <a:off x="3786188" y="3286125"/>
            <a:ext cx="4389437" cy="3292475"/>
          </a:xfrm>
          <a:prstGeom prst="rect">
            <a:avLst/>
          </a:prstGeom>
          <a:noFill/>
          <a:ln w="9525">
            <a:noFill/>
            <a:miter lim="800000"/>
            <a:headEnd/>
            <a:tailEnd/>
          </a:ln>
        </p:spPr>
      </p:pic>
      <p:grpSp>
        <p:nvGrpSpPr>
          <p:cNvPr id="15367" name="Group 52"/>
          <p:cNvGrpSpPr>
            <a:grpSpLocks/>
          </p:cNvGrpSpPr>
          <p:nvPr/>
        </p:nvGrpSpPr>
        <p:grpSpPr bwMode="auto">
          <a:xfrm>
            <a:off x="4071938" y="2786063"/>
            <a:ext cx="285750" cy="503237"/>
            <a:chOff x="2653" y="935"/>
            <a:chExt cx="363" cy="998"/>
          </a:xfrm>
        </p:grpSpPr>
        <p:sp>
          <p:nvSpPr>
            <p:cNvPr id="15382"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5383"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5384"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5385"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5386"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5387"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5368" name="Group 52"/>
          <p:cNvGrpSpPr>
            <a:grpSpLocks/>
          </p:cNvGrpSpPr>
          <p:nvPr/>
        </p:nvGrpSpPr>
        <p:grpSpPr bwMode="auto">
          <a:xfrm>
            <a:off x="6858000" y="5857875"/>
            <a:ext cx="215900" cy="503238"/>
            <a:chOff x="2653" y="935"/>
            <a:chExt cx="363" cy="998"/>
          </a:xfrm>
        </p:grpSpPr>
        <p:sp>
          <p:nvSpPr>
            <p:cNvPr id="15376"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5377"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5378"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5379"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5380"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5381"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5369" name="Group 52"/>
          <p:cNvGrpSpPr>
            <a:grpSpLocks/>
          </p:cNvGrpSpPr>
          <p:nvPr/>
        </p:nvGrpSpPr>
        <p:grpSpPr bwMode="auto">
          <a:xfrm>
            <a:off x="6572250" y="2214563"/>
            <a:ext cx="215900" cy="503237"/>
            <a:chOff x="2653" y="935"/>
            <a:chExt cx="363" cy="998"/>
          </a:xfrm>
        </p:grpSpPr>
        <p:sp>
          <p:nvSpPr>
            <p:cNvPr id="15370"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5371"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5372"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5373"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5374"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5375"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5805488"/>
            <a:ext cx="7777162" cy="725487"/>
          </a:xfrm>
        </p:spPr>
        <p:txBody>
          <a:bodyPr>
            <a:normAutofit fontScale="90000"/>
          </a:bodyPr>
          <a:lstStyle/>
          <a:p>
            <a:pPr fontAlgn="auto">
              <a:spcAft>
                <a:spcPts val="0"/>
              </a:spcAft>
              <a:defRPr/>
            </a:pPr>
            <a:r>
              <a:rPr lang="ru-RU" altLang="ja-JP" sz="1800"/>
              <a:t>Бактерии помогают перегнивать листьям, упавшим на землю. Участвуют в образовании полезных ископаемых, </a:t>
            </a:r>
            <a:r>
              <a:rPr lang="ru-RU" sz="1800"/>
              <a:t>поддерживают запасы углекислого газа и кислорода в атмосфере.</a:t>
            </a:r>
          </a:p>
        </p:txBody>
      </p:sp>
      <p:sp>
        <p:nvSpPr>
          <p:cNvPr id="19459" name="Rectangle 3"/>
          <p:cNvSpPr>
            <a:spLocks noGrp="1" noChangeAspect="1" noChangeArrowheads="1"/>
          </p:cNvSpPr>
          <p:nvPr isPhoto="1"/>
        </p:nvSpPr>
        <p:spPr bwMode="auto">
          <a:xfrm>
            <a:off x="468313" y="476250"/>
            <a:ext cx="3600450" cy="2205038"/>
          </a:xfrm>
          <a:prstGeom prst="rect">
            <a:avLst/>
          </a:prstGeom>
          <a:blipFill dpi="0" rotWithShape="1">
            <a:blip r:embed="rId3"/>
            <a:srcRect/>
            <a:stretch>
              <a:fillRect b="-216"/>
            </a:stretch>
          </a:blipFill>
          <a:ln w="9525">
            <a:noFill/>
            <a:miter lim="800000"/>
            <a:headEnd/>
            <a:tailEnd/>
          </a:ln>
          <a:effectLst>
            <a:outerShdw dist="243991" dir="13500000" algn="ctr" rotWithShape="0">
              <a:srgbClr val="808080">
                <a:alpha val="50000"/>
              </a:srgbClr>
            </a:outerShdw>
          </a:effectLst>
        </p:spPr>
        <p:txBody>
          <a:bodyPr/>
          <a:lstStyle/>
          <a:p>
            <a:pPr fontAlgn="auto">
              <a:spcBef>
                <a:spcPts val="0"/>
              </a:spcBef>
              <a:spcAft>
                <a:spcPts val="0"/>
              </a:spcAft>
              <a:defRPr/>
            </a:pPr>
            <a:endParaRPr lang="ru-RU">
              <a:latin typeface="+mn-lt"/>
              <a:cs typeface="+mn-cs"/>
            </a:endParaRPr>
          </a:p>
        </p:txBody>
      </p:sp>
      <p:pic>
        <p:nvPicPr>
          <p:cNvPr id="19462" name="Picture 6" descr="MCj02333920000[1]"/>
          <p:cNvPicPr>
            <a:picLocks noChangeAspect="1" noChangeArrowheads="1"/>
          </p:cNvPicPr>
          <p:nvPr/>
        </p:nvPicPr>
        <p:blipFill>
          <a:blip r:embed="rId4"/>
          <a:srcRect/>
          <a:stretch>
            <a:fillRect/>
          </a:stretch>
        </p:blipFill>
        <p:spPr bwMode="auto">
          <a:xfrm>
            <a:off x="5724525" y="2133600"/>
            <a:ext cx="3084513" cy="3144838"/>
          </a:xfrm>
          <a:prstGeom prst="rect">
            <a:avLst/>
          </a:prstGeom>
          <a:noFill/>
          <a:ln w="9525">
            <a:noFill/>
            <a:miter lim="800000"/>
            <a:headEnd/>
            <a:tailEnd/>
          </a:ln>
        </p:spPr>
      </p:pic>
      <p:pic>
        <p:nvPicPr>
          <p:cNvPr id="19463" name="Picture 7" descr="MCj02868710000[1]"/>
          <p:cNvPicPr>
            <a:picLocks noChangeAspect="1" noChangeArrowheads="1"/>
          </p:cNvPicPr>
          <p:nvPr/>
        </p:nvPicPr>
        <p:blipFill>
          <a:blip r:embed="rId5"/>
          <a:srcRect/>
          <a:stretch>
            <a:fillRect/>
          </a:stretch>
        </p:blipFill>
        <p:spPr bwMode="auto">
          <a:xfrm>
            <a:off x="1252538" y="3357563"/>
            <a:ext cx="2097087" cy="2160587"/>
          </a:xfrm>
          <a:prstGeom prst="rect">
            <a:avLst/>
          </a:prstGeom>
          <a:noFill/>
          <a:ln w="9525">
            <a:noFill/>
            <a:miter lim="800000"/>
            <a:headEnd/>
            <a:tailEnd/>
          </a:ln>
        </p:spPr>
      </p:pic>
      <p:pic>
        <p:nvPicPr>
          <p:cNvPr id="19464" name="Picture 8" descr="MCj02903790000[1]"/>
          <p:cNvPicPr>
            <a:picLocks noChangeAspect="1" noChangeArrowheads="1"/>
          </p:cNvPicPr>
          <p:nvPr/>
        </p:nvPicPr>
        <p:blipFill>
          <a:blip r:embed="rId6"/>
          <a:srcRect/>
          <a:stretch>
            <a:fillRect/>
          </a:stretch>
        </p:blipFill>
        <p:spPr bwMode="auto">
          <a:xfrm>
            <a:off x="4262438" y="1196975"/>
            <a:ext cx="1409700" cy="2663825"/>
          </a:xfrm>
          <a:prstGeom prst="rect">
            <a:avLst/>
          </a:prstGeom>
          <a:noFill/>
          <a:ln w="9525">
            <a:noFill/>
            <a:miter lim="800000"/>
            <a:headEnd/>
            <a:tailEnd/>
          </a:ln>
        </p:spPr>
      </p:pic>
      <p:pic>
        <p:nvPicPr>
          <p:cNvPr id="19465" name="Picture 9" descr="MCj02910090000[1]"/>
          <p:cNvPicPr>
            <a:picLocks noChangeAspect="1" noChangeArrowheads="1"/>
          </p:cNvPicPr>
          <p:nvPr/>
        </p:nvPicPr>
        <p:blipFill>
          <a:blip r:embed="rId7"/>
          <a:srcRect/>
          <a:stretch>
            <a:fillRect/>
          </a:stretch>
        </p:blipFill>
        <p:spPr bwMode="auto">
          <a:xfrm>
            <a:off x="7308850" y="620713"/>
            <a:ext cx="1174750" cy="1033462"/>
          </a:xfrm>
          <a:prstGeom prst="rect">
            <a:avLst/>
          </a:prstGeom>
          <a:noFill/>
          <a:ln w="9525">
            <a:noFill/>
            <a:miter lim="800000"/>
            <a:headEnd/>
            <a:tailEnd/>
          </a:ln>
        </p:spPr>
      </p:pic>
      <p:grpSp>
        <p:nvGrpSpPr>
          <p:cNvPr id="16393" name="Group 10"/>
          <p:cNvGrpSpPr>
            <a:grpSpLocks/>
          </p:cNvGrpSpPr>
          <p:nvPr/>
        </p:nvGrpSpPr>
        <p:grpSpPr bwMode="auto">
          <a:xfrm>
            <a:off x="5003800" y="692150"/>
            <a:ext cx="215900" cy="503238"/>
            <a:chOff x="2653" y="935"/>
            <a:chExt cx="363" cy="998"/>
          </a:xfrm>
        </p:grpSpPr>
        <p:sp>
          <p:nvSpPr>
            <p:cNvPr id="16444" name="AutoShape 11"/>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45" name="Line 12"/>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46" name="Line 13"/>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47" name="Line 14"/>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48" name="Line 15"/>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49" name="Line 16"/>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4" name="Group 17"/>
          <p:cNvGrpSpPr>
            <a:grpSpLocks/>
          </p:cNvGrpSpPr>
          <p:nvPr/>
        </p:nvGrpSpPr>
        <p:grpSpPr bwMode="auto">
          <a:xfrm>
            <a:off x="1763713" y="3141663"/>
            <a:ext cx="215900" cy="503237"/>
            <a:chOff x="2653" y="935"/>
            <a:chExt cx="363" cy="998"/>
          </a:xfrm>
        </p:grpSpPr>
        <p:sp>
          <p:nvSpPr>
            <p:cNvPr id="16438"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39"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40"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41"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42"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43"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5" name="Group 24"/>
          <p:cNvGrpSpPr>
            <a:grpSpLocks/>
          </p:cNvGrpSpPr>
          <p:nvPr/>
        </p:nvGrpSpPr>
        <p:grpSpPr bwMode="auto">
          <a:xfrm>
            <a:off x="7524750" y="1773238"/>
            <a:ext cx="215900" cy="503237"/>
            <a:chOff x="2653" y="935"/>
            <a:chExt cx="363" cy="998"/>
          </a:xfrm>
        </p:grpSpPr>
        <p:sp>
          <p:nvSpPr>
            <p:cNvPr id="16432" name="AutoShape 25"/>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33" name="Line 26"/>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34" name="Line 27"/>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35" name="Line 28"/>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36" name="Line 29"/>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37" name="Line 30"/>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6" name="Group 31"/>
          <p:cNvGrpSpPr>
            <a:grpSpLocks/>
          </p:cNvGrpSpPr>
          <p:nvPr/>
        </p:nvGrpSpPr>
        <p:grpSpPr bwMode="auto">
          <a:xfrm>
            <a:off x="6659563" y="1773238"/>
            <a:ext cx="215900" cy="503237"/>
            <a:chOff x="2653" y="935"/>
            <a:chExt cx="363" cy="998"/>
          </a:xfrm>
        </p:grpSpPr>
        <p:sp>
          <p:nvSpPr>
            <p:cNvPr id="16426" name="AutoShape 3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27" name="Line 33"/>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28" name="Line 34"/>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29" name="Line 35"/>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30" name="Line 36"/>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31" name="Line 37"/>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7" name="Group 38"/>
          <p:cNvGrpSpPr>
            <a:grpSpLocks/>
          </p:cNvGrpSpPr>
          <p:nvPr/>
        </p:nvGrpSpPr>
        <p:grpSpPr bwMode="auto">
          <a:xfrm>
            <a:off x="2700338" y="1125538"/>
            <a:ext cx="215900" cy="503237"/>
            <a:chOff x="2653" y="935"/>
            <a:chExt cx="363" cy="998"/>
          </a:xfrm>
        </p:grpSpPr>
        <p:sp>
          <p:nvSpPr>
            <p:cNvPr id="16420" name="AutoShape 3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21" name="Line 4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22" name="Line 4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23" name="Line 4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24" name="Line 4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25" name="Line 4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8" name="Group 45"/>
          <p:cNvGrpSpPr>
            <a:grpSpLocks/>
          </p:cNvGrpSpPr>
          <p:nvPr/>
        </p:nvGrpSpPr>
        <p:grpSpPr bwMode="auto">
          <a:xfrm>
            <a:off x="5580063" y="3789363"/>
            <a:ext cx="215900" cy="503237"/>
            <a:chOff x="2653" y="935"/>
            <a:chExt cx="363" cy="998"/>
          </a:xfrm>
        </p:grpSpPr>
        <p:sp>
          <p:nvSpPr>
            <p:cNvPr id="16414" name="AutoShape 4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15" name="Line 4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16" name="Line 4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17" name="Line 4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18" name="Line 5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19" name="Line 5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9" name="Group 52"/>
          <p:cNvGrpSpPr>
            <a:grpSpLocks/>
          </p:cNvGrpSpPr>
          <p:nvPr/>
        </p:nvGrpSpPr>
        <p:grpSpPr bwMode="auto">
          <a:xfrm>
            <a:off x="4067175" y="4652963"/>
            <a:ext cx="215900" cy="503237"/>
            <a:chOff x="2653" y="935"/>
            <a:chExt cx="363" cy="998"/>
          </a:xfrm>
        </p:grpSpPr>
        <p:sp>
          <p:nvSpPr>
            <p:cNvPr id="16408"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09"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10"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11"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12"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13"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400" name="Group 59"/>
          <p:cNvGrpSpPr>
            <a:grpSpLocks/>
          </p:cNvGrpSpPr>
          <p:nvPr/>
        </p:nvGrpSpPr>
        <p:grpSpPr bwMode="auto">
          <a:xfrm>
            <a:off x="8388350" y="333375"/>
            <a:ext cx="215900" cy="503238"/>
            <a:chOff x="2653" y="935"/>
            <a:chExt cx="363" cy="998"/>
          </a:xfrm>
        </p:grpSpPr>
        <p:sp>
          <p:nvSpPr>
            <p:cNvPr id="16402" name="AutoShape 6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03" name="Line 6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04" name="Line 6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05" name="Line 6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06" name="Line 6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07" name="Line 6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19522" name="Picture 66">
            <a:hlinkClick r:id="" action="ppaction://media"/>
          </p:cNvPr>
          <p:cNvPicPr>
            <a:picLocks noRot="1" noChangeAspect="1" noChangeArrowheads="1"/>
          </p:cNvPicPr>
          <p:nvPr>
            <a:wavAudioFile r:embed="rId1" name="Записанный звук"/>
          </p:nvPr>
        </p:nvPicPr>
        <p:blipFill>
          <a:blip r:embed="rId8"/>
          <a:srcRect/>
          <a:stretch>
            <a:fillRect/>
          </a:stretch>
        </p:blipFill>
        <p:spPr bwMode="auto">
          <a:xfrm>
            <a:off x="8910638" y="-233363"/>
            <a:ext cx="233362" cy="233363"/>
          </a:xfrm>
          <a:prstGeom prst="rect">
            <a:avLst/>
          </a:prstGeom>
          <a:noFill/>
          <a:ln w="9525">
            <a:noFill/>
            <a:miter lim="800000"/>
            <a:headEnd/>
            <a:tailEnd/>
          </a:ln>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82" fill="hold"/>
                                        <p:tgtEl>
                                          <p:spTgt spid="19522"/>
                                        </p:tgtEl>
                                      </p:cBhvr>
                                    </p:cmd>
                                  </p:childTnLst>
                                </p:cTn>
                              </p:par>
                              <p:par>
                                <p:cTn id="7" presetID="55" presetClass="entr" presetSubtype="0" fill="hold" nodeType="withEffect">
                                  <p:stCondLst>
                                    <p:cond delay="3500"/>
                                  </p:stCondLst>
                                  <p:childTnLst>
                                    <p:set>
                                      <p:cBhvr>
                                        <p:cTn id="8" dur="1" fill="hold">
                                          <p:stCondLst>
                                            <p:cond delay="0"/>
                                          </p:stCondLst>
                                        </p:cTn>
                                        <p:tgtEl>
                                          <p:spTgt spid="19462"/>
                                        </p:tgtEl>
                                        <p:attrNameLst>
                                          <p:attrName>style.visibility</p:attrName>
                                        </p:attrNameLst>
                                      </p:cBhvr>
                                      <p:to>
                                        <p:strVal val="visible"/>
                                      </p:to>
                                    </p:set>
                                    <p:anim calcmode="lin" valueType="num">
                                      <p:cBhvr>
                                        <p:cTn id="9" dur="1000" fill="hold"/>
                                        <p:tgtEl>
                                          <p:spTgt spid="19462"/>
                                        </p:tgtEl>
                                        <p:attrNameLst>
                                          <p:attrName>ppt_w</p:attrName>
                                        </p:attrNameLst>
                                      </p:cBhvr>
                                      <p:tavLst>
                                        <p:tav tm="0">
                                          <p:val>
                                            <p:strVal val="#ppt_w*0.70"/>
                                          </p:val>
                                        </p:tav>
                                        <p:tav tm="100000">
                                          <p:val>
                                            <p:strVal val="#ppt_w"/>
                                          </p:val>
                                        </p:tav>
                                      </p:tavLst>
                                    </p:anim>
                                    <p:anim calcmode="lin" valueType="num">
                                      <p:cBhvr>
                                        <p:cTn id="10" dur="1000" fill="hold"/>
                                        <p:tgtEl>
                                          <p:spTgt spid="19462"/>
                                        </p:tgtEl>
                                        <p:attrNameLst>
                                          <p:attrName>ppt_h</p:attrName>
                                        </p:attrNameLst>
                                      </p:cBhvr>
                                      <p:tavLst>
                                        <p:tav tm="0">
                                          <p:val>
                                            <p:strVal val="#ppt_h"/>
                                          </p:val>
                                        </p:tav>
                                        <p:tav tm="100000">
                                          <p:val>
                                            <p:strVal val="#ppt_h"/>
                                          </p:val>
                                        </p:tav>
                                      </p:tavLst>
                                    </p:anim>
                                    <p:animEffect transition="in" filter="fade">
                                      <p:cBhvr>
                                        <p:cTn id="11" dur="1000"/>
                                        <p:tgtEl>
                                          <p:spTgt spid="19462"/>
                                        </p:tgtEl>
                                      </p:cBhvr>
                                    </p:animEffect>
                                  </p:childTnLst>
                                </p:cTn>
                              </p:par>
                              <p:par>
                                <p:cTn id="12" presetID="15" presetClass="entr" presetSubtype="0" fill="hold" nodeType="withEffect">
                                  <p:stCondLst>
                                    <p:cond delay="5700"/>
                                  </p:stCondLst>
                                  <p:childTnLst>
                                    <p:set>
                                      <p:cBhvr>
                                        <p:cTn id="13" dur="1" fill="hold">
                                          <p:stCondLst>
                                            <p:cond delay="0"/>
                                          </p:stCondLst>
                                        </p:cTn>
                                        <p:tgtEl>
                                          <p:spTgt spid="19463"/>
                                        </p:tgtEl>
                                        <p:attrNameLst>
                                          <p:attrName>style.visibility</p:attrName>
                                        </p:attrNameLst>
                                      </p:cBhvr>
                                      <p:to>
                                        <p:strVal val="visible"/>
                                      </p:to>
                                    </p:set>
                                    <p:anim calcmode="lin" valueType="num">
                                      <p:cBhvr>
                                        <p:cTn id="14" dur="1000" fill="hold"/>
                                        <p:tgtEl>
                                          <p:spTgt spid="19463"/>
                                        </p:tgtEl>
                                        <p:attrNameLst>
                                          <p:attrName>ppt_w</p:attrName>
                                        </p:attrNameLst>
                                      </p:cBhvr>
                                      <p:tavLst>
                                        <p:tav tm="0">
                                          <p:val>
                                            <p:fltVal val="0"/>
                                          </p:val>
                                        </p:tav>
                                        <p:tav tm="100000">
                                          <p:val>
                                            <p:strVal val="#ppt_w"/>
                                          </p:val>
                                        </p:tav>
                                      </p:tavLst>
                                    </p:anim>
                                    <p:anim calcmode="lin" valueType="num">
                                      <p:cBhvr>
                                        <p:cTn id="15" dur="1000" fill="hold"/>
                                        <p:tgtEl>
                                          <p:spTgt spid="19463"/>
                                        </p:tgtEl>
                                        <p:attrNameLst>
                                          <p:attrName>ppt_h</p:attrName>
                                        </p:attrNameLst>
                                      </p:cBhvr>
                                      <p:tavLst>
                                        <p:tav tm="0">
                                          <p:val>
                                            <p:fltVal val="0"/>
                                          </p:val>
                                        </p:tav>
                                        <p:tav tm="100000">
                                          <p:val>
                                            <p:strVal val="#ppt_h"/>
                                          </p:val>
                                        </p:tav>
                                      </p:tavLst>
                                    </p:anim>
                                    <p:anim calcmode="lin" valueType="num">
                                      <p:cBhvr>
                                        <p:cTn id="16"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463"/>
                                        </p:tgtEl>
                                        <p:attrNameLst>
                                          <p:attrName>ppt_y</p:attrName>
                                        </p:attrNameLst>
                                      </p:cBhvr>
                                      <p:tavLst>
                                        <p:tav tm="0" fmla="#ppt_y+(sin(-2*pi*(1-$))*-#ppt_x+cos(-2*pi*(1-$))*(1-#ppt_y))*(1-$)">
                                          <p:val>
                                            <p:fltVal val="0"/>
                                          </p:val>
                                        </p:tav>
                                        <p:tav tm="100000">
                                          <p:val>
                                            <p:fltVal val="1"/>
                                          </p:val>
                                        </p:tav>
                                      </p:tavLst>
                                    </p:anim>
                                  </p:childTnLst>
                                </p:cTn>
                              </p:par>
                              <p:par>
                                <p:cTn id="18" presetID="10" presetClass="entr" presetSubtype="0" fill="hold" nodeType="withEffect">
                                  <p:stCondLst>
                                    <p:cond delay="6000"/>
                                  </p:stCondLst>
                                  <p:childTnLst>
                                    <p:set>
                                      <p:cBhvr>
                                        <p:cTn id="19" dur="1" fill="hold">
                                          <p:stCondLst>
                                            <p:cond delay="0"/>
                                          </p:stCondLst>
                                        </p:cTn>
                                        <p:tgtEl>
                                          <p:spTgt spid="19465"/>
                                        </p:tgtEl>
                                        <p:attrNameLst>
                                          <p:attrName>style.visibility</p:attrName>
                                        </p:attrNameLst>
                                      </p:cBhvr>
                                      <p:to>
                                        <p:strVal val="visible"/>
                                      </p:to>
                                    </p:set>
                                    <p:animEffect transition="in" filter="fade">
                                      <p:cBhvr>
                                        <p:cTn id="20" dur="2000"/>
                                        <p:tgtEl>
                                          <p:spTgt spid="19465"/>
                                        </p:tgtEl>
                                      </p:cBhvr>
                                    </p:animEffect>
                                  </p:childTnLst>
                                </p:cTn>
                              </p:par>
                              <p:par>
                                <p:cTn id="21" presetID="12" presetClass="entr" presetSubtype="4" fill="hold" nodeType="withEffect">
                                  <p:stCondLst>
                                    <p:cond delay="8000"/>
                                  </p:stCondLst>
                                  <p:childTnLst>
                                    <p:set>
                                      <p:cBhvr>
                                        <p:cTn id="22" dur="1" fill="hold">
                                          <p:stCondLst>
                                            <p:cond delay="0"/>
                                          </p:stCondLst>
                                        </p:cTn>
                                        <p:tgtEl>
                                          <p:spTgt spid="19464"/>
                                        </p:tgtEl>
                                        <p:attrNameLst>
                                          <p:attrName>style.visibility</p:attrName>
                                        </p:attrNameLst>
                                      </p:cBhvr>
                                      <p:to>
                                        <p:strVal val="visible"/>
                                      </p:to>
                                    </p:set>
                                    <p:animEffect transition="in" filter="slide(fromBottom)">
                                      <p:cBhvr>
                                        <p:cTn id="23"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952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5805488"/>
            <a:ext cx="7489825" cy="854075"/>
          </a:xfrm>
        </p:spPr>
        <p:txBody>
          <a:bodyPr/>
          <a:lstStyle/>
          <a:p>
            <a:pPr fontAlgn="auto">
              <a:spcAft>
                <a:spcPts val="0"/>
              </a:spcAft>
              <a:defRPr/>
            </a:pPr>
            <a:r>
              <a:rPr lang="ru-RU" sz="1800"/>
              <a:t>Возникшие миллиарды лет назад слоистые каменные структуры -строматолиты – результат жизнедеятельности бактерий.</a:t>
            </a:r>
          </a:p>
        </p:txBody>
      </p:sp>
      <p:pic>
        <p:nvPicPr>
          <p:cNvPr id="17410" name="Picture 4" descr="image_earth015"/>
          <p:cNvPicPr>
            <a:picLocks noChangeAspect="1" noChangeArrowheads="1"/>
          </p:cNvPicPr>
          <p:nvPr/>
        </p:nvPicPr>
        <p:blipFill>
          <a:blip r:embed="rId3"/>
          <a:srcRect/>
          <a:stretch>
            <a:fillRect/>
          </a:stretch>
        </p:blipFill>
        <p:spPr bwMode="auto">
          <a:xfrm>
            <a:off x="395288" y="404813"/>
            <a:ext cx="3338512" cy="3557587"/>
          </a:xfrm>
          <a:prstGeom prst="rect">
            <a:avLst/>
          </a:prstGeom>
          <a:noFill/>
          <a:ln w="9525">
            <a:noFill/>
            <a:miter lim="800000"/>
            <a:headEnd/>
            <a:tailEnd/>
          </a:ln>
        </p:spPr>
      </p:pic>
      <p:pic>
        <p:nvPicPr>
          <p:cNvPr id="22535" name="Picture 7" descr="Stromatolites"/>
          <p:cNvPicPr>
            <a:picLocks noChangeAspect="1" noChangeArrowheads="1"/>
          </p:cNvPicPr>
          <p:nvPr/>
        </p:nvPicPr>
        <p:blipFill>
          <a:blip r:embed="rId4"/>
          <a:srcRect/>
          <a:stretch>
            <a:fillRect/>
          </a:stretch>
        </p:blipFill>
        <p:spPr bwMode="auto">
          <a:xfrm>
            <a:off x="2627313" y="2276475"/>
            <a:ext cx="5292725" cy="3570288"/>
          </a:xfrm>
          <a:prstGeom prst="rect">
            <a:avLst/>
          </a:prstGeom>
          <a:noFill/>
          <a:ln w="9525">
            <a:noFill/>
            <a:miter lim="800000"/>
            <a:headEnd/>
            <a:tailEnd/>
          </a:ln>
        </p:spPr>
      </p:pic>
      <p:pic>
        <p:nvPicPr>
          <p:cNvPr id="22536" name="Picture 8" descr="MPj04008220000[1]"/>
          <p:cNvPicPr>
            <a:picLocks noChangeAspect="1" noChangeArrowheads="1"/>
          </p:cNvPicPr>
          <p:nvPr/>
        </p:nvPicPr>
        <p:blipFill>
          <a:blip r:embed="rId5"/>
          <a:srcRect/>
          <a:stretch>
            <a:fillRect/>
          </a:stretch>
        </p:blipFill>
        <p:spPr bwMode="auto">
          <a:xfrm>
            <a:off x="6732588" y="333375"/>
            <a:ext cx="2081212" cy="3121025"/>
          </a:xfrm>
          <a:prstGeom prst="rect">
            <a:avLst/>
          </a:prstGeom>
          <a:noFill/>
          <a:ln w="9525">
            <a:noFill/>
            <a:miter lim="800000"/>
            <a:headEnd/>
            <a:tailEnd/>
          </a:ln>
        </p:spPr>
      </p:pic>
      <p:pic>
        <p:nvPicPr>
          <p:cNvPr id="22539" name="Picture 11">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748713" y="-531813"/>
            <a:ext cx="233362" cy="233363"/>
          </a:xfrm>
          <a:prstGeom prst="rect">
            <a:avLst/>
          </a:prstGeom>
          <a:noFill/>
          <a:ln w="9525">
            <a:noFill/>
            <a:miter lim="800000"/>
            <a:headEnd/>
            <a:tailEnd/>
          </a:ln>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21" fill="hold"/>
                                        <p:tgtEl>
                                          <p:spTgt spid="22539"/>
                                        </p:tgtEl>
                                      </p:cBhvr>
                                    </p:cmd>
                                  </p:childTnLst>
                                </p:cTn>
                              </p:par>
                              <p:par>
                                <p:cTn id="7" presetID="5" presetClass="entr" presetSubtype="5" fill="hold" nodeType="withEffect">
                                  <p:stCondLst>
                                    <p:cond delay="3000"/>
                                  </p:stCondLst>
                                  <p:childTnLst>
                                    <p:set>
                                      <p:cBhvr>
                                        <p:cTn id="8" dur="1" fill="hold">
                                          <p:stCondLst>
                                            <p:cond delay="0"/>
                                          </p:stCondLst>
                                        </p:cTn>
                                        <p:tgtEl>
                                          <p:spTgt spid="22535"/>
                                        </p:tgtEl>
                                        <p:attrNameLst>
                                          <p:attrName>style.visibility</p:attrName>
                                        </p:attrNameLst>
                                      </p:cBhvr>
                                      <p:to>
                                        <p:strVal val="visible"/>
                                      </p:to>
                                    </p:set>
                                    <p:animEffect transition="in" filter="checkerboard(down)">
                                      <p:cBhvr>
                                        <p:cTn id="9" dur="2000"/>
                                        <p:tgtEl>
                                          <p:spTgt spid="22535"/>
                                        </p:tgtEl>
                                      </p:cBhvr>
                                    </p:animEffect>
                                  </p:childTnLst>
                                </p:cTn>
                              </p:par>
                              <p:par>
                                <p:cTn id="10" presetID="12" presetClass="entr" presetSubtype="1" fill="hold" nodeType="withEffect">
                                  <p:stCondLst>
                                    <p:cond delay="6000"/>
                                  </p:stCondLst>
                                  <p:childTnLst>
                                    <p:set>
                                      <p:cBhvr>
                                        <p:cTn id="11" dur="1" fill="hold">
                                          <p:stCondLst>
                                            <p:cond delay="0"/>
                                          </p:stCondLst>
                                        </p:cTn>
                                        <p:tgtEl>
                                          <p:spTgt spid="22536"/>
                                        </p:tgtEl>
                                        <p:attrNameLst>
                                          <p:attrName>style.visibility</p:attrName>
                                        </p:attrNameLst>
                                      </p:cBhvr>
                                      <p:to>
                                        <p:strVal val="visible"/>
                                      </p:to>
                                    </p:set>
                                    <p:animEffect transition="in" filter="slide(fromTop)">
                                      <p:cBhvr>
                                        <p:cTn id="12"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1"/>
          <p:cNvSpPr>
            <a:spLocks noGrp="1"/>
          </p:cNvSpPr>
          <p:nvPr>
            <p:ph idx="1"/>
          </p:nvPr>
        </p:nvSpPr>
        <p:spPr>
          <a:xfrm>
            <a:off x="500063" y="357188"/>
            <a:ext cx="8229600" cy="4572000"/>
          </a:xfrm>
        </p:spPr>
        <p:txBody>
          <a:bodyPr/>
          <a:lstStyle/>
          <a:p>
            <a:r>
              <a:rPr lang="uk-UA" sz="2000" smtClean="0"/>
              <a:t>Часто трапляється, що вологі купи зерна, сіна, торфу, ганчір'я само­займаються. Цю "роботу" виконують бактерії, які виділяють під час розмноження і життєдіяльності багато тепла. Це тепло використовують для обігрівання теплиць і парників.</a:t>
            </a:r>
            <a:endParaRPr lang="ru-RU" sz="2000" smtClean="0"/>
          </a:p>
          <a:p>
            <a:r>
              <a:rPr lang="uk-UA" sz="2000" smtClean="0"/>
              <a:t>Корисну для людини роль бактерій ми будемо вивчати на сьогоднішньому уроці.</a:t>
            </a:r>
            <a:endParaRPr lang="ru-RU" sz="2000" smtClean="0"/>
          </a:p>
          <a:p>
            <a:endParaRPr lang="ru-RU" sz="2000" smtClean="0"/>
          </a:p>
        </p:txBody>
      </p:sp>
      <p:pic>
        <p:nvPicPr>
          <p:cNvPr id="18434" name="Рисунок 3" descr="biogumus.jpg"/>
          <p:cNvPicPr>
            <a:picLocks noChangeAspect="1"/>
          </p:cNvPicPr>
          <p:nvPr/>
        </p:nvPicPr>
        <p:blipFill>
          <a:blip r:embed="rId2"/>
          <a:srcRect/>
          <a:stretch>
            <a:fillRect/>
          </a:stretch>
        </p:blipFill>
        <p:spPr bwMode="auto">
          <a:xfrm>
            <a:off x="642938" y="2571750"/>
            <a:ext cx="3330575" cy="2738438"/>
          </a:xfrm>
          <a:prstGeom prst="rect">
            <a:avLst/>
          </a:prstGeom>
          <a:noFill/>
          <a:ln w="9525">
            <a:noFill/>
            <a:miter lim="800000"/>
            <a:headEnd/>
            <a:tailEnd/>
          </a:ln>
        </p:spPr>
      </p:pic>
      <p:pic>
        <p:nvPicPr>
          <p:cNvPr id="18435" name="Рисунок 4" descr="01.jpg"/>
          <p:cNvPicPr>
            <a:picLocks noChangeAspect="1"/>
          </p:cNvPicPr>
          <p:nvPr/>
        </p:nvPicPr>
        <p:blipFill>
          <a:blip r:embed="rId3"/>
          <a:srcRect/>
          <a:stretch>
            <a:fillRect/>
          </a:stretch>
        </p:blipFill>
        <p:spPr bwMode="auto">
          <a:xfrm>
            <a:off x="4143375" y="3143250"/>
            <a:ext cx="4664075" cy="2876550"/>
          </a:xfrm>
          <a:prstGeom prst="rect">
            <a:avLst/>
          </a:prstGeom>
          <a:noFill/>
          <a:ln w="9525">
            <a:noFill/>
            <a:miter lim="800000"/>
            <a:headEnd/>
            <a:tailEnd/>
          </a:ln>
        </p:spPr>
      </p:pic>
      <p:grpSp>
        <p:nvGrpSpPr>
          <p:cNvPr id="18436" name="Group 17"/>
          <p:cNvGrpSpPr>
            <a:grpSpLocks/>
          </p:cNvGrpSpPr>
          <p:nvPr/>
        </p:nvGrpSpPr>
        <p:grpSpPr bwMode="auto">
          <a:xfrm>
            <a:off x="1763713" y="3141663"/>
            <a:ext cx="215900" cy="503237"/>
            <a:chOff x="2653" y="935"/>
            <a:chExt cx="363" cy="998"/>
          </a:xfrm>
        </p:grpSpPr>
        <p:sp>
          <p:nvSpPr>
            <p:cNvPr id="18451"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8452"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8453"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8454"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8455"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8456"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8437" name="Group 17"/>
          <p:cNvGrpSpPr>
            <a:grpSpLocks/>
          </p:cNvGrpSpPr>
          <p:nvPr/>
        </p:nvGrpSpPr>
        <p:grpSpPr bwMode="auto">
          <a:xfrm>
            <a:off x="2786063" y="5500688"/>
            <a:ext cx="215900" cy="503237"/>
            <a:chOff x="2653" y="935"/>
            <a:chExt cx="363" cy="998"/>
          </a:xfrm>
        </p:grpSpPr>
        <p:sp>
          <p:nvSpPr>
            <p:cNvPr id="18445"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8446"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8447"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8448"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8449"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8450"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8438" name="Group 17"/>
          <p:cNvGrpSpPr>
            <a:grpSpLocks/>
          </p:cNvGrpSpPr>
          <p:nvPr/>
        </p:nvGrpSpPr>
        <p:grpSpPr bwMode="auto">
          <a:xfrm>
            <a:off x="6215063" y="2357438"/>
            <a:ext cx="215900" cy="503237"/>
            <a:chOff x="2653" y="935"/>
            <a:chExt cx="363" cy="998"/>
          </a:xfrm>
        </p:grpSpPr>
        <p:sp>
          <p:nvSpPr>
            <p:cNvPr id="18439"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8440"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8441"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8442"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8443"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8444"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1"/>
          <p:cNvSpPr>
            <a:spLocks noGrp="1"/>
          </p:cNvSpPr>
          <p:nvPr>
            <p:ph idx="1"/>
          </p:nvPr>
        </p:nvSpPr>
        <p:spPr/>
        <p:txBody>
          <a:bodyPr/>
          <a:lstStyle/>
          <a:p>
            <a:r>
              <a:rPr lang="uk-UA" b="1" smtClean="0"/>
              <a:t>План</a:t>
            </a:r>
            <a:endParaRPr lang="ru-RU" smtClean="0"/>
          </a:p>
          <a:p>
            <a:r>
              <a:rPr lang="uk-UA" smtClean="0"/>
              <a:t>Бактерії і грунт.</a:t>
            </a:r>
            <a:endParaRPr lang="ru-RU" smtClean="0"/>
          </a:p>
          <a:p>
            <a:r>
              <a:rPr lang="uk-UA" smtClean="0"/>
              <a:t>Очищення стічних вод та газів.</a:t>
            </a:r>
            <a:endParaRPr lang="ru-RU" smtClean="0"/>
          </a:p>
          <a:p>
            <a:r>
              <a:rPr lang="uk-UA" smtClean="0"/>
              <a:t>Симбіотичні бактерії.</a:t>
            </a:r>
            <a:endParaRPr lang="ru-RU" smtClean="0"/>
          </a:p>
          <a:p>
            <a:r>
              <a:rPr lang="uk-UA" smtClean="0"/>
              <a:t>Промислові процеси бродіння.</a:t>
            </a:r>
            <a:endParaRPr lang="ru-RU" smtClean="0"/>
          </a:p>
          <a:p>
            <a:r>
              <a:rPr lang="uk-UA" smtClean="0"/>
              <a:t>Антибіотики.</a:t>
            </a:r>
            <a:endParaRPr lang="ru-RU" smtClean="0"/>
          </a:p>
          <a:p>
            <a:r>
              <a:rPr lang="uk-UA" smtClean="0"/>
              <a:t>Використання бактерій біотехнологією та генною інженерією.</a:t>
            </a:r>
            <a:endParaRPr lang="ru-RU" smtClean="0"/>
          </a:p>
          <a:p>
            <a:r>
              <a:rPr lang="uk-UA" smtClean="0"/>
              <a:t>Бактерії і продукти харчування людини.</a:t>
            </a:r>
            <a:endParaRPr lang="ru-RU" smtClean="0"/>
          </a:p>
          <a:p>
            <a:endParaRPr lang="ru-RU" smtClean="0"/>
          </a:p>
        </p:txBody>
      </p:sp>
      <p:sp>
        <p:nvSpPr>
          <p:cNvPr id="3" name="Заголовок 2"/>
          <p:cNvSpPr>
            <a:spLocks noGrp="1"/>
          </p:cNvSpPr>
          <p:nvPr>
            <p:ph type="title"/>
          </p:nvPr>
        </p:nvSpPr>
        <p:spPr/>
        <p:txBody>
          <a:bodyPr/>
          <a:lstStyle/>
          <a:p>
            <a:pPr fontAlgn="auto">
              <a:spcAft>
                <a:spcPts val="0"/>
              </a:spcAft>
              <a:defRPr/>
            </a:pP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ыноска-облако 5"/>
          <p:cNvSpPr/>
          <p:nvPr/>
        </p:nvSpPr>
        <p:spPr>
          <a:xfrm>
            <a:off x="7643813" y="357188"/>
            <a:ext cx="1200150" cy="857250"/>
          </a:xfrm>
          <a:prstGeom prst="cloudCallout">
            <a:avLst>
              <a:gd name="adj1" fmla="val -40530"/>
              <a:gd name="adj2" fmla="val 964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C000"/>
                </a:solidFill>
              </a:rPr>
              <a:t>N2</a:t>
            </a:r>
            <a:endParaRPr lang="ru-RU" b="1" dirty="0">
              <a:solidFill>
                <a:srgbClr val="FFC000"/>
              </a:solidFill>
            </a:endParaRPr>
          </a:p>
        </p:txBody>
      </p:sp>
      <p:sp>
        <p:nvSpPr>
          <p:cNvPr id="20482" name="Содержимое 1"/>
          <p:cNvSpPr>
            <a:spLocks noGrp="1"/>
          </p:cNvSpPr>
          <p:nvPr>
            <p:ph idx="1"/>
          </p:nvPr>
        </p:nvSpPr>
        <p:spPr>
          <a:xfrm>
            <a:off x="285750" y="0"/>
            <a:ext cx="8401050" cy="5810250"/>
          </a:xfrm>
        </p:spPr>
        <p:txBody>
          <a:bodyPr/>
          <a:lstStyle/>
          <a:p>
            <a:r>
              <a:rPr lang="uk-UA" sz="1600" b="1" i="1" smtClean="0"/>
              <a:t>Бактерії і ґрунт</a:t>
            </a:r>
            <a:endParaRPr lang="ru-RU" sz="1600" smtClean="0"/>
          </a:p>
          <a:p>
            <a:r>
              <a:rPr lang="uk-UA" sz="1600" i="1" smtClean="0"/>
              <a:t>Розповідь з елементами бесіди. З курсу природознавства пригадайте, що таке ґрунт. Від чого залежить родючість ґрунту? Як утворюється гумус?</a:t>
            </a:r>
            <a:endParaRPr lang="ru-RU" sz="1600" smtClean="0"/>
          </a:p>
          <a:p>
            <a:r>
              <a:rPr lang="uk-UA" sz="1600" smtClean="0"/>
              <a:t>Вам вже відомо, що родючість фунту визначається кількістю гумусу. Гумус утворюється в результаті розкладання сапрофітними бактеріями рослинних решток. Крім того, бактерії відіграють головну і визначальну роль у природному збагаченні грунту Нітрогеном, без якого ріст і розвиток рослин стає неможливим.</a:t>
            </a:r>
            <a:endParaRPr lang="ru-RU" sz="1600" smtClean="0"/>
          </a:p>
          <a:p>
            <a:r>
              <a:rPr lang="uk-UA" sz="1600" smtClean="0"/>
              <a:t>Нітроген (азот) є одним з основних складових елементів органічної речовини, яку утворюють зелені рослини. Від кількості Нітрогену залежить родючість ґрунтів та продуктивність рослин. У повітрі міститься близько 78% вільного азоту. Однак атмосферний азот рослини не можуть засвоювати. Для того, щоб азот став доступним для їхнього живлення, його повинні перетворити на сполуки азотфіксуючі бактерії. Тому присутність в гранті азотфіксуючих бактерій свідчить про його родючість.</a:t>
            </a:r>
            <a:endParaRPr lang="ru-RU" sz="1600" smtClean="0"/>
          </a:p>
        </p:txBody>
      </p:sp>
      <p:pic>
        <p:nvPicPr>
          <p:cNvPr id="20483" name="Рисунок 3" descr="Gley-Tschernosem entw Polenl Pr5 Wurzel u Pflugsohle.jpg"/>
          <p:cNvPicPr>
            <a:picLocks noChangeAspect="1"/>
          </p:cNvPicPr>
          <p:nvPr/>
        </p:nvPicPr>
        <p:blipFill>
          <a:blip r:embed="rId2"/>
          <a:srcRect/>
          <a:stretch>
            <a:fillRect/>
          </a:stretch>
        </p:blipFill>
        <p:spPr bwMode="auto">
          <a:xfrm>
            <a:off x="6858000" y="3500438"/>
            <a:ext cx="2105025" cy="3189287"/>
          </a:xfrm>
          <a:prstGeom prst="rect">
            <a:avLst/>
          </a:prstGeom>
          <a:noFill/>
          <a:ln w="9525">
            <a:noFill/>
            <a:miter lim="800000"/>
            <a:headEnd/>
            <a:tailEnd/>
          </a:ln>
        </p:spPr>
      </p:pic>
      <p:sp>
        <p:nvSpPr>
          <p:cNvPr id="7" name="Выноска-облако 6"/>
          <p:cNvSpPr/>
          <p:nvPr/>
        </p:nvSpPr>
        <p:spPr>
          <a:xfrm>
            <a:off x="357188" y="3643313"/>
            <a:ext cx="1500187" cy="1000125"/>
          </a:xfrm>
          <a:prstGeom prst="cloudCallout">
            <a:avLst>
              <a:gd name="adj1" fmla="val 112500"/>
              <a:gd name="adj2" fmla="val 805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C000"/>
                </a:solidFill>
              </a:rPr>
              <a:t>N2</a:t>
            </a:r>
            <a:endParaRPr lang="ru-RU" sz="2400" b="1" dirty="0">
              <a:solidFill>
                <a:srgbClr val="FFC000"/>
              </a:solidFill>
            </a:endParaRPr>
          </a:p>
        </p:txBody>
      </p:sp>
      <p:pic>
        <p:nvPicPr>
          <p:cNvPr id="20485" name="Рисунок 7" descr="picture.jpg"/>
          <p:cNvPicPr>
            <a:picLocks noChangeAspect="1"/>
          </p:cNvPicPr>
          <p:nvPr/>
        </p:nvPicPr>
        <p:blipFill>
          <a:blip r:embed="rId3"/>
          <a:srcRect/>
          <a:stretch>
            <a:fillRect/>
          </a:stretch>
        </p:blipFill>
        <p:spPr bwMode="auto">
          <a:xfrm>
            <a:off x="2357438" y="4000500"/>
            <a:ext cx="3238500" cy="2343150"/>
          </a:xfrm>
          <a:prstGeom prst="rect">
            <a:avLst/>
          </a:prstGeom>
          <a:noFill/>
          <a:ln w="9525">
            <a:noFill/>
            <a:miter lim="800000"/>
            <a:headEnd/>
            <a:tailEnd/>
          </a:ln>
        </p:spPr>
      </p:pic>
      <p:grpSp>
        <p:nvGrpSpPr>
          <p:cNvPr id="20486" name="Group 17"/>
          <p:cNvGrpSpPr>
            <a:grpSpLocks/>
          </p:cNvGrpSpPr>
          <p:nvPr/>
        </p:nvGrpSpPr>
        <p:grpSpPr bwMode="auto">
          <a:xfrm>
            <a:off x="2428875" y="3714750"/>
            <a:ext cx="215900" cy="503238"/>
            <a:chOff x="2653" y="935"/>
            <a:chExt cx="363" cy="998"/>
          </a:xfrm>
        </p:grpSpPr>
        <p:sp>
          <p:nvSpPr>
            <p:cNvPr id="20501"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0502"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0503"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0504"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0505"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0506"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0487" name="Group 17"/>
          <p:cNvGrpSpPr>
            <a:grpSpLocks/>
          </p:cNvGrpSpPr>
          <p:nvPr/>
        </p:nvGrpSpPr>
        <p:grpSpPr bwMode="auto">
          <a:xfrm>
            <a:off x="6143625" y="3786188"/>
            <a:ext cx="215900" cy="503237"/>
            <a:chOff x="2653" y="935"/>
            <a:chExt cx="363" cy="998"/>
          </a:xfrm>
        </p:grpSpPr>
        <p:sp>
          <p:nvSpPr>
            <p:cNvPr id="20495"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0496"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0497"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0498"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0499"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0500"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0488" name="Group 17"/>
          <p:cNvGrpSpPr>
            <a:grpSpLocks/>
          </p:cNvGrpSpPr>
          <p:nvPr/>
        </p:nvGrpSpPr>
        <p:grpSpPr bwMode="auto">
          <a:xfrm>
            <a:off x="1428750" y="5357813"/>
            <a:ext cx="215900" cy="503237"/>
            <a:chOff x="2653" y="935"/>
            <a:chExt cx="363" cy="998"/>
          </a:xfrm>
        </p:grpSpPr>
        <p:sp>
          <p:nvSpPr>
            <p:cNvPr id="20489"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0490"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0491"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0492"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0493"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0494"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1"/>
          <p:cNvSpPr>
            <a:spLocks noGrp="1"/>
          </p:cNvSpPr>
          <p:nvPr>
            <p:ph idx="1"/>
          </p:nvPr>
        </p:nvSpPr>
        <p:spPr>
          <a:xfrm>
            <a:off x="428625" y="357188"/>
            <a:ext cx="8229600" cy="4572000"/>
          </a:xfrm>
        </p:spPr>
        <p:txBody>
          <a:bodyPr/>
          <a:lstStyle/>
          <a:p>
            <a:r>
              <a:rPr lang="uk-UA" sz="1600" smtClean="0"/>
              <a:t>Давно було помічено, що після вирощування бобових культур родючість грунту значно зростає. Вперше це явище вивчив та описав вчений С. Виноградський у 1895 р. З розвитком кореневої системи рослин, на яких вони оселяються, активність цих бактерій в зоні діяльності коренів посилюється. Під впливом життєдіяльності бактерій клітини кореня розростаються у кулясті бульбочки, де в клітинах рослини-господаря нагромаджуються колонії азотфіксуючих бактерій. Такі бактерії називають </a:t>
            </a:r>
            <a:r>
              <a:rPr lang="uk-UA" sz="1600" i="1" smtClean="0"/>
              <a:t>бульбочковими (демонстрування зображення). </a:t>
            </a:r>
            <a:r>
              <a:rPr lang="uk-UA" sz="1600" smtClean="0"/>
              <a:t>Тут бактерії концентруються і живляться за рахунок виділень рослини-господаря, а самі вони приносять користь цій рослині, зв'язуючи атмосферний азот у легкі для засвоєння рослиною сполуки. Азотфіксуючі бактерії вступають у симбіоз переважно з рослинами родини Бобові.</a:t>
            </a:r>
            <a:endParaRPr lang="ru-RU" sz="1600" smtClean="0"/>
          </a:p>
          <a:p>
            <a:endParaRPr lang="ru-RU" sz="2000" smtClean="0"/>
          </a:p>
        </p:txBody>
      </p:sp>
      <p:pic>
        <p:nvPicPr>
          <p:cNvPr id="21506" name="Рисунок 3" descr="soya_nodules_250.jpg"/>
          <p:cNvPicPr>
            <a:picLocks noChangeAspect="1"/>
          </p:cNvPicPr>
          <p:nvPr/>
        </p:nvPicPr>
        <p:blipFill>
          <a:blip r:embed="rId2"/>
          <a:srcRect/>
          <a:stretch>
            <a:fillRect/>
          </a:stretch>
        </p:blipFill>
        <p:spPr bwMode="auto">
          <a:xfrm>
            <a:off x="6000750" y="3357563"/>
            <a:ext cx="2381250" cy="3190875"/>
          </a:xfrm>
          <a:prstGeom prst="rect">
            <a:avLst/>
          </a:prstGeom>
          <a:noFill/>
          <a:ln w="9525">
            <a:noFill/>
            <a:miter lim="800000"/>
            <a:headEnd/>
            <a:tailEnd/>
          </a:ln>
        </p:spPr>
      </p:pic>
      <p:pic>
        <p:nvPicPr>
          <p:cNvPr id="21507" name="Рисунок 4" descr="homa11.jpg"/>
          <p:cNvPicPr>
            <a:picLocks noChangeAspect="1"/>
          </p:cNvPicPr>
          <p:nvPr/>
        </p:nvPicPr>
        <p:blipFill>
          <a:blip r:embed="rId3"/>
          <a:srcRect/>
          <a:stretch>
            <a:fillRect/>
          </a:stretch>
        </p:blipFill>
        <p:spPr bwMode="auto">
          <a:xfrm>
            <a:off x="2714625" y="4429125"/>
            <a:ext cx="2811463" cy="1214438"/>
          </a:xfrm>
          <a:prstGeom prst="rect">
            <a:avLst/>
          </a:prstGeom>
          <a:noFill/>
          <a:ln w="9525">
            <a:noFill/>
            <a:miter lim="800000"/>
            <a:headEnd/>
            <a:tailEnd/>
          </a:ln>
        </p:spPr>
      </p:pic>
      <p:pic>
        <p:nvPicPr>
          <p:cNvPr id="21508" name="Рисунок 5" descr="klever.jpg"/>
          <p:cNvPicPr>
            <a:picLocks noChangeAspect="1"/>
          </p:cNvPicPr>
          <p:nvPr/>
        </p:nvPicPr>
        <p:blipFill>
          <a:blip r:embed="rId4"/>
          <a:srcRect/>
          <a:stretch>
            <a:fillRect/>
          </a:stretch>
        </p:blipFill>
        <p:spPr bwMode="auto">
          <a:xfrm>
            <a:off x="642938" y="3357563"/>
            <a:ext cx="1779587" cy="306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ориснi  бактер  ">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Кориснi  бактер  </Template>
  <TotalTime>0</TotalTime>
  <Words>1176</Words>
  <Application>Microsoft Office PowerPoint</Application>
  <PresentationFormat>Экран (4:3)</PresentationFormat>
  <Paragraphs>41</Paragraphs>
  <Slides>21</Slides>
  <Notes>0</Notes>
  <HiddenSlides>0</HiddenSlides>
  <MMClips>6</MMClips>
  <ScaleCrop>false</ScaleCrop>
  <HeadingPairs>
    <vt:vector size="6" baseType="variant">
      <vt:variant>
        <vt:lpstr>Использованные шрифты</vt:lpstr>
      </vt:variant>
      <vt:variant>
        <vt:i4>4</vt:i4>
      </vt:variant>
      <vt:variant>
        <vt:lpstr>Шаблон оформления</vt:lpstr>
      </vt:variant>
      <vt:variant>
        <vt:i4>6</vt:i4>
      </vt:variant>
      <vt:variant>
        <vt:lpstr>Заголовки слайдов</vt:lpstr>
      </vt:variant>
      <vt:variant>
        <vt:i4>21</vt:i4>
      </vt:variant>
    </vt:vector>
  </HeadingPairs>
  <TitlesOfParts>
    <vt:vector size="31" baseType="lpstr">
      <vt:lpstr>Constantia</vt:lpstr>
      <vt:lpstr>Arial</vt:lpstr>
      <vt:lpstr>Wingdings 2</vt:lpstr>
      <vt:lpstr>Calibri</vt:lpstr>
      <vt:lpstr>Кориснi  бактер  </vt:lpstr>
      <vt:lpstr>Кориснi  бактер  </vt:lpstr>
      <vt:lpstr>Кориснi  бактер  </vt:lpstr>
      <vt:lpstr>Кориснi  бактер  </vt:lpstr>
      <vt:lpstr>Кориснi  бактер  </vt:lpstr>
      <vt:lpstr>Кориснi  бактер  </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Корисні бактерії. </dc:title>
  <dc:creator>XTreme</dc:creator>
  <cp:lastModifiedBy>Максим</cp:lastModifiedBy>
  <cp:revision>2</cp:revision>
  <dcterms:created xsi:type="dcterms:W3CDTF">2010-03-17T18:19:53Z</dcterms:created>
  <dcterms:modified xsi:type="dcterms:W3CDTF">2012-05-03T18:56:48Z</dcterms:modified>
</cp:coreProperties>
</file>