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9" r:id="rId3"/>
    <p:sldId id="289" r:id="rId4"/>
    <p:sldId id="260" r:id="rId5"/>
    <p:sldId id="261" r:id="rId6"/>
    <p:sldId id="258" r:id="rId7"/>
    <p:sldId id="262" r:id="rId8"/>
    <p:sldId id="263" r:id="rId9"/>
    <p:sldId id="266" r:id="rId10"/>
    <p:sldId id="267" r:id="rId11"/>
    <p:sldId id="268" r:id="rId12"/>
    <p:sldId id="264" r:id="rId13"/>
    <p:sldId id="290" r:id="rId14"/>
    <p:sldId id="299" r:id="rId15"/>
    <p:sldId id="295" r:id="rId16"/>
    <p:sldId id="280" r:id="rId17"/>
    <p:sldId id="282" r:id="rId18"/>
    <p:sldId id="288" r:id="rId19"/>
    <p:sldId id="284" r:id="rId20"/>
    <p:sldId id="28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6" autoAdjust="0"/>
    <p:restoredTop sz="94630" autoAdjust="0"/>
  </p:normalViewPr>
  <p:slideViewPr>
    <p:cSldViewPr>
      <p:cViewPr>
        <p:scale>
          <a:sx n="66" d="100"/>
          <a:sy n="66" d="100"/>
        </p:scale>
        <p:origin x="-17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16173-0F62-4000-AFDC-AF285635E9DC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7501C48-7B8C-424C-8A49-0B162094D0EF}">
      <dgm:prSet/>
      <dgm:spPr/>
      <dgm:t>
        <a:bodyPr/>
        <a:lstStyle/>
        <a:p>
          <a:pPr rtl="0"/>
          <a:r>
            <a:rPr lang="uk-UA" b="1" dirty="0" smtClean="0"/>
            <a:t>Типи мутацій</a:t>
          </a:r>
          <a:endParaRPr lang="ru-RU" dirty="0"/>
        </a:p>
      </dgm:t>
    </dgm:pt>
    <dgm:pt modelId="{1F69A8BA-0908-4331-9A79-B4C25DD1F503}" type="parTrans" cxnId="{7215889C-86DF-4BC8-8BBF-6D7A5AF695E1}">
      <dgm:prSet/>
      <dgm:spPr/>
      <dgm:t>
        <a:bodyPr/>
        <a:lstStyle/>
        <a:p>
          <a:endParaRPr lang="ru-RU"/>
        </a:p>
      </dgm:t>
    </dgm:pt>
    <dgm:pt modelId="{103B9054-9D74-4D4B-B171-AE8F62D3DA12}" type="sibTrans" cxnId="{7215889C-86DF-4BC8-8BBF-6D7A5AF695E1}">
      <dgm:prSet/>
      <dgm:spPr/>
      <dgm:t>
        <a:bodyPr/>
        <a:lstStyle/>
        <a:p>
          <a:endParaRPr lang="ru-RU"/>
        </a:p>
      </dgm:t>
    </dgm:pt>
    <dgm:pt modelId="{DDA0E3A6-369C-4CF0-B00B-F184E98055D2}" type="pres">
      <dgm:prSet presAssocID="{96816173-0F62-4000-AFDC-AF285635E9DC}" presName="CompostProcess" presStyleCnt="0">
        <dgm:presLayoutVars>
          <dgm:dir/>
          <dgm:resizeHandles val="exact"/>
        </dgm:presLayoutVars>
      </dgm:prSet>
      <dgm:spPr/>
    </dgm:pt>
    <dgm:pt modelId="{24CC383D-C1B6-444D-9C2E-C8CB0AB80AA8}" type="pres">
      <dgm:prSet presAssocID="{96816173-0F62-4000-AFDC-AF285635E9DC}" presName="arrow" presStyleLbl="bgShp" presStyleIdx="0" presStyleCnt="1"/>
      <dgm:spPr/>
    </dgm:pt>
    <dgm:pt modelId="{FBE8F473-7746-41A3-A622-FC82F5F96292}" type="pres">
      <dgm:prSet presAssocID="{96816173-0F62-4000-AFDC-AF285635E9DC}" presName="linearProcess" presStyleCnt="0"/>
      <dgm:spPr/>
    </dgm:pt>
    <dgm:pt modelId="{66F6A612-053B-4CB5-8B17-A80C7B422B17}" type="pres">
      <dgm:prSet presAssocID="{B7501C48-7B8C-424C-8A49-0B162094D0EF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E9D76712-5463-4C15-9824-8C09698E4354}" type="presOf" srcId="{B7501C48-7B8C-424C-8A49-0B162094D0EF}" destId="{66F6A612-053B-4CB5-8B17-A80C7B422B17}" srcOrd="0" destOrd="0" presId="urn:microsoft.com/office/officeart/2005/8/layout/hProcess9"/>
    <dgm:cxn modelId="{7215889C-86DF-4BC8-8BBF-6D7A5AF695E1}" srcId="{96816173-0F62-4000-AFDC-AF285635E9DC}" destId="{B7501C48-7B8C-424C-8A49-0B162094D0EF}" srcOrd="0" destOrd="0" parTransId="{1F69A8BA-0908-4331-9A79-B4C25DD1F503}" sibTransId="{103B9054-9D74-4D4B-B171-AE8F62D3DA12}"/>
    <dgm:cxn modelId="{47436551-C94C-4CA5-AC3B-32F43B535553}" type="presOf" srcId="{96816173-0F62-4000-AFDC-AF285635E9DC}" destId="{DDA0E3A6-369C-4CF0-B00B-F184E98055D2}" srcOrd="0" destOrd="0" presId="urn:microsoft.com/office/officeart/2005/8/layout/hProcess9"/>
    <dgm:cxn modelId="{7AD11941-58CC-42AD-B476-58CFAF86D216}" type="presParOf" srcId="{DDA0E3A6-369C-4CF0-B00B-F184E98055D2}" destId="{24CC383D-C1B6-444D-9C2E-C8CB0AB80AA8}" srcOrd="0" destOrd="0" presId="urn:microsoft.com/office/officeart/2005/8/layout/hProcess9"/>
    <dgm:cxn modelId="{0752C131-F1B2-4402-BE30-5D4DFB1D78B6}" type="presParOf" srcId="{DDA0E3A6-369C-4CF0-B00B-F184E98055D2}" destId="{FBE8F473-7746-41A3-A622-FC82F5F96292}" srcOrd="1" destOrd="0" presId="urn:microsoft.com/office/officeart/2005/8/layout/hProcess9"/>
    <dgm:cxn modelId="{D65B1D7C-69D6-414E-99D7-54084BD2BF4A}" type="presParOf" srcId="{FBE8F473-7746-41A3-A622-FC82F5F96292}" destId="{66F6A612-053B-4CB5-8B17-A80C7B422B17}" srcOrd="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EB629-CF68-4C6C-ADFD-8BA174AAF3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0C242-7F5A-455F-AB99-E05DD85902F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Генні</a:t>
          </a:r>
          <a:endParaRPr lang="ru-RU" b="1" dirty="0"/>
        </a:p>
      </dgm:t>
    </dgm:pt>
    <dgm:pt modelId="{F09AB2C8-86CF-4F51-942E-40F07DA6DE77}" type="parTrans" cxnId="{7665946D-A140-4210-B9C0-34BF07FB5970}">
      <dgm:prSet/>
      <dgm:spPr/>
      <dgm:t>
        <a:bodyPr/>
        <a:lstStyle/>
        <a:p>
          <a:endParaRPr lang="ru-RU"/>
        </a:p>
      </dgm:t>
    </dgm:pt>
    <dgm:pt modelId="{B454AD19-A7A3-42AD-AB4A-809FAADA4212}" type="sibTrans" cxnId="{7665946D-A140-4210-B9C0-34BF07FB5970}">
      <dgm:prSet/>
      <dgm:spPr/>
      <dgm:t>
        <a:bodyPr/>
        <a:lstStyle/>
        <a:p>
          <a:endParaRPr lang="ru-RU"/>
        </a:p>
      </dgm:t>
    </dgm:pt>
    <dgm:pt modelId="{3B6D9FB8-2EB4-4DDA-81A8-21A87739FBC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Заміщення нуклеотіда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69A272-11FC-4048-B1C6-8F18DEDFDBC6}" type="parTrans" cxnId="{96219088-3DFB-47D9-AFC3-E34C1BFD7040}">
      <dgm:prSet/>
      <dgm:spPr/>
      <dgm:t>
        <a:bodyPr/>
        <a:lstStyle/>
        <a:p>
          <a:endParaRPr lang="ru-RU"/>
        </a:p>
      </dgm:t>
    </dgm:pt>
    <dgm:pt modelId="{4EBC3CA2-CA8B-4388-9A75-E3D668CDF5DE}" type="sibTrans" cxnId="{96219088-3DFB-47D9-AFC3-E34C1BFD7040}">
      <dgm:prSet/>
      <dgm:spPr/>
      <dgm:t>
        <a:bodyPr/>
        <a:lstStyle/>
        <a:p>
          <a:endParaRPr lang="ru-RU"/>
        </a:p>
      </dgm:t>
    </dgm:pt>
    <dgm:pt modelId="{48A2A6B3-EF0A-4632-AA7D-62E23767877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Зміна стоп-кодона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29E932-D131-41B2-B011-382A2FD10F84}" type="parTrans" cxnId="{8FA37047-B410-4D66-9184-D08F50D01DE2}">
      <dgm:prSet/>
      <dgm:spPr/>
      <dgm:t>
        <a:bodyPr/>
        <a:lstStyle/>
        <a:p>
          <a:endParaRPr lang="ru-RU"/>
        </a:p>
      </dgm:t>
    </dgm:pt>
    <dgm:pt modelId="{8025B563-B91D-49AF-A329-E5DED4AEEBC6}" type="sibTrans" cxnId="{8FA37047-B410-4D66-9184-D08F50D01DE2}">
      <dgm:prSet/>
      <dgm:spPr/>
      <dgm:t>
        <a:bodyPr/>
        <a:lstStyle/>
        <a:p>
          <a:endParaRPr lang="ru-RU"/>
        </a:p>
      </dgm:t>
    </dgm:pt>
    <dgm:pt modelId="{1A59C47F-5DFB-4E48-BB8C-ACADEDE6C1DD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Хромосомні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202086-48CA-403D-95A3-4F4A4EA99794}" type="parTrans" cxnId="{22B112C1-F069-48A6-82CC-40DAEF599F83}">
      <dgm:prSet/>
      <dgm:spPr/>
      <dgm:t>
        <a:bodyPr/>
        <a:lstStyle/>
        <a:p>
          <a:endParaRPr lang="ru-RU"/>
        </a:p>
      </dgm:t>
    </dgm:pt>
    <dgm:pt modelId="{8B7BCE5F-EB00-4828-93D4-6CBE892D5D2D}" type="sibTrans" cxnId="{22B112C1-F069-48A6-82CC-40DAEF599F83}">
      <dgm:prSet/>
      <dgm:spPr/>
      <dgm:t>
        <a:bodyPr/>
        <a:lstStyle/>
        <a:p>
          <a:endParaRPr lang="ru-RU"/>
        </a:p>
      </dgm:t>
    </dgm:pt>
    <dgm:pt modelId="{9D06A80F-CC7C-48D3-A596-75B5F736779E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Геномні</a:t>
          </a:r>
          <a:r>
            <a:rPr lang="uk-UA" dirty="0" smtClean="0"/>
            <a:t> </a:t>
          </a:r>
          <a:endParaRPr lang="ru-RU" i="0" dirty="0"/>
        </a:p>
      </dgm:t>
    </dgm:pt>
    <dgm:pt modelId="{FB59E4EE-A987-4B5E-9D64-A36E2E6C560F}" type="parTrans" cxnId="{6A286AB9-6367-4A62-8CDF-7B4C676C1752}">
      <dgm:prSet/>
      <dgm:spPr/>
      <dgm:t>
        <a:bodyPr/>
        <a:lstStyle/>
        <a:p>
          <a:endParaRPr lang="ru-RU"/>
        </a:p>
      </dgm:t>
    </dgm:pt>
    <dgm:pt modelId="{8307ADB2-3D7F-460E-843C-B720D39D905F}" type="sibTrans" cxnId="{6A286AB9-6367-4A62-8CDF-7B4C676C1752}">
      <dgm:prSet/>
      <dgm:spPr/>
      <dgm:t>
        <a:bodyPr/>
        <a:lstStyle/>
        <a:p>
          <a:endParaRPr lang="ru-RU"/>
        </a:p>
      </dgm:t>
    </dgm:pt>
    <dgm:pt modelId="{BBD4C162-E47B-4B4E-A712-EA2C4F1BAF3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поліплоїдію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63DF9B7F-CB8F-4E18-B729-D87FA625936E}" type="parTrans" cxnId="{48D10559-F4C9-4AA6-9A62-69766C96DD2B}">
      <dgm:prSet/>
      <dgm:spPr/>
      <dgm:t>
        <a:bodyPr/>
        <a:lstStyle/>
        <a:p>
          <a:endParaRPr lang="ru-RU"/>
        </a:p>
      </dgm:t>
    </dgm:pt>
    <dgm:pt modelId="{072C1C16-3711-4359-BB1C-DB751639F2D9}" type="sibTrans" cxnId="{48D10559-F4C9-4AA6-9A62-69766C96DD2B}">
      <dgm:prSet/>
      <dgm:spPr/>
      <dgm:t>
        <a:bodyPr/>
        <a:lstStyle/>
        <a:p>
          <a:endParaRPr lang="ru-RU"/>
        </a:p>
      </dgm:t>
    </dgm:pt>
    <dgm:pt modelId="{21AB3D3C-9783-4DB1-B8C7-745C71957DD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Втрата нуклеотіда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94763-E08E-45EF-8FEB-D60767D4CA83}" type="parTrans" cxnId="{5BCE6DE2-EF02-45E8-9137-270652B38B4A}">
      <dgm:prSet/>
      <dgm:spPr/>
    </dgm:pt>
    <dgm:pt modelId="{8FFCB72D-9578-4AB0-A7BE-720572BFF9D0}" type="sibTrans" cxnId="{5BCE6DE2-EF02-45E8-9137-270652B38B4A}">
      <dgm:prSet/>
      <dgm:spPr/>
    </dgm:pt>
    <dgm:pt modelId="{010535EE-C579-4F7E-8AE1-F3BD1969F4F4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Делеція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BA49F5-6B23-42D5-B0A7-A8B455106949}" type="parTrans" cxnId="{5A717D96-315F-4386-B0DF-FD6E0ED96461}">
      <dgm:prSet/>
      <dgm:spPr/>
    </dgm:pt>
    <dgm:pt modelId="{BF044F7B-DCEE-4D02-BD00-F0507179E7B9}" type="sibTrans" cxnId="{5A717D96-315F-4386-B0DF-FD6E0ED96461}">
      <dgm:prSet/>
      <dgm:spPr/>
    </dgm:pt>
    <dgm:pt modelId="{9BE25DEC-B33B-42A7-BA33-40FB8801A168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Транслокація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ACAEB7A-3F22-4C54-AD0E-14F7C19CA3B9}" type="parTrans" cxnId="{4C8A7EE2-E1A2-4B06-B6B8-113A64A9D0BE}">
      <dgm:prSet/>
      <dgm:spPr/>
      <dgm:t>
        <a:bodyPr/>
        <a:lstStyle/>
        <a:p>
          <a:endParaRPr lang="ru-RU"/>
        </a:p>
      </dgm:t>
    </dgm:pt>
    <dgm:pt modelId="{6A8BAA39-CEDA-403B-AB76-F9EB64C1CD52}" type="sibTrans" cxnId="{4C8A7EE2-E1A2-4B06-B6B8-113A64A9D0BE}">
      <dgm:prSet/>
      <dgm:spPr/>
      <dgm:t>
        <a:bodyPr/>
        <a:lstStyle/>
        <a:p>
          <a:endParaRPr lang="ru-RU"/>
        </a:p>
      </dgm:t>
    </dgm:pt>
    <dgm:pt modelId="{1EFB3932-7FED-4531-9187-EBC9154653ED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Інверсія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63F5E597-A555-453A-8CE4-6BB589D22E40}" type="parTrans" cxnId="{824D3317-4115-44DD-B308-8105E7EC70B4}">
      <dgm:prSet/>
      <dgm:spPr/>
      <dgm:t>
        <a:bodyPr/>
        <a:lstStyle/>
        <a:p>
          <a:endParaRPr lang="ru-RU"/>
        </a:p>
      </dgm:t>
    </dgm:pt>
    <dgm:pt modelId="{71AC6FF3-CB30-46A8-83CF-AE79A3A3D100}" type="sibTrans" cxnId="{824D3317-4115-44DD-B308-8105E7EC70B4}">
      <dgm:prSet/>
      <dgm:spPr/>
      <dgm:t>
        <a:bodyPr/>
        <a:lstStyle/>
        <a:p>
          <a:endParaRPr lang="ru-RU"/>
        </a:p>
      </dgm:t>
    </dgm:pt>
    <dgm:pt modelId="{0AB2C191-2B0F-4646-AE7C-24BDD54F0D5E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Дуплікація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5FAC4FD7-2E87-4292-AD34-2D3E95CD8B7C}" type="parTrans" cxnId="{9CC80572-3F60-4C61-B61C-E54841022528}">
      <dgm:prSet/>
      <dgm:spPr/>
      <dgm:t>
        <a:bodyPr/>
        <a:lstStyle/>
        <a:p>
          <a:endParaRPr lang="ru-RU"/>
        </a:p>
      </dgm:t>
    </dgm:pt>
    <dgm:pt modelId="{956C294A-51DC-4DC5-AA21-96DF17D57AEE}" type="sibTrans" cxnId="{9CC80572-3F60-4C61-B61C-E54841022528}">
      <dgm:prSet/>
      <dgm:spPr/>
      <dgm:t>
        <a:bodyPr/>
        <a:lstStyle/>
        <a:p>
          <a:endParaRPr lang="ru-RU"/>
        </a:p>
      </dgm:t>
    </dgm:pt>
    <dgm:pt modelId="{4DDC4F30-4492-4161-BEBC-F01A6D29486D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анеуплоїдію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4BA9AE3-7719-4DAF-BEF2-823DB632647B}" type="parTrans" cxnId="{06B8A114-BA9B-4A82-AC0F-CFBD8E4D0C3D}">
      <dgm:prSet/>
      <dgm:spPr/>
      <dgm:t>
        <a:bodyPr/>
        <a:lstStyle/>
        <a:p>
          <a:endParaRPr lang="ru-RU"/>
        </a:p>
      </dgm:t>
    </dgm:pt>
    <dgm:pt modelId="{635102C0-89E8-41C3-92D3-B196A2F1B2F5}" type="sibTrans" cxnId="{06B8A114-BA9B-4A82-AC0F-CFBD8E4D0C3D}">
      <dgm:prSet/>
      <dgm:spPr/>
      <dgm:t>
        <a:bodyPr/>
        <a:lstStyle/>
        <a:p>
          <a:endParaRPr lang="ru-RU"/>
        </a:p>
      </dgm:t>
    </dgm:pt>
    <dgm:pt modelId="{F08916B4-3978-4789-8CE4-E2D2AC22954D}" type="pres">
      <dgm:prSet presAssocID="{124EB629-CF68-4C6C-ADFD-8BA174AAF3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23FBA-E150-406B-A28D-A1889EA48559}" type="pres">
      <dgm:prSet presAssocID="{27F0C242-7F5A-455F-AB99-E05DD85902F7}" presName="composite" presStyleCnt="0"/>
      <dgm:spPr/>
    </dgm:pt>
    <dgm:pt modelId="{6F138CB6-77AE-4425-992D-4C5B53F8FD8E}" type="pres">
      <dgm:prSet presAssocID="{27F0C242-7F5A-455F-AB99-E05DD85902F7}" presName="parTx" presStyleLbl="alignNode1" presStyleIdx="0" presStyleCnt="3" custLinFactNeighborX="-5770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B8FB-3EEC-4452-8461-8D585A598EE4}" type="pres">
      <dgm:prSet presAssocID="{27F0C242-7F5A-455F-AB99-E05DD85902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28A11-98BA-466B-8874-1C7658BA4D52}" type="pres">
      <dgm:prSet presAssocID="{B454AD19-A7A3-42AD-AB4A-809FAADA4212}" presName="space" presStyleCnt="0"/>
      <dgm:spPr/>
    </dgm:pt>
    <dgm:pt modelId="{9E4775DC-0B5E-43B3-A054-E3AC204179D2}" type="pres">
      <dgm:prSet presAssocID="{1A59C47F-5DFB-4E48-BB8C-ACADEDE6C1DD}" presName="composite" presStyleCnt="0"/>
      <dgm:spPr/>
    </dgm:pt>
    <dgm:pt modelId="{DE3D2444-4365-4504-8768-012097D420F9}" type="pres">
      <dgm:prSet presAssocID="{1A59C47F-5DFB-4E48-BB8C-ACADEDE6C1DD}" presName="parTx" presStyleLbl="alignNode1" presStyleIdx="1" presStyleCnt="3" custLinFactNeighborX="1917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1188-3AF1-4FC0-99CE-0BA9D6926369}" type="pres">
      <dgm:prSet presAssocID="{1A59C47F-5DFB-4E48-BB8C-ACADEDE6C1DD}" presName="desTx" presStyleLbl="alignAccFollowNode1" presStyleIdx="1" presStyleCnt="3" custScaleX="109402" custLinFactNeighborX="1123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DF0F7-9479-4723-BFCE-C544A13D36D4}" type="pres">
      <dgm:prSet presAssocID="{8B7BCE5F-EB00-4828-93D4-6CBE892D5D2D}" presName="space" presStyleCnt="0"/>
      <dgm:spPr/>
    </dgm:pt>
    <dgm:pt modelId="{A3F4AB3A-D5AA-491E-BB19-09536D21580B}" type="pres">
      <dgm:prSet presAssocID="{9D06A80F-CC7C-48D3-A596-75B5F736779E}" presName="composite" presStyleCnt="0"/>
      <dgm:spPr/>
    </dgm:pt>
    <dgm:pt modelId="{E2EBF5D7-ACD3-4EDD-A486-1DF5D38CBC58}" type="pres">
      <dgm:prSet presAssocID="{9D06A80F-CC7C-48D3-A596-75B5F73677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8635-01A4-44C6-B22D-C36DF533F53A}" type="pres">
      <dgm:prSet presAssocID="{9D06A80F-CC7C-48D3-A596-75B5F73677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E6DE2-EF02-45E8-9137-270652B38B4A}" srcId="{27F0C242-7F5A-455F-AB99-E05DD85902F7}" destId="{21AB3D3C-9783-4DB1-B8C7-745C71957DD1}" srcOrd="1" destOrd="0" parTransId="{BA494763-E08E-45EF-8FEB-D60767D4CA83}" sibTransId="{8FFCB72D-9578-4AB0-A7BE-720572BFF9D0}"/>
    <dgm:cxn modelId="{805695A5-B505-4F8D-9083-35A4EB216486}" type="presOf" srcId="{124EB629-CF68-4C6C-ADFD-8BA174AAF346}" destId="{F08916B4-3978-4789-8CE4-E2D2AC22954D}" srcOrd="0" destOrd="0" presId="urn:microsoft.com/office/officeart/2005/8/layout/hList1"/>
    <dgm:cxn modelId="{22B112C1-F069-48A6-82CC-40DAEF599F83}" srcId="{124EB629-CF68-4C6C-ADFD-8BA174AAF346}" destId="{1A59C47F-5DFB-4E48-BB8C-ACADEDE6C1DD}" srcOrd="1" destOrd="0" parTransId="{F1202086-48CA-403D-95A3-4F4A4EA99794}" sibTransId="{8B7BCE5F-EB00-4828-93D4-6CBE892D5D2D}"/>
    <dgm:cxn modelId="{4CD0CD05-70B8-4C12-A4DE-F50C0CD5446D}" type="presOf" srcId="{010535EE-C579-4F7E-8AE1-F3BD1969F4F4}" destId="{70C61188-3AF1-4FC0-99CE-0BA9D6926369}" srcOrd="0" destOrd="0" presId="urn:microsoft.com/office/officeart/2005/8/layout/hList1"/>
    <dgm:cxn modelId="{7665946D-A140-4210-B9C0-34BF07FB5970}" srcId="{124EB629-CF68-4C6C-ADFD-8BA174AAF346}" destId="{27F0C242-7F5A-455F-AB99-E05DD85902F7}" srcOrd="0" destOrd="0" parTransId="{F09AB2C8-86CF-4F51-942E-40F07DA6DE77}" sibTransId="{B454AD19-A7A3-42AD-AB4A-809FAADA4212}"/>
    <dgm:cxn modelId="{C10E058E-03DC-4BFD-B839-E180E65BBC88}" type="presOf" srcId="{BBD4C162-E47B-4B4E-A712-EA2C4F1BAF3E}" destId="{49698635-01A4-44C6-B22D-C36DF533F53A}" srcOrd="0" destOrd="0" presId="urn:microsoft.com/office/officeart/2005/8/layout/hList1"/>
    <dgm:cxn modelId="{F8F44EFF-01AB-43DD-A653-2D8B44F5E39D}" type="presOf" srcId="{9BE25DEC-B33B-42A7-BA33-40FB8801A168}" destId="{70C61188-3AF1-4FC0-99CE-0BA9D6926369}" srcOrd="0" destOrd="1" presId="urn:microsoft.com/office/officeart/2005/8/layout/hList1"/>
    <dgm:cxn modelId="{A99A1514-61DA-4976-8253-B95C4CA3169C}" type="presOf" srcId="{3B6D9FB8-2EB4-4DDA-81A8-21A87739FBCC}" destId="{9FC3B8FB-3EEC-4452-8461-8D585A598EE4}" srcOrd="0" destOrd="0" presId="urn:microsoft.com/office/officeart/2005/8/layout/hList1"/>
    <dgm:cxn modelId="{D06F2A55-621D-4573-B8D5-D00D9878D779}" type="presOf" srcId="{1EFB3932-7FED-4531-9187-EBC9154653ED}" destId="{70C61188-3AF1-4FC0-99CE-0BA9D6926369}" srcOrd="0" destOrd="2" presId="urn:microsoft.com/office/officeart/2005/8/layout/hList1"/>
    <dgm:cxn modelId="{CFD7D9FC-4622-45E8-BF7C-70CAB6881A27}" type="presOf" srcId="{48A2A6B3-EF0A-4632-AA7D-62E237678775}" destId="{9FC3B8FB-3EEC-4452-8461-8D585A598EE4}" srcOrd="0" destOrd="2" presId="urn:microsoft.com/office/officeart/2005/8/layout/hList1"/>
    <dgm:cxn modelId="{48D10559-F4C9-4AA6-9A62-69766C96DD2B}" srcId="{9D06A80F-CC7C-48D3-A596-75B5F736779E}" destId="{BBD4C162-E47B-4B4E-A712-EA2C4F1BAF3E}" srcOrd="0" destOrd="0" parTransId="{63DF9B7F-CB8F-4E18-B729-D87FA625936E}" sibTransId="{072C1C16-3711-4359-BB1C-DB751639F2D9}"/>
    <dgm:cxn modelId="{3D0781F2-8287-4B6F-AE95-98D9D4DF5965}" type="presOf" srcId="{0AB2C191-2B0F-4646-AE7C-24BDD54F0D5E}" destId="{70C61188-3AF1-4FC0-99CE-0BA9D6926369}" srcOrd="0" destOrd="3" presId="urn:microsoft.com/office/officeart/2005/8/layout/hList1"/>
    <dgm:cxn modelId="{710F3425-408A-4A95-9086-7A4457A800CE}" type="presOf" srcId="{21AB3D3C-9783-4DB1-B8C7-745C71957DD1}" destId="{9FC3B8FB-3EEC-4452-8461-8D585A598EE4}" srcOrd="0" destOrd="1" presId="urn:microsoft.com/office/officeart/2005/8/layout/hList1"/>
    <dgm:cxn modelId="{6A286AB9-6367-4A62-8CDF-7B4C676C1752}" srcId="{124EB629-CF68-4C6C-ADFD-8BA174AAF346}" destId="{9D06A80F-CC7C-48D3-A596-75B5F736779E}" srcOrd="2" destOrd="0" parTransId="{FB59E4EE-A987-4B5E-9D64-A36E2E6C560F}" sibTransId="{8307ADB2-3D7F-460E-843C-B720D39D905F}"/>
    <dgm:cxn modelId="{BE175E58-80E9-4E8E-BE7A-3EF232678C16}" type="presOf" srcId="{1A59C47F-5DFB-4E48-BB8C-ACADEDE6C1DD}" destId="{DE3D2444-4365-4504-8768-012097D420F9}" srcOrd="0" destOrd="0" presId="urn:microsoft.com/office/officeart/2005/8/layout/hList1"/>
    <dgm:cxn modelId="{BC974D4E-21B1-48FF-91BE-5DFB9C7809F7}" type="presOf" srcId="{27F0C242-7F5A-455F-AB99-E05DD85902F7}" destId="{6F138CB6-77AE-4425-992D-4C5B53F8FD8E}" srcOrd="0" destOrd="0" presId="urn:microsoft.com/office/officeart/2005/8/layout/hList1"/>
    <dgm:cxn modelId="{8FA37047-B410-4D66-9184-D08F50D01DE2}" srcId="{27F0C242-7F5A-455F-AB99-E05DD85902F7}" destId="{48A2A6B3-EF0A-4632-AA7D-62E237678775}" srcOrd="2" destOrd="0" parTransId="{F529E932-D131-41B2-B011-382A2FD10F84}" sibTransId="{8025B563-B91D-49AF-A329-E5DED4AEEBC6}"/>
    <dgm:cxn modelId="{96219088-3DFB-47D9-AFC3-E34C1BFD7040}" srcId="{27F0C242-7F5A-455F-AB99-E05DD85902F7}" destId="{3B6D9FB8-2EB4-4DDA-81A8-21A87739FBCC}" srcOrd="0" destOrd="0" parTransId="{0B69A272-11FC-4048-B1C6-8F18DEDFDBC6}" sibTransId="{4EBC3CA2-CA8B-4388-9A75-E3D668CDF5DE}"/>
    <dgm:cxn modelId="{4C8A7EE2-E1A2-4B06-B6B8-113A64A9D0BE}" srcId="{1A59C47F-5DFB-4E48-BB8C-ACADEDE6C1DD}" destId="{9BE25DEC-B33B-42A7-BA33-40FB8801A168}" srcOrd="1" destOrd="0" parTransId="{4ACAEB7A-3F22-4C54-AD0E-14F7C19CA3B9}" sibTransId="{6A8BAA39-CEDA-403B-AB76-F9EB64C1CD52}"/>
    <dgm:cxn modelId="{824D3317-4115-44DD-B308-8105E7EC70B4}" srcId="{1A59C47F-5DFB-4E48-BB8C-ACADEDE6C1DD}" destId="{1EFB3932-7FED-4531-9187-EBC9154653ED}" srcOrd="2" destOrd="0" parTransId="{63F5E597-A555-453A-8CE4-6BB589D22E40}" sibTransId="{71AC6FF3-CB30-46A8-83CF-AE79A3A3D100}"/>
    <dgm:cxn modelId="{680E20FA-8B84-4D85-A657-B093BB1AB688}" type="presOf" srcId="{4DDC4F30-4492-4161-BEBC-F01A6D29486D}" destId="{49698635-01A4-44C6-B22D-C36DF533F53A}" srcOrd="0" destOrd="1" presId="urn:microsoft.com/office/officeart/2005/8/layout/hList1"/>
    <dgm:cxn modelId="{9CC80572-3F60-4C61-B61C-E54841022528}" srcId="{1A59C47F-5DFB-4E48-BB8C-ACADEDE6C1DD}" destId="{0AB2C191-2B0F-4646-AE7C-24BDD54F0D5E}" srcOrd="3" destOrd="0" parTransId="{5FAC4FD7-2E87-4292-AD34-2D3E95CD8B7C}" sibTransId="{956C294A-51DC-4DC5-AA21-96DF17D57AEE}"/>
    <dgm:cxn modelId="{D7B7A6A6-BCC3-4E1F-9A5B-FCB9725F1BC3}" type="presOf" srcId="{9D06A80F-CC7C-48D3-A596-75B5F736779E}" destId="{E2EBF5D7-ACD3-4EDD-A486-1DF5D38CBC58}" srcOrd="0" destOrd="0" presId="urn:microsoft.com/office/officeart/2005/8/layout/hList1"/>
    <dgm:cxn modelId="{5A717D96-315F-4386-B0DF-FD6E0ED96461}" srcId="{1A59C47F-5DFB-4E48-BB8C-ACADEDE6C1DD}" destId="{010535EE-C579-4F7E-8AE1-F3BD1969F4F4}" srcOrd="0" destOrd="0" parTransId="{73BA49F5-6B23-42D5-B0A7-A8B455106949}" sibTransId="{BF044F7B-DCEE-4D02-BD00-F0507179E7B9}"/>
    <dgm:cxn modelId="{06B8A114-BA9B-4A82-AC0F-CFBD8E4D0C3D}" srcId="{9D06A80F-CC7C-48D3-A596-75B5F736779E}" destId="{4DDC4F30-4492-4161-BEBC-F01A6D29486D}" srcOrd="1" destOrd="0" parTransId="{04BA9AE3-7719-4DAF-BEF2-823DB632647B}" sibTransId="{635102C0-89E8-41C3-92D3-B196A2F1B2F5}"/>
    <dgm:cxn modelId="{61284E8E-BF5C-4C45-A8AB-6E9273BED993}" type="presParOf" srcId="{F08916B4-3978-4789-8CE4-E2D2AC22954D}" destId="{19923FBA-E150-406B-A28D-A1889EA48559}" srcOrd="0" destOrd="0" presId="urn:microsoft.com/office/officeart/2005/8/layout/hList1"/>
    <dgm:cxn modelId="{48E7FFF5-1732-4777-9D97-B04497D1CFC8}" type="presParOf" srcId="{19923FBA-E150-406B-A28D-A1889EA48559}" destId="{6F138CB6-77AE-4425-992D-4C5B53F8FD8E}" srcOrd="0" destOrd="0" presId="urn:microsoft.com/office/officeart/2005/8/layout/hList1"/>
    <dgm:cxn modelId="{FB878A54-836E-4E75-8EFC-4A3E951EE4DA}" type="presParOf" srcId="{19923FBA-E150-406B-A28D-A1889EA48559}" destId="{9FC3B8FB-3EEC-4452-8461-8D585A598EE4}" srcOrd="1" destOrd="0" presId="urn:microsoft.com/office/officeart/2005/8/layout/hList1"/>
    <dgm:cxn modelId="{C42EC110-C664-4F29-96CD-F31415C67F01}" type="presParOf" srcId="{F08916B4-3978-4789-8CE4-E2D2AC22954D}" destId="{15B28A11-98BA-466B-8874-1C7658BA4D52}" srcOrd="1" destOrd="0" presId="urn:microsoft.com/office/officeart/2005/8/layout/hList1"/>
    <dgm:cxn modelId="{84B9413E-7E9D-40AF-ACC4-B8AA1E87CDA3}" type="presParOf" srcId="{F08916B4-3978-4789-8CE4-E2D2AC22954D}" destId="{9E4775DC-0B5E-43B3-A054-E3AC204179D2}" srcOrd="2" destOrd="0" presId="urn:microsoft.com/office/officeart/2005/8/layout/hList1"/>
    <dgm:cxn modelId="{14BBCAA7-BE51-43E3-B8B0-CD04733017C5}" type="presParOf" srcId="{9E4775DC-0B5E-43B3-A054-E3AC204179D2}" destId="{DE3D2444-4365-4504-8768-012097D420F9}" srcOrd="0" destOrd="0" presId="urn:microsoft.com/office/officeart/2005/8/layout/hList1"/>
    <dgm:cxn modelId="{60747C7F-2C98-478A-9A76-F34D1382C517}" type="presParOf" srcId="{9E4775DC-0B5E-43B3-A054-E3AC204179D2}" destId="{70C61188-3AF1-4FC0-99CE-0BA9D6926369}" srcOrd="1" destOrd="0" presId="urn:microsoft.com/office/officeart/2005/8/layout/hList1"/>
    <dgm:cxn modelId="{771CF3D0-51F7-41BE-A7C1-96347632FF41}" type="presParOf" srcId="{F08916B4-3978-4789-8CE4-E2D2AC22954D}" destId="{768DF0F7-9479-4723-BFCE-C544A13D36D4}" srcOrd="3" destOrd="0" presId="urn:microsoft.com/office/officeart/2005/8/layout/hList1"/>
    <dgm:cxn modelId="{DE4F23E1-3CAB-4569-8C7F-C1B3292AD5CA}" type="presParOf" srcId="{F08916B4-3978-4789-8CE4-E2D2AC22954D}" destId="{A3F4AB3A-D5AA-491E-BB19-09536D21580B}" srcOrd="4" destOrd="0" presId="urn:microsoft.com/office/officeart/2005/8/layout/hList1"/>
    <dgm:cxn modelId="{5D9F8A4B-ADB0-4755-8E8A-D41BE0EDDF1B}" type="presParOf" srcId="{A3F4AB3A-D5AA-491E-BB19-09536D21580B}" destId="{E2EBF5D7-ACD3-4EDD-A486-1DF5D38CBC58}" srcOrd="0" destOrd="0" presId="urn:microsoft.com/office/officeart/2005/8/layout/hList1"/>
    <dgm:cxn modelId="{88597CAE-0C6A-45E7-A736-A12A96E0283C}" type="presParOf" srcId="{A3F4AB3A-D5AA-491E-BB19-09536D21580B}" destId="{49698635-01A4-44C6-B22D-C36DF533F53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0DA3-DF02-4514-BACF-1E5F157BC94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714489"/>
          <a:ext cx="9144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8272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поведінкою мутації в гетерозиготі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а) домінантні,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б) рецесивні;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локалізацією в клітині: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ladzt.ru.jpeg"/>
          <p:cNvPicPr>
            <a:picLocks noChangeAspect="1"/>
          </p:cNvPicPr>
          <p:nvPr/>
        </p:nvPicPr>
        <p:blipFill>
          <a:blip r:embed="rId2"/>
          <a:srcRect l="6241" t="50000" r="59377" b="12500"/>
          <a:stretch>
            <a:fillRect/>
          </a:stretch>
        </p:blipFill>
        <p:spPr>
          <a:xfrm>
            <a:off x="4572000" y="2786058"/>
            <a:ext cx="4286280" cy="35069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somatic_mutation.jpg"/>
          <p:cNvPicPr>
            <a:picLocks noChangeAspect="1"/>
          </p:cNvPicPr>
          <p:nvPr/>
        </p:nvPicPr>
        <p:blipFill>
          <a:blip r:embed="rId3"/>
          <a:srcRect l="14000" r="14000"/>
          <a:stretch>
            <a:fillRect/>
          </a:stretch>
        </p:blipFill>
        <p:spPr>
          <a:xfrm>
            <a:off x="428596" y="2786058"/>
            <a:ext cx="3719934" cy="34305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а) ядерні,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б) цитоплазматичні;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5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Залежно від змін генетичного апарату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(за зміною генотипу)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7215238" cy="4214842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окремих генів 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точкові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Хромосомні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пов’язані зі </a:t>
            </a: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зміною самих хромосом.</a:t>
            </a: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 Геномні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кількості наборів хромосом, зі зміною числа хромосом окремих пар.</a:t>
            </a:r>
          </a:p>
          <a:p>
            <a:pPr marL="514350" indent="-51435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найбільш поширена класифікація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000372"/>
          <a:ext cx="8786874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00px-Genetický_kó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1546"/>
            <a:ext cx="3000364" cy="2235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HROM1.JPG"/>
          <p:cNvPicPr>
            <a:picLocks noChangeAspect="1"/>
          </p:cNvPicPr>
          <p:nvPr/>
        </p:nvPicPr>
        <p:blipFill>
          <a:blip r:embed="rId7"/>
          <a:srcRect b="10378"/>
          <a:stretch>
            <a:fillRect/>
          </a:stretch>
        </p:blipFill>
        <p:spPr>
          <a:xfrm>
            <a:off x="3143240" y="1071546"/>
            <a:ext cx="2810812" cy="2357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chromosomes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04" y="928670"/>
            <a:ext cx="3000396" cy="24318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3976main_dna-mutation-Full.JPG"/>
          <p:cNvPicPr>
            <a:picLocks noGrp="1" noChangeAspect="1"/>
          </p:cNvPicPr>
          <p:nvPr>
            <p:ph idx="1"/>
          </p:nvPr>
        </p:nvPicPr>
        <p:blipFill>
          <a:blip r:embed="rId2"/>
          <a:srcRect t="9696"/>
          <a:stretch>
            <a:fillRect/>
          </a:stretch>
        </p:blipFill>
        <p:spPr>
          <a:xfrm>
            <a:off x="571472" y="1055779"/>
            <a:ext cx="8054779" cy="5802221"/>
          </a:xfr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00438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окремих генів 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точкові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На рівні ланцюга ДНК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Зверніть увагу!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04351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 кожне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ушкодження ДНК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неодмінно реалізується в мутацію, часто відбувається виправлення цих ушкоджень за допомогою особливих ферментів, тобто існує система виправлення помилок. Цей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процес виправлення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помилок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репарацією.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152400" y="15240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1927 р. Т.Морган та Г.Мьоллер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показали, що мутації можна викликати штучно за допомогою фізичних або хімічних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Мутації вивчали в українській школі на чолі з академіком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С.М.Гершензоном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978154"/>
            <a:ext cx="1785949" cy="27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12096"/>
          <a:stretch>
            <a:fillRect/>
          </a:stretch>
        </p:blipFill>
        <p:spPr bwMode="auto">
          <a:xfrm>
            <a:off x="357158" y="3905249"/>
            <a:ext cx="2019301" cy="27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1866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b="26056"/>
          <a:stretch>
            <a:fillRect/>
          </a:stretch>
        </p:blipFill>
        <p:spPr bwMode="auto">
          <a:xfrm>
            <a:off x="2714612" y="5643578"/>
            <a:ext cx="1828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61436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1866 - 1945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2150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1890 -  1967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1906-1998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57187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Фактори, які здатні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індукувати мутаційний ефект називають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універсальні. Розрізняють: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іонізуюче випромінювання, ультрафіолет, рентгенівські й гамма-промені, підвищена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С, …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Хімічні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(азотистий іприт,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етиленаміди, нітрофурани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u="sng" dirty="0" smtClean="0">
                <a:latin typeface="Times New Roman" pitchFamily="18" charset="0"/>
                <a:cs typeface="Times New Roman" pitchFamily="18" charset="0"/>
              </a:rPr>
              <a:t>бензопірен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колхіцин,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солі 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…)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віруси, токсини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ДНК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152400" y="15240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Обробка бруньок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колхіцином</a:t>
            </a:r>
            <a:endParaRPr lang="ru-RU" b="1" dirty="0"/>
          </a:p>
        </p:txBody>
      </p:sp>
      <p:pic>
        <p:nvPicPr>
          <p:cNvPr id="4" name="Содержимое 3" descr="poliploid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3435"/>
            <a:ext cx="7000923" cy="5330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Віруси є біологічними мутагенами.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yc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4559" y="1000108"/>
            <a:ext cx="5719441" cy="5592424"/>
          </a:xfrm>
          <a:prstGeom prst="roundRect">
            <a:avLst>
              <a:gd name="adj" fmla="val 44437"/>
            </a:avLst>
          </a:prstGeom>
          <a:effectLst>
            <a:softEdge rad="127000"/>
          </a:effectLst>
        </p:spPr>
      </p:pic>
      <p:pic>
        <p:nvPicPr>
          <p:cNvPr id="8" name="Рисунок 7" descr="685px-Rotavirus_Reconstruction виру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3434627" cy="3008434"/>
          </a:xfrm>
          <a:prstGeom prst="roundRect">
            <a:avLst>
              <a:gd name="adj" fmla="val 48454"/>
            </a:avLst>
          </a:prstGeom>
          <a:effectLst>
            <a:softEdge rad="127000"/>
          </a:effectLst>
        </p:spPr>
      </p:pic>
      <p:pic>
        <p:nvPicPr>
          <p:cNvPr id="9" name="Рисунок 8" descr="3.jpg2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1"/>
          <a:stretch>
            <a:fillRect/>
          </a:stretch>
        </p:blipFill>
        <p:spPr>
          <a:xfrm>
            <a:off x="0" y="3786190"/>
            <a:ext cx="3857620" cy="3071810"/>
          </a:xfrm>
          <a:prstGeom prst="roundRect">
            <a:avLst>
              <a:gd name="adj" fmla="val 39591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5286412" cy="6369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стійкі зміни генетичного матеріалу, які виникають раптово і призводять до змін спадкових ознак організму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Поняття про мутації (мутатіо – зміна)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вивчав  Гуго де Фріз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1901 році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357586" cy="635798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929058" cy="567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215106" cy="664371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Різні види організмів і різні особини одного виду відрізняються за чутливістю до мутагенів.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Частота мутацій тим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вища, чим більш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мутагенів в організмі.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реск-карл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464" y="2203565"/>
            <a:ext cx="3361536" cy="4654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25668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стійкі зміни генетичного матеріалу, які виникають раптово і призводять до змін спадкових ознак організму.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Мутації можна викликати штучно, впливаючи фізичними, хімічними, біологічними факторами.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Різні види організмів і різні особини одного виду відрізняються за чутливістю до мутагенів.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Частота мутацій тим вища, чим більше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мутагенів в організмі.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мутації не завжди призводять до негативних наслідків</a:t>
            </a:r>
            <a:endParaRPr lang="uk-UA" sz="3600" dirty="0" smtClean="0"/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мутаційною мінливістю пов’язана еволюція – процес утворення нових видів, сортів і порід.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lide11.JPG"/>
          <p:cNvPicPr>
            <a:picLocks noChangeAspect="1"/>
          </p:cNvPicPr>
          <p:nvPr/>
        </p:nvPicPr>
        <p:blipFill>
          <a:blip r:embed="rId2" cstate="print"/>
          <a:srcRect t="1923" b="5529"/>
          <a:stretch>
            <a:fillRect/>
          </a:stretch>
        </p:blipFill>
        <p:spPr>
          <a:xfrm>
            <a:off x="1500166" y="2928934"/>
            <a:ext cx="6175131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440510"/>
          </a:xfrm>
        </p:spPr>
        <p:txBody>
          <a:bodyPr>
            <a:normAutofit/>
          </a:bodyPr>
          <a:lstStyle/>
          <a:p>
            <a:pPr algn="l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Основні положення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мутаційної теорії :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мутації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виникають раптово;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зміни, спричинені мутаціями, стійкі і можуть успадковуватись;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мутації не спрямовані, тобто можуть бути корисними, шкідливими або нейтральними для організмів;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одні й ті ж мутації можуть виникати неодноразово.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214290"/>
            <a:ext cx="2214578" cy="621510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t7.jpg"/>
          <p:cNvPicPr>
            <a:picLocks noChangeAspect="1"/>
          </p:cNvPicPr>
          <p:nvPr/>
        </p:nvPicPr>
        <p:blipFill>
          <a:blip r:embed="rId2"/>
          <a:srcRect l="2554" r="22628"/>
          <a:stretch>
            <a:fillRect/>
          </a:stretch>
        </p:blipFill>
        <p:spPr>
          <a:xfrm>
            <a:off x="3000364" y="2357430"/>
            <a:ext cx="2928958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Отже, можливість утворювати мутації є універсальною властивістю всіх живих організмів.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nimals-mutation-14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402" r="27189"/>
          <a:stretch>
            <a:fillRect/>
          </a:stretch>
        </p:blipFill>
        <p:spPr>
          <a:xfrm>
            <a:off x="214282" y="1928802"/>
            <a:ext cx="2143140" cy="2835669"/>
          </a:xfrm>
          <a:effectLst>
            <a:softEdge rad="63500"/>
          </a:effectLst>
        </p:spPr>
      </p:pic>
      <p:pic>
        <p:nvPicPr>
          <p:cNvPr id="5" name="Рисунок 4" descr="рецесіна мутація.jpg"/>
          <p:cNvPicPr>
            <a:picLocks noChangeAspect="1"/>
          </p:cNvPicPr>
          <p:nvPr/>
        </p:nvPicPr>
        <p:blipFill>
          <a:blip r:embed="rId4"/>
          <a:srcRect l="6875" t="5000" r="12500" b="20000"/>
          <a:stretch>
            <a:fillRect/>
          </a:stretch>
        </p:blipFill>
        <p:spPr>
          <a:xfrm>
            <a:off x="5857884" y="2071678"/>
            <a:ext cx="3071834" cy="21431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м.генерат.органів.jpg"/>
          <p:cNvPicPr>
            <a:picLocks noChangeAspect="1"/>
          </p:cNvPicPr>
          <p:nvPr/>
        </p:nvPicPr>
        <p:blipFill>
          <a:blip r:embed="rId5"/>
          <a:srcRect b="7143"/>
          <a:stretch>
            <a:fillRect/>
          </a:stretch>
        </p:blipFill>
        <p:spPr>
          <a:xfrm>
            <a:off x="0" y="4420192"/>
            <a:ext cx="3500430" cy="2437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сомат. мут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16" y="4071942"/>
            <a:ext cx="208954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8900" b="1" dirty="0" smtClean="0">
                <a:latin typeface="Times New Roman" pitchFamily="18" charset="0"/>
                <a:cs typeface="Times New Roman" pitchFamily="18" charset="0"/>
              </a:rPr>
              <a:t>Типи </a:t>
            </a:r>
            <a:r>
              <a:rPr lang="uk-UA" sz="8900" b="1" dirty="0" smtClean="0">
                <a:latin typeface="Times New Roman" pitchFamily="18" charset="0"/>
                <a:cs typeface="Times New Roman" pitchFamily="18" charset="0"/>
              </a:rPr>
              <a:t>мутацій</a:t>
            </a:r>
            <a:endParaRPr lang="ru-RU" sz="8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мат. мут..jpg"/>
          <p:cNvPicPr>
            <a:picLocks noChangeAspect="1"/>
          </p:cNvPicPr>
          <p:nvPr/>
        </p:nvPicPr>
        <p:blipFill>
          <a:blip r:embed="rId2"/>
          <a:srcRect l="13654" r="39615" b="48594"/>
          <a:stretch>
            <a:fillRect/>
          </a:stretch>
        </p:blipFill>
        <p:spPr>
          <a:xfrm>
            <a:off x="5357818" y="4053122"/>
            <a:ext cx="2071702" cy="2804878"/>
          </a:xfrm>
          <a:prstGeom prst="roundRect">
            <a:avLst>
              <a:gd name="adj" fmla="val 27372"/>
            </a:avLst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215423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Залежно від того, де бувають: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5257808" cy="478634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Генеративні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бувають у статевих клітинах, успадковуються при статевому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розмноженні.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Соматичні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бувають у соматичних клітинах, успадковуються лише за умов нестатевого розмноження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patociti.jpg"/>
          <p:cNvPicPr>
            <a:picLocks noChangeAspect="1"/>
          </p:cNvPicPr>
          <p:nvPr/>
        </p:nvPicPr>
        <p:blipFill>
          <a:blip r:embed="rId3"/>
          <a:srcRect l="22350" t="17143" r="34285"/>
          <a:stretch>
            <a:fillRect/>
          </a:stretch>
        </p:blipFill>
        <p:spPr>
          <a:xfrm>
            <a:off x="7358082" y="4084536"/>
            <a:ext cx="1785918" cy="2559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324089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6" y="2428868"/>
            <a:ext cx="2000254" cy="16002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ovum_1.jpg"/>
          <p:cNvPicPr>
            <a:picLocks noChangeAspect="1"/>
          </p:cNvPicPr>
          <p:nvPr/>
        </p:nvPicPr>
        <p:blipFill>
          <a:blip r:embed="rId5"/>
          <a:srcRect l="9816" r="11156" b="11947"/>
          <a:stretch>
            <a:fillRect/>
          </a:stretch>
        </p:blipFill>
        <p:spPr>
          <a:xfrm>
            <a:off x="5030845" y="1928802"/>
            <a:ext cx="2258641" cy="221457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Рисунок 7" descr="1316679963.jpg"/>
          <p:cNvPicPr>
            <a:picLocks noChangeAspect="1"/>
          </p:cNvPicPr>
          <p:nvPr/>
        </p:nvPicPr>
        <p:blipFill>
          <a:blip r:embed="rId6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286861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Залежно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від впливу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життєдіяльність організму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7929618" cy="37147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Летальні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спричиняють загибель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Сублетальні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знижують життєдіяльність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певних умов не впливають на організм.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-7844" y="0"/>
            <a:ext cx="1293696" cy="123036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53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5300" b="1" dirty="0">
                <a:latin typeface="Times New Roman" pitchFamily="18" charset="0"/>
                <a:cs typeface="Times New Roman" pitchFamily="18" charset="0"/>
              </a:rPr>
              <a:t>зміною фенотипу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14488"/>
            <a:ext cx="4465871" cy="422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а) морфологічні,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б) біохімічні,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фізіологічні.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2491</TotalTime>
  <Words>429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Мутації – стійкі зміни генетичного матеріалу, які виникають раптово і призводять до змін спадкових ознак організму.  Поняття про мутації (мутатіо – зміна) вивчав  Гуго де Фріз 1901 році. </vt:lpstr>
      <vt:lpstr> </vt:lpstr>
      <vt:lpstr>Основні положення мутаційної теорії : - мутації виникають раптово; - зміни, спричинені мутаціями, стійкі і можуть успадковуватись; - мутації не спрямовані, тобто можуть бути корисними, шкідливими або нейтральними для організмів; - одні й ті ж мутації можуть виникати неодноразово. </vt:lpstr>
      <vt:lpstr>Отже, можливість утворювати мутації є універсальною властивістю всіх живих організмів.</vt:lpstr>
      <vt:lpstr>       Типи мутацій</vt:lpstr>
      <vt:lpstr>Залежно від того, де бувають: </vt:lpstr>
      <vt:lpstr>    Залежно від впливу  на життєдіяльність організму:</vt:lpstr>
      <vt:lpstr> За зміною фенотипу: </vt:lpstr>
      <vt:lpstr>За поведінкою мутації в гетерозиготі:</vt:lpstr>
      <vt:lpstr>За локалізацією в клітині: </vt:lpstr>
      <vt:lpstr>         Залежно від змін генетичного апарату (за зміною генотипу):</vt:lpstr>
      <vt:lpstr>Це найбільш поширена класифікація</vt:lpstr>
      <vt:lpstr>Генні – пов’язані зі зміною окремих генів (точкові). На рівні ланцюга ДНК</vt:lpstr>
      <vt:lpstr>Зверніть увагу!</vt:lpstr>
      <vt:lpstr>У 1927 р. Т.Морган та Г.Мьоллер – показали, що мутації можна викликати штучно за допомогою фізичних або хімічних мутагенів. Мутації вивчали в українській школі на чолі з академіком С.М.Гершензоном. </vt:lpstr>
      <vt:lpstr>Фактори, які здатні            індукувати мутаційний ефект називають мутагенними.  Мутагени універсальні. Розрізняють:</vt:lpstr>
      <vt:lpstr>Обробка бруньок колхіцином</vt:lpstr>
      <vt:lpstr>Віруси є біологічними мутагенами.</vt:lpstr>
      <vt:lpstr>     Різні види організмів і різні особини одного виду відрізняються за чутливістю до мутагенів. Частота мутацій тим  вища, чим більш  мутагенів в організмі. </vt:lpstr>
      <vt:lpstr>Мутації – стійкі зміни генетичного матеріалу, які виникають раптово і призводять до змін спадкових ознак організму.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мутацій. Мутагени.</dc:title>
  <dc:creator>СВЕТА</dc:creator>
  <cp:lastModifiedBy>Admin</cp:lastModifiedBy>
  <cp:revision>86</cp:revision>
  <dcterms:created xsi:type="dcterms:W3CDTF">2011-10-26T16:02:00Z</dcterms:created>
  <dcterms:modified xsi:type="dcterms:W3CDTF">2014-11-30T19:16:43Z</dcterms:modified>
</cp:coreProperties>
</file>