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5" r:id="rId8"/>
    <p:sldId id="262" r:id="rId9"/>
    <p:sldId id="263" r:id="rId10"/>
    <p:sldId id="276" r:id="rId11"/>
    <p:sldId id="264" r:id="rId12"/>
    <p:sldId id="268" r:id="rId13"/>
    <p:sldId id="267" r:id="rId14"/>
    <p:sldId id="269" r:id="rId15"/>
    <p:sldId id="270" r:id="rId16"/>
    <p:sldId id="277" r:id="rId17"/>
    <p:sldId id="265" r:id="rId18"/>
    <p:sldId id="266" r:id="rId19"/>
    <p:sldId id="271" r:id="rId20"/>
    <p:sldId id="272" r:id="rId21"/>
    <p:sldId id="273" r:id="rId22"/>
    <p:sldId id="27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5BC6D8-A007-4949-8515-B09F13F65655}" type="datetimeFigureOut">
              <a:rPr lang="ru-RU" smtClean="0"/>
              <a:t>22.02.2015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4078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BC6D8-A007-4949-8515-B09F13F65655}" type="datetimeFigureOut">
              <a:rPr lang="ru-RU" smtClean="0"/>
              <a:t>22.02.2015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237722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BC6D8-A007-4949-8515-B09F13F65655}" type="datetimeFigureOut">
              <a:rPr lang="ru-RU" smtClean="0"/>
              <a:t>22.02.2015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52253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BC6D8-A007-4949-8515-B09F13F65655}" type="datetimeFigureOut">
              <a:rPr lang="ru-RU" smtClean="0"/>
              <a:t>22.02.2015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37498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5BC6D8-A007-4949-8515-B09F13F65655}" type="datetimeFigureOut">
              <a:rPr lang="ru-RU" smtClean="0"/>
              <a:t>22.02.2015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326991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5BC6D8-A007-4949-8515-B09F13F65655}" type="datetimeFigureOut">
              <a:rPr lang="ru-RU" smtClean="0"/>
              <a:t>22.02.2015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222381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5BC6D8-A007-4949-8515-B09F13F65655}" type="datetimeFigureOut">
              <a:rPr lang="ru-RU" smtClean="0"/>
              <a:t>22.02.2015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166515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5BC6D8-A007-4949-8515-B09F13F65655}" type="datetimeFigureOut">
              <a:rPr lang="ru-RU" smtClean="0"/>
              <a:t>22.02.2015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106883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5BC6D8-A007-4949-8515-B09F13F65655}" type="datetimeFigureOut">
              <a:rPr lang="ru-RU" smtClean="0"/>
              <a:t>22.02.2015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42230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BC6D8-A007-4949-8515-B09F13F65655}" type="datetimeFigureOut">
              <a:rPr lang="ru-RU" smtClean="0"/>
              <a:t>22.02.2015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22050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BC6D8-A007-4949-8515-B09F13F65655}" type="datetimeFigureOut">
              <a:rPr lang="ru-RU" smtClean="0"/>
              <a:t>22.02.2015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2CA8C4-1652-42F2-94C4-0CF9C08F8DF9}" type="slidenum">
              <a:rPr lang="ru-RU" smtClean="0"/>
              <a:t>‹#›</a:t>
            </a:fld>
            <a:endParaRPr lang="ru-RU"/>
          </a:p>
        </p:txBody>
      </p:sp>
    </p:spTree>
    <p:extLst>
      <p:ext uri="{BB962C8B-B14F-4D97-AF65-F5344CB8AC3E}">
        <p14:creationId xmlns:p14="http://schemas.microsoft.com/office/powerpoint/2010/main" val="95337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BC6D8-A007-4949-8515-B09F13F65655}" type="datetimeFigureOut">
              <a:rPr lang="ru-RU" smtClean="0"/>
              <a:t>22.02.2015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CA8C4-1652-42F2-94C4-0CF9C08F8DF9}" type="slidenum">
              <a:rPr lang="ru-RU" smtClean="0"/>
              <a:t>‹#›</a:t>
            </a:fld>
            <a:endParaRPr lang="ru-RU"/>
          </a:p>
        </p:txBody>
      </p:sp>
    </p:spTree>
    <p:extLst>
      <p:ext uri="{BB962C8B-B14F-4D97-AF65-F5344CB8AC3E}">
        <p14:creationId xmlns:p14="http://schemas.microsoft.com/office/powerpoint/2010/main" val="838594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99392"/>
            <a:ext cx="7772400" cy="1470025"/>
          </a:xfrm>
        </p:spPr>
        <p:txBody>
          <a:bodyPr/>
          <a:lstStyle/>
          <a:p>
            <a:r>
              <a:rPr lang="en-US" dirty="0" smtClean="0">
                <a:solidFill>
                  <a:schemeClr val="accent4">
                    <a:lumMod val="50000"/>
                  </a:schemeClr>
                </a:solidFill>
                <a:latin typeface="Comic Sans MS" panose="030F0702030302020204" pitchFamily="66" charset="0"/>
              </a:rPr>
              <a:t>Famous places in Slovenia</a:t>
            </a:r>
            <a:endParaRPr lang="ru-RU" dirty="0">
              <a:solidFill>
                <a:schemeClr val="accent4">
                  <a:lumMod val="50000"/>
                </a:schemeClr>
              </a:solidFill>
              <a:latin typeface="Comic Sans MS" panose="030F0702030302020204" pitchFamily="66" charset="0"/>
            </a:endParaRPr>
          </a:p>
        </p:txBody>
      </p:sp>
      <p:sp>
        <p:nvSpPr>
          <p:cNvPr id="3" name="Подзаголовок 2"/>
          <p:cNvSpPr>
            <a:spLocks noGrp="1"/>
          </p:cNvSpPr>
          <p:nvPr>
            <p:ph type="subTitle" idx="1"/>
          </p:nvPr>
        </p:nvSpPr>
        <p:spPr>
          <a:xfrm>
            <a:off x="3275856" y="4797152"/>
            <a:ext cx="6400800" cy="1752600"/>
          </a:xfrm>
        </p:spPr>
        <p:txBody>
          <a:bodyPr/>
          <a:lstStyle/>
          <a:p>
            <a:r>
              <a:rPr lang="en-US" dirty="0" smtClean="0">
                <a:solidFill>
                  <a:schemeClr val="accent4">
                    <a:lumMod val="50000"/>
                  </a:schemeClr>
                </a:solidFill>
                <a:latin typeface="Comic Sans MS" panose="030F0702030302020204" pitchFamily="66" charset="0"/>
              </a:rPr>
              <a:t>Prepared by:</a:t>
            </a:r>
          </a:p>
          <a:p>
            <a:r>
              <a:rPr lang="en-US" dirty="0" smtClean="0">
                <a:solidFill>
                  <a:schemeClr val="accent4">
                    <a:lumMod val="50000"/>
                  </a:schemeClr>
                </a:solidFill>
                <a:latin typeface="Comic Sans MS" panose="030F0702030302020204" pitchFamily="66" charset="0"/>
              </a:rPr>
              <a:t>Helen </a:t>
            </a:r>
            <a:r>
              <a:rPr lang="en-US" dirty="0" err="1" smtClean="0">
                <a:solidFill>
                  <a:schemeClr val="accent4">
                    <a:lumMod val="50000"/>
                  </a:schemeClr>
                </a:solidFill>
                <a:latin typeface="Comic Sans MS" panose="030F0702030302020204" pitchFamily="66" charset="0"/>
              </a:rPr>
              <a:t>Koval</a:t>
            </a:r>
            <a:endParaRPr lang="ru-RU" dirty="0">
              <a:solidFill>
                <a:schemeClr val="accent4">
                  <a:lumMod val="50000"/>
                </a:schemeClr>
              </a:solidFill>
              <a:latin typeface="Comic Sans MS" panose="030F0702030302020204" pitchFamily="66" charset="0"/>
            </a:endParaRPr>
          </a:p>
        </p:txBody>
      </p:sp>
      <p:pic>
        <p:nvPicPr>
          <p:cNvPr id="1044" name="Picture 20" descr="Slovenia Tour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23" y="1128847"/>
            <a:ext cx="3988930" cy="5112568"/>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42" name="Picture 18" descr="Отзывы о Бледе на &quot;Тонкостях туризма&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115348"/>
            <a:ext cx="4776432" cy="3537928"/>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271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7996"/>
            <a:ext cx="8229600" cy="1143000"/>
          </a:xfrm>
        </p:spPr>
        <p:txBody>
          <a:bodyPr>
            <a:normAutofit/>
          </a:bodyPr>
          <a:lstStyle/>
          <a:p>
            <a:r>
              <a:rPr lang="en-US" dirty="0" smtClean="0">
                <a:solidFill>
                  <a:schemeClr val="accent4">
                    <a:lumMod val="50000"/>
                  </a:schemeClr>
                </a:solidFill>
                <a:latin typeface="Comic Sans MS" panose="030F0702030302020204" pitchFamily="66" charset="0"/>
              </a:rPr>
              <a:t>Famous places in </a:t>
            </a:r>
            <a:r>
              <a:rPr lang="en-US" dirty="0" smtClean="0">
                <a:solidFill>
                  <a:schemeClr val="accent4">
                    <a:lumMod val="50000"/>
                  </a:schemeClr>
                </a:solidFill>
                <a:latin typeface="Comic Sans MS" panose="030F0702030302020204" pitchFamily="66" charset="0"/>
              </a:rPr>
              <a:t>Koper</a:t>
            </a:r>
            <a:endParaRPr lang="ru-RU" dirty="0">
              <a:solidFill>
                <a:schemeClr val="accent4">
                  <a:lumMod val="50000"/>
                </a:schemeClr>
              </a:solidFill>
              <a:latin typeface="Comic Sans MS" panose="030F0702030302020204" pitchFamily="66" charset="0"/>
            </a:endParaRPr>
          </a:p>
        </p:txBody>
      </p:sp>
      <p:pic>
        <p:nvPicPr>
          <p:cNvPr id="21506" name="Picture 2" descr="The main attractions of Ko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275" y="1052735"/>
            <a:ext cx="7009449" cy="5257087"/>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92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71400"/>
            <a:ext cx="8229600" cy="1143000"/>
          </a:xfrm>
        </p:spPr>
        <p:txBody>
          <a:bodyPr>
            <a:normAutofit/>
          </a:bodyPr>
          <a:lstStyle/>
          <a:p>
            <a:r>
              <a:rPr lang="en-US" sz="4000" dirty="0">
                <a:solidFill>
                  <a:schemeClr val="accent4">
                    <a:lumMod val="50000"/>
                  </a:schemeClr>
                </a:solidFill>
                <a:latin typeface="Comic Sans MS" panose="030F0702030302020204" pitchFamily="66" charset="0"/>
              </a:rPr>
              <a:t>The city bell </a:t>
            </a:r>
            <a:r>
              <a:rPr lang="en-US" sz="4000" dirty="0" smtClean="0">
                <a:solidFill>
                  <a:schemeClr val="accent4">
                    <a:lumMod val="50000"/>
                  </a:schemeClr>
                </a:solidFill>
                <a:latin typeface="Comic Sans MS" panose="030F0702030302020204" pitchFamily="66" charset="0"/>
              </a:rPr>
              <a:t>tower</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216024" y="620688"/>
            <a:ext cx="4724129" cy="4104456"/>
          </a:xfrm>
        </p:spPr>
        <p:txBody>
          <a:bodyPr>
            <a:normAutofit/>
          </a:bodyPr>
          <a:lstStyle/>
          <a:p>
            <a:pPr marL="0" indent="0">
              <a:buNone/>
            </a:pPr>
            <a:r>
              <a:rPr lang="en-US" dirty="0" smtClean="0"/>
              <a:t>	</a:t>
            </a:r>
            <a:r>
              <a:rPr lang="en-US" sz="2000" dirty="0" smtClean="0">
                <a:solidFill>
                  <a:schemeClr val="accent4">
                    <a:lumMod val="50000"/>
                  </a:schemeClr>
                </a:solidFill>
                <a:latin typeface="Comic Sans MS" panose="030F0702030302020204" pitchFamily="66" charset="0"/>
              </a:rPr>
              <a:t>In Koper If you overcome the stairs in 204 steps, you can enjoy magnificent views of the city and surroundings from the top of the bell tower. The total height of the tower is 54 meters, an observation platform located at a height of 43 meters. Bell tower was once part of the Roman fortifications.</a:t>
            </a:r>
            <a:endParaRPr lang="ru-RU" sz="2000" dirty="0">
              <a:solidFill>
                <a:schemeClr val="accent4">
                  <a:lumMod val="50000"/>
                </a:schemeClr>
              </a:solidFill>
              <a:latin typeface="Comic Sans MS" panose="030F0702030302020204" pitchFamily="66" charset="0"/>
            </a:endParaRPr>
          </a:p>
        </p:txBody>
      </p:sp>
      <p:pic>
        <p:nvPicPr>
          <p:cNvPr id="14340" name="Picture 4" descr="Городская колокольня. Вопросы и сове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861048"/>
            <a:ext cx="4789752" cy="2811895"/>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4338" name="Picture 2" descr="Фото галерея: Дубровник, Хорватия. Автор Алес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153" y="787524"/>
            <a:ext cx="3962214" cy="5282952"/>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93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99392"/>
            <a:ext cx="8229600" cy="1143000"/>
          </a:xfrm>
        </p:spPr>
        <p:txBody>
          <a:bodyPr>
            <a:normAutofit/>
          </a:bodyPr>
          <a:lstStyle/>
          <a:p>
            <a:r>
              <a:rPr lang="en-US" sz="4000" dirty="0" err="1">
                <a:solidFill>
                  <a:schemeClr val="accent4">
                    <a:lumMod val="50000"/>
                  </a:schemeClr>
                </a:solidFill>
                <a:latin typeface="Comic Sans MS" panose="030F0702030302020204" pitchFamily="66" charset="0"/>
              </a:rPr>
              <a:t>Muda</a:t>
            </a:r>
            <a:r>
              <a:rPr lang="en-US" sz="4000" dirty="0">
                <a:solidFill>
                  <a:schemeClr val="accent4">
                    <a:lumMod val="50000"/>
                  </a:schemeClr>
                </a:solidFill>
                <a:latin typeface="Comic Sans MS" panose="030F0702030302020204" pitchFamily="66" charset="0"/>
              </a:rPr>
              <a:t> Gate</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457200" y="692696"/>
            <a:ext cx="8229600" cy="4525963"/>
          </a:xfrm>
        </p:spPr>
        <p:txBody>
          <a:bodyPr/>
          <a:lstStyle/>
          <a:p>
            <a:pPr marL="0" indent="0">
              <a:buNone/>
            </a:pPr>
            <a:r>
              <a:rPr lang="en-US" dirty="0" smtClean="0"/>
              <a:t>	</a:t>
            </a:r>
            <a:r>
              <a:rPr lang="en-US" sz="2000" dirty="0" smtClean="0">
                <a:solidFill>
                  <a:schemeClr val="accent4">
                    <a:lumMod val="50000"/>
                  </a:schemeClr>
                </a:solidFill>
                <a:latin typeface="Comic Sans MS" panose="030F0702030302020204" pitchFamily="66" charset="0"/>
              </a:rPr>
              <a:t>Portal is a powerful arch with one opening leading to the city center via a covered city block. Once the gate was customs, through which they were held, all guests of the city, arrived by land.</a:t>
            </a:r>
            <a:endParaRPr lang="ru-RU" sz="2000" dirty="0">
              <a:solidFill>
                <a:schemeClr val="accent4">
                  <a:lumMod val="50000"/>
                </a:schemeClr>
              </a:solidFill>
              <a:latin typeface="Comic Sans MS" panose="030F0702030302020204" pitchFamily="66" charset="0"/>
            </a:endParaRPr>
          </a:p>
        </p:txBody>
      </p:sp>
      <p:pic>
        <p:nvPicPr>
          <p:cNvPr id="8196" name="Picture 4" descr="Ворота Му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88840"/>
            <a:ext cx="5928593" cy="4440894"/>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62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43408"/>
            <a:ext cx="8229600" cy="1143000"/>
          </a:xfrm>
        </p:spPr>
        <p:txBody>
          <a:bodyPr>
            <a:normAutofit/>
          </a:bodyPr>
          <a:lstStyle/>
          <a:p>
            <a:r>
              <a:rPr lang="en-US" sz="4000" dirty="0" smtClean="0">
                <a:solidFill>
                  <a:schemeClr val="accent4">
                    <a:lumMod val="50000"/>
                  </a:schemeClr>
                </a:solidFill>
                <a:latin typeface="Comic Sans MS" panose="030F0702030302020204" pitchFamily="66" charset="0"/>
              </a:rPr>
              <a:t>Loggia</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457200" y="548680"/>
            <a:ext cx="8229600" cy="4525963"/>
          </a:xfrm>
        </p:spPr>
        <p:txBody>
          <a:bodyPr/>
          <a:lstStyle/>
          <a:p>
            <a:pPr marL="0" indent="0">
              <a:buNone/>
            </a:pPr>
            <a:r>
              <a:rPr lang="en-US" dirty="0" smtClean="0"/>
              <a:t>	</a:t>
            </a:r>
            <a:r>
              <a:rPr lang="en-US" sz="2000" dirty="0" smtClean="0">
                <a:solidFill>
                  <a:schemeClr val="accent4">
                    <a:lumMod val="50000"/>
                  </a:schemeClr>
                </a:solidFill>
                <a:latin typeface="Comic Sans MS" panose="030F0702030302020204" pitchFamily="66" charset="0"/>
              </a:rPr>
              <a:t>Loggia in the Gothic style is located in the northern part of the town square in front of the palace of the Pretoria and it is the exact opposite. The square out of the building, the first floor is decorated with five elegant arches. Loggia was decorated with numerous coats of arms, and was intended for wealthy audience.</a:t>
            </a:r>
            <a:endParaRPr lang="ru-RU" sz="2000" dirty="0">
              <a:solidFill>
                <a:schemeClr val="accent4">
                  <a:lumMod val="50000"/>
                </a:schemeClr>
              </a:solidFill>
              <a:latin typeface="Comic Sans MS" panose="030F0702030302020204" pitchFamily="66" charset="0"/>
            </a:endParaRPr>
          </a:p>
        </p:txBody>
      </p:sp>
      <p:pic>
        <p:nvPicPr>
          <p:cNvPr id="9218" name="Picture 2" descr="Достопримеча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533813"/>
            <a:ext cx="6480720" cy="4166177"/>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89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71400"/>
            <a:ext cx="8229600" cy="1143000"/>
          </a:xfrm>
        </p:spPr>
        <p:txBody>
          <a:bodyPr>
            <a:normAutofit/>
          </a:bodyPr>
          <a:lstStyle/>
          <a:p>
            <a:r>
              <a:rPr lang="en-US" sz="4000" b="1" dirty="0">
                <a:solidFill>
                  <a:schemeClr val="accent4">
                    <a:lumMod val="50000"/>
                  </a:schemeClr>
                </a:solidFill>
                <a:latin typeface="Comic Sans MS" panose="030F0702030302020204" pitchFamily="66" charset="0"/>
              </a:rPr>
              <a:t>Praetorian palace</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457200" y="620688"/>
            <a:ext cx="8229600" cy="4525963"/>
          </a:xfrm>
        </p:spPr>
        <p:txBody>
          <a:bodyPr/>
          <a:lstStyle/>
          <a:p>
            <a:pPr marL="0" indent="0">
              <a:buNone/>
            </a:pPr>
            <a:r>
              <a:rPr lang="en-US" dirty="0" smtClean="0"/>
              <a:t>	</a:t>
            </a:r>
            <a:r>
              <a:rPr lang="en-US" sz="2000" dirty="0" smtClean="0">
                <a:solidFill>
                  <a:schemeClr val="accent4">
                    <a:lumMod val="50000"/>
                  </a:schemeClr>
                </a:solidFill>
                <a:latin typeface="Comic Sans MS" panose="030F0702030302020204" pitchFamily="66" charset="0"/>
              </a:rPr>
              <a:t>Multi-tiered palace with an external flight of stairs and two wings, which reminiscent of their appearance tower, dominates this part of the area. This is the largest secular building in the city. In 1664 on the facade were overbuilt </a:t>
            </a:r>
            <a:r>
              <a:rPr lang="en-US" sz="2000" dirty="0" err="1" smtClean="0">
                <a:solidFill>
                  <a:schemeClr val="accent4">
                    <a:lumMod val="50000"/>
                  </a:schemeClr>
                </a:solidFill>
                <a:latin typeface="Comic Sans MS" panose="030F0702030302020204" pitchFamily="66" charset="0"/>
              </a:rPr>
              <a:t>gibbelino</a:t>
            </a:r>
            <a:r>
              <a:rPr lang="en-US" sz="2000" dirty="0" smtClean="0">
                <a:solidFill>
                  <a:schemeClr val="accent4">
                    <a:lumMod val="50000"/>
                  </a:schemeClr>
                </a:solidFill>
                <a:latin typeface="Comic Sans MS" panose="030F0702030302020204" pitchFamily="66" charset="0"/>
              </a:rPr>
              <a:t> gear, there is also the statue of Justice, clutching a sword.</a:t>
            </a:r>
            <a:endParaRPr lang="ru-RU" sz="2000" dirty="0">
              <a:solidFill>
                <a:schemeClr val="accent4">
                  <a:lumMod val="50000"/>
                </a:schemeClr>
              </a:solidFill>
              <a:latin typeface="Comic Sans MS" panose="030F0702030302020204" pitchFamily="66" charset="0"/>
            </a:endParaRPr>
          </a:p>
        </p:txBody>
      </p:sp>
      <p:pic>
        <p:nvPicPr>
          <p:cNvPr id="7174" name="Picture 6" descr="ongoing by Tim Bray - Koper-Capodist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492896"/>
            <a:ext cx="6612246" cy="4132654"/>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915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99392"/>
            <a:ext cx="8229600" cy="1143000"/>
          </a:xfrm>
        </p:spPr>
        <p:txBody>
          <a:bodyPr>
            <a:normAutofit/>
          </a:bodyPr>
          <a:lstStyle/>
          <a:p>
            <a:r>
              <a:rPr lang="en-US" sz="4000" dirty="0" smtClean="0">
                <a:solidFill>
                  <a:schemeClr val="accent4">
                    <a:lumMod val="50000"/>
                  </a:schemeClr>
                </a:solidFill>
                <a:latin typeface="Comic Sans MS" panose="030F0702030302020204" pitchFamily="66" charset="0"/>
              </a:rPr>
              <a:t>Da Ponte Fountain</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467544" y="692696"/>
            <a:ext cx="8435280" cy="4525963"/>
          </a:xfrm>
        </p:spPr>
        <p:txBody>
          <a:bodyPr/>
          <a:lstStyle/>
          <a:p>
            <a:pPr marL="0" indent="0">
              <a:buNone/>
            </a:pPr>
            <a:r>
              <a:rPr lang="en-US" dirty="0" smtClean="0"/>
              <a:t>	</a:t>
            </a:r>
            <a:r>
              <a:rPr lang="en-US" sz="2000" dirty="0" smtClean="0">
                <a:solidFill>
                  <a:schemeClr val="accent4">
                    <a:lumMod val="50000"/>
                  </a:schemeClr>
                </a:solidFill>
                <a:latin typeface="Comic Sans MS" panose="030F0702030302020204" pitchFamily="66" charset="0"/>
              </a:rPr>
              <a:t>Fountain, named after the city mayor and his family decorates a symbolic three-part bridge with a balustrade. Water is delivered on wooden pipes from the tank. Under the bridge is a stone octagonal pool.</a:t>
            </a:r>
            <a:endParaRPr lang="ru-RU" sz="2000" dirty="0">
              <a:solidFill>
                <a:schemeClr val="accent4">
                  <a:lumMod val="50000"/>
                </a:schemeClr>
              </a:solidFill>
              <a:latin typeface="Comic Sans MS" panose="030F0702030302020204" pitchFamily="66" charset="0"/>
            </a:endParaRPr>
          </a:p>
        </p:txBody>
      </p:sp>
      <p:pic>
        <p:nvPicPr>
          <p:cNvPr id="6148" name="Picture 4" descr="Da Ponte Fountain - HDR Photo HDR Cr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068960"/>
            <a:ext cx="4510031" cy="3312368"/>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6146" name="Picture 2" descr="Фонтан Да Понте достопримечательности, что посмотрет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82" y="2204864"/>
            <a:ext cx="4084818" cy="3048372"/>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80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1266"/>
            <a:ext cx="8229600" cy="1143000"/>
          </a:xfrm>
        </p:spPr>
        <p:txBody>
          <a:bodyPr/>
          <a:lstStyle/>
          <a:p>
            <a:r>
              <a:rPr lang="en-US" dirty="0" smtClean="0">
                <a:solidFill>
                  <a:schemeClr val="accent4">
                    <a:lumMod val="50000"/>
                  </a:schemeClr>
                </a:solidFill>
                <a:latin typeface="Comic Sans MS" panose="030F0702030302020204" pitchFamily="66" charset="0"/>
              </a:rPr>
              <a:t>Sights of </a:t>
            </a:r>
            <a:r>
              <a:rPr lang="en-US" dirty="0" err="1" smtClean="0">
                <a:solidFill>
                  <a:schemeClr val="accent4">
                    <a:lumMod val="50000"/>
                  </a:schemeClr>
                </a:solidFill>
                <a:latin typeface="Comic Sans MS" panose="030F0702030302020204" pitchFamily="66" charset="0"/>
              </a:rPr>
              <a:t>Piran</a:t>
            </a:r>
            <a:endParaRPr lang="ru-RU" dirty="0"/>
          </a:p>
        </p:txBody>
      </p:sp>
      <p:pic>
        <p:nvPicPr>
          <p:cNvPr id="22530" name="Picture 2" descr="Пиран. Слов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80728"/>
            <a:ext cx="6840759" cy="5472608"/>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458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71400"/>
            <a:ext cx="8229600" cy="1143000"/>
          </a:xfrm>
        </p:spPr>
        <p:txBody>
          <a:bodyPr>
            <a:normAutofit/>
          </a:bodyPr>
          <a:lstStyle/>
          <a:p>
            <a:r>
              <a:rPr lang="en-US" sz="4000" b="1" dirty="0" smtClean="0">
                <a:solidFill>
                  <a:schemeClr val="accent4">
                    <a:lumMod val="50000"/>
                  </a:schemeClr>
                </a:solidFill>
                <a:latin typeface="Comic Sans MS" panose="030F0702030302020204" pitchFamily="66" charset="0"/>
              </a:rPr>
              <a:t>Madonna Cape</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457200" y="620688"/>
            <a:ext cx="8229600" cy="4525963"/>
          </a:xfrm>
        </p:spPr>
        <p:txBody>
          <a:bodyPr/>
          <a:lstStyle/>
          <a:p>
            <a:pPr marL="0" indent="0">
              <a:buNone/>
            </a:pPr>
            <a:r>
              <a:rPr lang="en-US" dirty="0" smtClean="0"/>
              <a:t>	</a:t>
            </a:r>
            <a:r>
              <a:rPr lang="en-US" sz="2000" dirty="0" smtClean="0">
                <a:solidFill>
                  <a:schemeClr val="accent4">
                    <a:lumMod val="50000"/>
                  </a:schemeClr>
                </a:solidFill>
                <a:latin typeface="Comic Sans MS" panose="030F0702030302020204" pitchFamily="66" charset="0"/>
              </a:rPr>
              <a:t> Madonna Cape</a:t>
            </a:r>
            <a:r>
              <a:rPr lang="en-US" sz="2000" dirty="0" smtClean="0">
                <a:solidFill>
                  <a:schemeClr val="accent4">
                    <a:lumMod val="50000"/>
                  </a:schemeClr>
                </a:solidFill>
                <a:latin typeface="Comic Sans MS" panose="030F0702030302020204" pitchFamily="66" charset="0"/>
              </a:rPr>
              <a:t> is exactly in the center of </a:t>
            </a:r>
            <a:r>
              <a:rPr lang="en-US" sz="2000" dirty="0" err="1" smtClean="0">
                <a:solidFill>
                  <a:schemeClr val="accent4">
                    <a:lumMod val="50000"/>
                  </a:schemeClr>
                </a:solidFill>
                <a:latin typeface="Comic Sans MS" panose="030F0702030302020204" pitchFamily="66" charset="0"/>
              </a:rPr>
              <a:t>Piran</a:t>
            </a:r>
            <a:r>
              <a:rPr lang="en-US" sz="2000" dirty="0" smtClean="0">
                <a:solidFill>
                  <a:schemeClr val="accent4">
                    <a:lumMod val="50000"/>
                  </a:schemeClr>
                </a:solidFill>
                <a:latin typeface="Comic Sans MS" panose="030F0702030302020204" pitchFamily="66" charset="0"/>
              </a:rPr>
              <a:t>. This is a great natural monument, very interesting from the point of view of geo-morphology. Here below the water surface is located a solid rock bottom, on which the entire length of the coastline scattered large and small fragments of rock.</a:t>
            </a:r>
            <a:endParaRPr lang="ru-RU" sz="2000" dirty="0">
              <a:solidFill>
                <a:schemeClr val="accent4">
                  <a:lumMod val="50000"/>
                </a:schemeClr>
              </a:solidFill>
              <a:latin typeface="Comic Sans MS" panose="030F0702030302020204" pitchFamily="66" charset="0"/>
            </a:endParaRPr>
          </a:p>
        </p:txBody>
      </p:sp>
      <p:pic>
        <p:nvPicPr>
          <p:cNvPr id="13314" name="Picture 2" descr="Мыс Мадонны достопримечательности, что посмотре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692" y="2511112"/>
            <a:ext cx="5544616" cy="418461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52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71400"/>
            <a:ext cx="8229600" cy="1143000"/>
          </a:xfrm>
        </p:spPr>
        <p:txBody>
          <a:bodyPr>
            <a:normAutofit/>
          </a:bodyPr>
          <a:lstStyle/>
          <a:p>
            <a:r>
              <a:rPr lang="en-US" sz="4000" dirty="0" err="1" smtClean="0">
                <a:solidFill>
                  <a:schemeClr val="accent4">
                    <a:lumMod val="50000"/>
                  </a:schemeClr>
                </a:solidFill>
                <a:latin typeface="Comic Sans MS" panose="030F0702030302020204" pitchFamily="66" charset="0"/>
              </a:rPr>
              <a:t>Tartini</a:t>
            </a:r>
            <a:r>
              <a:rPr lang="en-US" sz="4000" dirty="0" smtClean="0">
                <a:solidFill>
                  <a:schemeClr val="accent4">
                    <a:lumMod val="50000"/>
                  </a:schemeClr>
                </a:solidFill>
                <a:latin typeface="Comic Sans MS" panose="030F0702030302020204" pitchFamily="66" charset="0"/>
              </a:rPr>
              <a:t> Square</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457200" y="620688"/>
            <a:ext cx="8229600" cy="4525963"/>
          </a:xfrm>
        </p:spPr>
        <p:txBody>
          <a:bodyPr/>
          <a:lstStyle/>
          <a:p>
            <a:pPr marL="0" indent="0">
              <a:buNone/>
            </a:pPr>
            <a:r>
              <a:rPr lang="en-US" dirty="0" smtClean="0"/>
              <a:t>	</a:t>
            </a:r>
            <a:r>
              <a:rPr lang="en-US" sz="2000" dirty="0" smtClean="0">
                <a:solidFill>
                  <a:schemeClr val="accent4">
                    <a:lumMod val="50000"/>
                  </a:schemeClr>
                </a:solidFill>
                <a:latin typeface="Comic Sans MS" panose="030F0702030302020204" pitchFamily="66" charset="0"/>
              </a:rPr>
              <a:t>The place where there is the </a:t>
            </a:r>
            <a:r>
              <a:rPr lang="en-US" sz="2000" dirty="0" err="1" smtClean="0">
                <a:solidFill>
                  <a:schemeClr val="accent4">
                    <a:lumMod val="50000"/>
                  </a:schemeClr>
                </a:solidFill>
                <a:latin typeface="Comic Sans MS" panose="030F0702030302020204" pitchFamily="66" charset="0"/>
              </a:rPr>
              <a:t>Tartini</a:t>
            </a:r>
            <a:r>
              <a:rPr lang="en-US" sz="2000" dirty="0" smtClean="0">
                <a:solidFill>
                  <a:schemeClr val="accent4">
                    <a:lumMod val="50000"/>
                  </a:schemeClr>
                </a:solidFill>
                <a:latin typeface="Comic Sans MS" panose="030F0702030302020204" pitchFamily="66" charset="0"/>
              </a:rPr>
              <a:t> Square, formerly served as a haven in which were moored fishing boats. In 1894 it was decided to fill the harbor due to bad smell, dirt, so opposite the new city hall, a new area. In the center is an oval platform of white marble, created by architect Boris </a:t>
            </a:r>
            <a:r>
              <a:rPr lang="en-US" sz="2000" dirty="0" err="1" smtClean="0">
                <a:solidFill>
                  <a:schemeClr val="accent4">
                    <a:lumMod val="50000"/>
                  </a:schemeClr>
                </a:solidFill>
                <a:latin typeface="Comic Sans MS" panose="030F0702030302020204" pitchFamily="66" charset="0"/>
              </a:rPr>
              <a:t>Podrecca</a:t>
            </a:r>
            <a:r>
              <a:rPr lang="en-US" sz="2000" dirty="0" smtClean="0">
                <a:solidFill>
                  <a:schemeClr val="accent4">
                    <a:lumMod val="50000"/>
                  </a:schemeClr>
                </a:solidFill>
                <a:latin typeface="Comic Sans MS" panose="030F0702030302020204" pitchFamily="66" charset="0"/>
              </a:rPr>
              <a:t> on the occasion of the 300th anniversary of </a:t>
            </a:r>
            <a:r>
              <a:rPr lang="en-US" sz="2000" dirty="0" err="1" smtClean="0">
                <a:solidFill>
                  <a:schemeClr val="accent4">
                    <a:lumMod val="50000"/>
                  </a:schemeClr>
                </a:solidFill>
                <a:latin typeface="Comic Sans MS" panose="030F0702030302020204" pitchFamily="66" charset="0"/>
              </a:rPr>
              <a:t>Tartini</a:t>
            </a:r>
            <a:r>
              <a:rPr lang="en-US" sz="2000" dirty="0" smtClean="0">
                <a:solidFill>
                  <a:schemeClr val="accent4">
                    <a:lumMod val="50000"/>
                  </a:schemeClr>
                </a:solidFill>
                <a:latin typeface="Comic Sans MS" panose="030F0702030302020204" pitchFamily="66" charset="0"/>
              </a:rPr>
              <a:t>.</a:t>
            </a:r>
            <a:endParaRPr lang="ru-RU" sz="2000" dirty="0">
              <a:solidFill>
                <a:schemeClr val="accent4">
                  <a:lumMod val="50000"/>
                </a:schemeClr>
              </a:solidFill>
              <a:latin typeface="Comic Sans MS" panose="030F0702030302020204" pitchFamily="66" charset="0"/>
            </a:endParaRPr>
          </a:p>
        </p:txBody>
      </p:sp>
      <p:pic>
        <p:nvPicPr>
          <p:cNvPr id="12290" name="Picture 2" descr="AlexZ - Пиран. Площадь Тарти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708920"/>
            <a:ext cx="5936899" cy="3960261"/>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55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2633"/>
            <a:ext cx="8229600" cy="1143000"/>
          </a:xfrm>
        </p:spPr>
        <p:txBody>
          <a:bodyPr>
            <a:normAutofit/>
          </a:bodyPr>
          <a:lstStyle/>
          <a:p>
            <a:r>
              <a:rPr lang="en-US" dirty="0" smtClean="0">
                <a:solidFill>
                  <a:schemeClr val="accent4">
                    <a:lumMod val="50000"/>
                  </a:schemeClr>
                </a:solidFill>
                <a:latin typeface="Comic Sans MS" panose="030F0702030302020204" pitchFamily="66" charset="0"/>
              </a:rPr>
              <a:t>Places in </a:t>
            </a:r>
            <a:r>
              <a:rPr lang="en-US" dirty="0" err="1" smtClean="0">
                <a:solidFill>
                  <a:schemeClr val="accent4">
                    <a:lumMod val="50000"/>
                  </a:schemeClr>
                </a:solidFill>
                <a:latin typeface="Comic Sans MS" panose="030F0702030302020204" pitchFamily="66" charset="0"/>
              </a:rPr>
              <a:t>Ptuj</a:t>
            </a:r>
            <a:endParaRPr lang="ru-RU" dirty="0">
              <a:solidFill>
                <a:schemeClr val="accent4">
                  <a:lumMod val="50000"/>
                </a:schemeClr>
              </a:solidFill>
              <a:latin typeface="Comic Sans MS" panose="030F0702030302020204" pitchFamily="66" charset="0"/>
            </a:endParaRPr>
          </a:p>
        </p:txBody>
      </p:sp>
      <p:pic>
        <p:nvPicPr>
          <p:cNvPr id="5122" name="Picture 2" descr="Лечение в Птуй Словения - AATRAVEL.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7272808" cy="4843692"/>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40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98376" y="19650"/>
            <a:ext cx="8147248" cy="1008112"/>
          </a:xfrm>
        </p:spPr>
        <p:txBody>
          <a:bodyPr/>
          <a:lstStyle/>
          <a:p>
            <a:r>
              <a:rPr lang="en-US" dirty="0" smtClean="0">
                <a:solidFill>
                  <a:schemeClr val="accent4">
                    <a:lumMod val="50000"/>
                  </a:schemeClr>
                </a:solidFill>
                <a:latin typeface="Comic Sans MS" panose="030F0702030302020204" pitchFamily="66" charset="0"/>
              </a:rPr>
              <a:t>Sights in Ljubljana</a:t>
            </a:r>
            <a:endParaRPr lang="ru-RU" dirty="0">
              <a:solidFill>
                <a:schemeClr val="accent4">
                  <a:lumMod val="50000"/>
                </a:schemeClr>
              </a:solidFill>
              <a:latin typeface="Comic Sans MS" panose="030F0702030302020204" pitchFamily="66" charset="0"/>
            </a:endParaRPr>
          </a:p>
        </p:txBody>
      </p:sp>
      <p:pic>
        <p:nvPicPr>
          <p:cNvPr id="2056" name="Picture 8" descr="Лучшие материалы проекта Турбина.р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76" y="984742"/>
            <a:ext cx="7638555" cy="5092371"/>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81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99392"/>
            <a:ext cx="8229600" cy="1143000"/>
          </a:xfrm>
        </p:spPr>
        <p:txBody>
          <a:bodyPr>
            <a:normAutofit/>
          </a:bodyPr>
          <a:lstStyle/>
          <a:p>
            <a:r>
              <a:rPr lang="en-US" sz="4000" dirty="0" err="1">
                <a:solidFill>
                  <a:schemeClr val="accent4">
                    <a:lumMod val="50000"/>
                  </a:schemeClr>
                </a:solidFill>
                <a:latin typeface="Comic Sans MS" panose="030F0702030302020204" pitchFamily="66" charset="0"/>
              </a:rPr>
              <a:t>Ptuj</a:t>
            </a:r>
            <a:r>
              <a:rPr lang="en-US" sz="4000" dirty="0">
                <a:solidFill>
                  <a:schemeClr val="accent4">
                    <a:lumMod val="50000"/>
                  </a:schemeClr>
                </a:solidFill>
                <a:latin typeface="Comic Sans MS" panose="030F0702030302020204" pitchFamily="66" charset="0"/>
              </a:rPr>
              <a:t> Castle</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457200" y="692696"/>
            <a:ext cx="8507288" cy="4525963"/>
          </a:xfrm>
        </p:spPr>
        <p:txBody>
          <a:bodyPr/>
          <a:lstStyle/>
          <a:p>
            <a:pPr marL="0" indent="0">
              <a:buNone/>
            </a:pPr>
            <a:r>
              <a:rPr lang="en-US" dirty="0" smtClean="0"/>
              <a:t>	</a:t>
            </a:r>
            <a:r>
              <a:rPr lang="en-US" sz="2000" dirty="0" smtClean="0">
                <a:solidFill>
                  <a:schemeClr val="accent4">
                    <a:lumMod val="50000"/>
                  </a:schemeClr>
                </a:solidFill>
                <a:latin typeface="Comic Sans MS" panose="030F0702030302020204" pitchFamily="66" charset="0"/>
              </a:rPr>
              <a:t>The Romans built a fortress temples. In the Middle Ages the hill turned into a cemetery Slavs. In the castle museum exhibits numerous artifacts related to the era of feudalism in Europe, where you can also see the collection of musical instruments and weapons.</a:t>
            </a:r>
            <a:endParaRPr lang="ru-RU" sz="2000" dirty="0">
              <a:solidFill>
                <a:schemeClr val="accent4">
                  <a:lumMod val="50000"/>
                </a:schemeClr>
              </a:solidFill>
              <a:latin typeface="Comic Sans MS" panose="030F0702030302020204" pitchFamily="66" charset="0"/>
            </a:endParaRPr>
          </a:p>
        </p:txBody>
      </p:sp>
      <p:pic>
        <p:nvPicPr>
          <p:cNvPr id="4100" name="Picture 4" descr="Посетив Птуй, вы сможете увидеть многочисленные архитектур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12976"/>
            <a:ext cx="4464496" cy="324036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4098" name="Picture 2" descr="Фотография Замок Птуй / Ptujski Grad. Город Птуй/Ptuj (Словен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428" y="2292004"/>
            <a:ext cx="4502058" cy="3377977"/>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352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71400"/>
            <a:ext cx="8229600" cy="1143000"/>
          </a:xfrm>
        </p:spPr>
        <p:txBody>
          <a:bodyPr>
            <a:normAutofit/>
          </a:bodyPr>
          <a:lstStyle/>
          <a:p>
            <a:r>
              <a:rPr lang="en-US" sz="4000" dirty="0" err="1" smtClean="0">
                <a:solidFill>
                  <a:schemeClr val="accent4">
                    <a:lumMod val="50000"/>
                  </a:schemeClr>
                </a:solidFill>
                <a:latin typeface="Comic Sans MS" panose="030F0702030302020204" pitchFamily="66" charset="0"/>
              </a:rPr>
              <a:t>Minorite</a:t>
            </a:r>
            <a:r>
              <a:rPr lang="en-US" sz="4000" dirty="0" smtClean="0">
                <a:solidFill>
                  <a:schemeClr val="accent4">
                    <a:lumMod val="50000"/>
                  </a:schemeClr>
                </a:solidFill>
                <a:latin typeface="Comic Sans MS" panose="030F0702030302020204" pitchFamily="66" charset="0"/>
              </a:rPr>
              <a:t> monastery</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323528" y="548680"/>
            <a:ext cx="8712968" cy="4525963"/>
          </a:xfrm>
        </p:spPr>
        <p:txBody>
          <a:bodyPr/>
          <a:lstStyle/>
          <a:p>
            <a:pPr marL="0" indent="0">
              <a:buNone/>
            </a:pPr>
            <a:r>
              <a:rPr lang="en-US" dirty="0" smtClean="0"/>
              <a:t>	</a:t>
            </a:r>
            <a:r>
              <a:rPr lang="en-US" sz="2000" dirty="0" smtClean="0">
                <a:solidFill>
                  <a:schemeClr val="accent4">
                    <a:lumMod val="50000"/>
                  </a:schemeClr>
                </a:solidFill>
                <a:latin typeface="Comic Sans MS" panose="030F0702030302020204" pitchFamily="66" charset="0"/>
              </a:rPr>
              <a:t>In the eastern part of the square stands a massive </a:t>
            </a:r>
            <a:r>
              <a:rPr lang="en-US" sz="2000" dirty="0" err="1" smtClean="0">
                <a:solidFill>
                  <a:schemeClr val="accent4">
                    <a:lumMod val="50000"/>
                  </a:schemeClr>
                </a:solidFill>
                <a:latin typeface="Comic Sans MS" panose="030F0702030302020204" pitchFamily="66" charset="0"/>
              </a:rPr>
              <a:t>Minorites</a:t>
            </a:r>
            <a:r>
              <a:rPr lang="en-US" sz="2000" dirty="0" smtClean="0">
                <a:solidFill>
                  <a:schemeClr val="accent4">
                    <a:lumMod val="50000"/>
                  </a:schemeClr>
                </a:solidFill>
                <a:latin typeface="Comic Sans MS" panose="030F0702030302020204" pitchFamily="66" charset="0"/>
              </a:rPr>
              <a:t> </a:t>
            </a:r>
            <a:r>
              <a:rPr lang="en-US" sz="2000" dirty="0" err="1" smtClean="0">
                <a:solidFill>
                  <a:schemeClr val="accent4">
                    <a:lumMod val="50000"/>
                  </a:schemeClr>
                </a:solidFill>
                <a:latin typeface="Comic Sans MS" panose="030F0702030302020204" pitchFamily="66" charset="0"/>
              </a:rPr>
              <a:t>Minorite</a:t>
            </a:r>
            <a:r>
              <a:rPr lang="en-US" sz="2000" dirty="0" smtClean="0">
                <a:solidFill>
                  <a:schemeClr val="accent4">
                    <a:lumMod val="50000"/>
                  </a:schemeClr>
                </a:solidFill>
                <a:latin typeface="Comic Sans MS" panose="030F0702030302020204" pitchFamily="66" charset="0"/>
              </a:rPr>
              <a:t> Monastery, which was built in the XIII century. In the center of the square is plague column with the Virgin Mary and baby Jesus.</a:t>
            </a:r>
            <a:endParaRPr lang="ru-RU" sz="2000" dirty="0">
              <a:solidFill>
                <a:schemeClr val="accent4">
                  <a:lumMod val="50000"/>
                </a:schemeClr>
              </a:solidFill>
              <a:latin typeface="Comic Sans MS" panose="030F0702030302020204" pitchFamily="66" charset="0"/>
            </a:endParaRPr>
          </a:p>
        </p:txBody>
      </p:sp>
      <p:pic>
        <p:nvPicPr>
          <p:cNvPr id="3074" name="Picture 2" descr="Миноритский монастырь (Minorite monаstery) / Птуй, Слов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6336704" cy="4752528"/>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19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90264"/>
            <a:ext cx="8229600" cy="1143000"/>
          </a:xfrm>
        </p:spPr>
        <p:txBody>
          <a:bodyPr>
            <a:normAutofit/>
          </a:bodyPr>
          <a:lstStyle/>
          <a:p>
            <a:r>
              <a:rPr lang="en-US" sz="4000" dirty="0" smtClean="0">
                <a:solidFill>
                  <a:schemeClr val="accent4">
                    <a:lumMod val="50000"/>
                  </a:schemeClr>
                </a:solidFill>
                <a:latin typeface="Comic Sans MS" panose="030F0702030302020204" pitchFamily="66" charset="0"/>
              </a:rPr>
              <a:t>Orpheus Monument</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395536" y="1052736"/>
            <a:ext cx="4176464" cy="5361459"/>
          </a:xfrm>
        </p:spPr>
        <p:txBody>
          <a:bodyPr/>
          <a:lstStyle/>
          <a:p>
            <a:pPr marL="0" indent="0">
              <a:buNone/>
            </a:pPr>
            <a:r>
              <a:rPr lang="en-US" dirty="0" smtClean="0"/>
              <a:t>	</a:t>
            </a:r>
            <a:r>
              <a:rPr lang="en-US" sz="2800" dirty="0" smtClean="0">
                <a:solidFill>
                  <a:schemeClr val="accent4">
                    <a:lumMod val="50000"/>
                  </a:schemeClr>
                </a:solidFill>
                <a:latin typeface="Comic Sans MS" panose="030F0702030302020204" pitchFamily="66" charset="0"/>
              </a:rPr>
              <a:t>Monument Orpheus is considered one of the most famous Roman relics </a:t>
            </a:r>
            <a:r>
              <a:rPr lang="en-US" sz="2800" dirty="0" err="1" smtClean="0">
                <a:solidFill>
                  <a:schemeClr val="accent4">
                    <a:lumMod val="50000"/>
                  </a:schemeClr>
                </a:solidFill>
                <a:latin typeface="Comic Sans MS" panose="030F0702030302020204" pitchFamily="66" charset="0"/>
              </a:rPr>
              <a:t>Ptuj</a:t>
            </a:r>
            <a:r>
              <a:rPr lang="en-US" sz="2800" dirty="0" smtClean="0">
                <a:solidFill>
                  <a:schemeClr val="accent4">
                    <a:lumMod val="50000"/>
                  </a:schemeClr>
                </a:solidFill>
                <a:latin typeface="Comic Sans MS" panose="030F0702030302020204" pitchFamily="66" charset="0"/>
              </a:rPr>
              <a:t>. The monument is a 5-meter marble tombstone. On the stone c</a:t>
            </a:r>
            <a:r>
              <a:rPr lang="en-US" sz="2800" dirty="0" smtClean="0">
                <a:solidFill>
                  <a:schemeClr val="accent4">
                    <a:lumMod val="50000"/>
                  </a:schemeClr>
                </a:solidFill>
                <a:latin typeface="Comic Sans MS" panose="030F0702030302020204" pitchFamily="66" charset="0"/>
              </a:rPr>
              <a:t>arved</a:t>
            </a:r>
            <a:r>
              <a:rPr lang="en-US" sz="2800" dirty="0" smtClean="0">
                <a:solidFill>
                  <a:schemeClr val="accent4">
                    <a:lumMod val="50000"/>
                  </a:schemeClr>
                </a:solidFill>
                <a:latin typeface="Comic Sans MS" panose="030F0702030302020204" pitchFamily="66" charset="0"/>
              </a:rPr>
              <a:t> fragments from the myth of Orpheus.</a:t>
            </a:r>
            <a:endParaRPr lang="ru-RU" sz="2800" dirty="0">
              <a:solidFill>
                <a:schemeClr val="accent4">
                  <a:lumMod val="50000"/>
                </a:schemeClr>
              </a:solidFill>
              <a:latin typeface="Comic Sans MS" panose="030F0702030302020204" pitchFamily="66" charset="0"/>
            </a:endParaRPr>
          </a:p>
        </p:txBody>
      </p:sp>
      <p:pic>
        <p:nvPicPr>
          <p:cNvPr id="19458" name="Picture 2" descr="Лента записей из дневника блогера Пестренький. Страница 36 :: BlogRider.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52736"/>
            <a:ext cx="3683892" cy="4920691"/>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913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43060" y="-171400"/>
            <a:ext cx="8229600" cy="1143000"/>
          </a:xfrm>
        </p:spPr>
        <p:txBody>
          <a:bodyPr>
            <a:normAutofit/>
          </a:bodyPr>
          <a:lstStyle/>
          <a:p>
            <a:r>
              <a:rPr lang="en-US" sz="4000" dirty="0" smtClean="0">
                <a:solidFill>
                  <a:schemeClr val="accent4">
                    <a:lumMod val="50000"/>
                  </a:schemeClr>
                </a:solidFill>
                <a:latin typeface="Comic Sans MS" panose="030F0702030302020204" pitchFamily="66" charset="0"/>
              </a:rPr>
              <a:t>Ljubljana Castle </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251520" y="980728"/>
            <a:ext cx="8229600" cy="4525963"/>
          </a:xfrm>
        </p:spPr>
        <p:txBody>
          <a:bodyPr>
            <a:normAutofit/>
          </a:bodyPr>
          <a:lstStyle/>
          <a:p>
            <a:pPr marL="0" indent="0">
              <a:buNone/>
            </a:pPr>
            <a:r>
              <a:rPr lang="en-US" sz="2000" dirty="0">
                <a:solidFill>
                  <a:schemeClr val="accent4">
                    <a:lumMod val="50000"/>
                  </a:schemeClr>
                </a:solidFill>
                <a:latin typeface="Comic Sans MS" panose="030F0702030302020204" pitchFamily="66" charset="0"/>
              </a:rPr>
              <a:t>	</a:t>
            </a:r>
            <a:r>
              <a:rPr lang="en-US" sz="2000" dirty="0" smtClean="0">
                <a:solidFill>
                  <a:schemeClr val="accent4">
                    <a:lumMod val="50000"/>
                  </a:schemeClr>
                </a:solidFill>
                <a:latin typeface="Comic Sans MS" panose="030F0702030302020204" pitchFamily="66" charset="0"/>
              </a:rPr>
              <a:t>The castle is located on a hill above the old town, with a magnificent view over the city. The exact date of foundation is not available, the first mention of the castle accounts for 1144. In laying the castle is still preserved </a:t>
            </a:r>
          </a:p>
          <a:p>
            <a:pPr marL="0" indent="0">
              <a:buNone/>
            </a:pPr>
            <a:r>
              <a:rPr lang="en-US" sz="2000" dirty="0" smtClean="0">
                <a:solidFill>
                  <a:schemeClr val="accent4">
                    <a:lumMod val="50000"/>
                  </a:schemeClr>
                </a:solidFill>
                <a:latin typeface="Comic Sans MS" panose="030F0702030302020204" pitchFamily="66" charset="0"/>
              </a:rPr>
              <a:t>fragments of Celtic, Illyrian and Roman </a:t>
            </a:r>
          </a:p>
          <a:p>
            <a:pPr marL="0" indent="0">
              <a:buNone/>
            </a:pPr>
            <a:r>
              <a:rPr lang="en-US" sz="2000" dirty="0" smtClean="0">
                <a:solidFill>
                  <a:schemeClr val="accent4">
                    <a:lumMod val="50000"/>
                  </a:schemeClr>
                </a:solidFill>
                <a:latin typeface="Comic Sans MS" panose="030F0702030302020204" pitchFamily="66" charset="0"/>
              </a:rPr>
              <a:t>structures.</a:t>
            </a:r>
            <a:endParaRPr lang="ru-RU" sz="2000" dirty="0">
              <a:solidFill>
                <a:schemeClr val="accent4">
                  <a:lumMod val="50000"/>
                </a:schemeClr>
              </a:solidFill>
              <a:latin typeface="Comic Sans MS" panose="030F0702030302020204" pitchFamily="66" charset="0"/>
            </a:endParaRPr>
          </a:p>
        </p:txBody>
      </p:sp>
      <p:pic>
        <p:nvPicPr>
          <p:cNvPr id="18436" name="Picture 4" descr="Люблянский замок в Словен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60848"/>
            <a:ext cx="3693353" cy="4176464"/>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8434" name="Picture 2" descr="Люблянский замок в Словени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99" y="3197130"/>
            <a:ext cx="4923071" cy="328615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85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71400"/>
            <a:ext cx="8229600" cy="1143000"/>
          </a:xfrm>
        </p:spPr>
        <p:txBody>
          <a:bodyPr>
            <a:normAutofit/>
          </a:bodyPr>
          <a:lstStyle/>
          <a:p>
            <a:r>
              <a:rPr lang="en-US" sz="4000" dirty="0" smtClean="0">
                <a:solidFill>
                  <a:schemeClr val="accent4">
                    <a:lumMod val="50000"/>
                  </a:schemeClr>
                </a:solidFill>
                <a:latin typeface="Comic Sans MS" panose="030F0702030302020204" pitchFamily="66" charset="0"/>
              </a:rPr>
              <a:t>Palace of the seminary</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226190" y="836712"/>
            <a:ext cx="4330824" cy="5760640"/>
          </a:xfrm>
        </p:spPr>
        <p:txBody>
          <a:bodyPr>
            <a:normAutofit fontScale="92500"/>
          </a:bodyPr>
          <a:lstStyle/>
          <a:p>
            <a:pPr marL="0" indent="0" algn="just">
              <a:buNone/>
            </a:pPr>
            <a:r>
              <a:rPr lang="en-US" dirty="0" smtClean="0"/>
              <a:t>	</a:t>
            </a:r>
            <a:r>
              <a:rPr lang="en-US" sz="2400" dirty="0" smtClean="0">
                <a:solidFill>
                  <a:schemeClr val="accent4">
                    <a:lumMod val="50000"/>
                  </a:schemeClr>
                </a:solidFill>
                <a:latin typeface="Comic Sans MS" panose="030F0702030302020204" pitchFamily="66" charset="0"/>
              </a:rPr>
              <a:t>It is located behind the Cathedral and was built by the architect Carlo </a:t>
            </a:r>
            <a:r>
              <a:rPr lang="en-US" sz="2400" dirty="0" err="1" smtClean="0">
                <a:solidFill>
                  <a:schemeClr val="accent4">
                    <a:lumMod val="50000"/>
                  </a:schemeClr>
                </a:solidFill>
                <a:latin typeface="Comic Sans MS" panose="030F0702030302020204" pitchFamily="66" charset="0"/>
              </a:rPr>
              <a:t>Martinutstsi</a:t>
            </a:r>
            <a:r>
              <a:rPr lang="en-US" sz="2400" dirty="0" smtClean="0">
                <a:solidFill>
                  <a:schemeClr val="accent4">
                    <a:lumMod val="50000"/>
                  </a:schemeClr>
                </a:solidFill>
                <a:latin typeface="Comic Sans MS" panose="030F0702030302020204" pitchFamily="66" charset="0"/>
              </a:rPr>
              <a:t> beginning of the XVIII century. The building boasts an ornate entrance portal, which in 1714 was cut in the studio stonemason Luke </a:t>
            </a:r>
            <a:r>
              <a:rPr lang="en-US" sz="2400" dirty="0" err="1" smtClean="0">
                <a:solidFill>
                  <a:schemeClr val="accent4">
                    <a:lumMod val="50000"/>
                  </a:schemeClr>
                </a:solidFill>
                <a:latin typeface="Comic Sans MS" panose="030F0702030302020204" pitchFamily="66" charset="0"/>
              </a:rPr>
              <a:t>Misleya</a:t>
            </a:r>
            <a:r>
              <a:rPr lang="en-US" sz="2400" dirty="0" smtClean="0">
                <a:solidFill>
                  <a:schemeClr val="accent4">
                    <a:lumMod val="50000"/>
                  </a:schemeClr>
                </a:solidFill>
                <a:latin typeface="Comic Sans MS" panose="030F0702030302020204" pitchFamily="66" charset="0"/>
              </a:rPr>
              <a:t>. In the palace of the seminary is located </a:t>
            </a:r>
            <a:r>
              <a:rPr lang="en-US" sz="2400" dirty="0" err="1" smtClean="0">
                <a:solidFill>
                  <a:schemeClr val="accent4">
                    <a:lumMod val="50000"/>
                  </a:schemeClr>
                </a:solidFill>
                <a:latin typeface="Comic Sans MS" panose="030F0702030302020204" pitchFamily="66" charset="0"/>
              </a:rPr>
              <a:t>storey</a:t>
            </a:r>
            <a:r>
              <a:rPr lang="en-US" sz="2400" dirty="0" smtClean="0">
                <a:solidFill>
                  <a:schemeClr val="accent4">
                    <a:lumMod val="50000"/>
                  </a:schemeClr>
                </a:solidFill>
                <a:latin typeface="Comic Sans MS" panose="030F0702030302020204" pitchFamily="66" charset="0"/>
              </a:rPr>
              <a:t> seminary library, the first public library in Ljubljana, founded in 1701 on the initiative of members of the Academy. Library holds many valuable manuscripts and printed works.</a:t>
            </a:r>
            <a:endParaRPr lang="ru-RU" sz="2400" dirty="0">
              <a:solidFill>
                <a:schemeClr val="accent4">
                  <a:lumMod val="50000"/>
                </a:schemeClr>
              </a:solidFill>
              <a:latin typeface="Comic Sans MS" panose="030F0702030302020204" pitchFamily="66" charset="0"/>
            </a:endParaRPr>
          </a:p>
        </p:txBody>
      </p:sp>
      <p:pic>
        <p:nvPicPr>
          <p:cNvPr id="17410" name="Picture 2" descr="Дворец семинарии, Слов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52736"/>
            <a:ext cx="3863990" cy="5301208"/>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248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71055" y="-127279"/>
            <a:ext cx="8229600" cy="1143000"/>
          </a:xfrm>
        </p:spPr>
        <p:txBody>
          <a:bodyPr>
            <a:normAutofit/>
          </a:bodyPr>
          <a:lstStyle/>
          <a:p>
            <a:r>
              <a:rPr lang="en-US" sz="4000" dirty="0" smtClean="0">
                <a:solidFill>
                  <a:schemeClr val="accent4">
                    <a:lumMod val="50000"/>
                  </a:schemeClr>
                </a:solidFill>
                <a:latin typeface="Comic Sans MS" panose="030F0702030302020204" pitchFamily="66" charset="0"/>
              </a:rPr>
              <a:t>Ancient Town Hall</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4716016" y="836712"/>
            <a:ext cx="4248472" cy="5688632"/>
          </a:xfrm>
        </p:spPr>
        <p:txBody>
          <a:bodyPr>
            <a:normAutofit lnSpcReduction="10000"/>
          </a:bodyPr>
          <a:lstStyle/>
          <a:p>
            <a:pPr marL="0" indent="0">
              <a:buNone/>
            </a:pPr>
            <a:r>
              <a:rPr lang="en-US" dirty="0" smtClean="0"/>
              <a:t>	</a:t>
            </a:r>
            <a:r>
              <a:rPr lang="en-US" sz="2200" dirty="0" smtClean="0">
                <a:solidFill>
                  <a:schemeClr val="accent4">
                    <a:lumMod val="50000"/>
                  </a:schemeClr>
                </a:solidFill>
                <a:latin typeface="Comic Sans MS" panose="030F0702030302020204" pitchFamily="66" charset="0"/>
              </a:rPr>
              <a:t>Old Town Hall is located in the center of the old town and was built in 1484 and rebuilt in the XVIII century by the architect </a:t>
            </a:r>
            <a:r>
              <a:rPr lang="en-US" sz="2200" dirty="0" err="1" smtClean="0">
                <a:solidFill>
                  <a:schemeClr val="accent4">
                    <a:lumMod val="50000"/>
                  </a:schemeClr>
                </a:solidFill>
                <a:latin typeface="Comic Sans MS" panose="030F0702030302020204" pitchFamily="66" charset="0"/>
              </a:rPr>
              <a:t>Gregor</a:t>
            </a:r>
            <a:r>
              <a:rPr lang="en-US" sz="2200" dirty="0" smtClean="0">
                <a:solidFill>
                  <a:schemeClr val="accent4">
                    <a:lumMod val="50000"/>
                  </a:schemeClr>
                </a:solidFill>
                <a:latin typeface="Comic Sans MS" panose="030F0702030302020204" pitchFamily="66" charset="0"/>
              </a:rPr>
              <a:t> </a:t>
            </a:r>
            <a:r>
              <a:rPr lang="en-US" sz="2200" dirty="0" err="1" smtClean="0">
                <a:solidFill>
                  <a:schemeClr val="accent4">
                    <a:lumMod val="50000"/>
                  </a:schemeClr>
                </a:solidFill>
                <a:latin typeface="Comic Sans MS" panose="030F0702030302020204" pitchFamily="66" charset="0"/>
              </a:rPr>
              <a:t>Maček</a:t>
            </a:r>
            <a:r>
              <a:rPr lang="en-US" sz="2200" dirty="0" smtClean="0">
                <a:solidFill>
                  <a:schemeClr val="accent4">
                    <a:lumMod val="50000"/>
                  </a:schemeClr>
                </a:solidFill>
                <a:latin typeface="Comic Sans MS" panose="030F0702030302020204" pitchFamily="66" charset="0"/>
              </a:rPr>
              <a:t>. The facade of the building in the style of the late Baroque. Numerous decorations - decorative trim in the style of </a:t>
            </a:r>
            <a:r>
              <a:rPr lang="en-US" sz="2200" dirty="0" err="1" smtClean="0">
                <a:solidFill>
                  <a:schemeClr val="accent4">
                    <a:lumMod val="50000"/>
                  </a:schemeClr>
                </a:solidFill>
                <a:latin typeface="Comic Sans MS" panose="030F0702030302020204" pitchFamily="66" charset="0"/>
              </a:rPr>
              <a:t>sgraffito</a:t>
            </a:r>
            <a:r>
              <a:rPr lang="en-US" sz="2200" dirty="0" smtClean="0">
                <a:solidFill>
                  <a:schemeClr val="accent4">
                    <a:lumMod val="50000"/>
                  </a:schemeClr>
                </a:solidFill>
                <a:latin typeface="Comic Sans MS" panose="030F0702030302020204" pitchFamily="66" charset="0"/>
              </a:rPr>
              <a:t>, sculptures of mythological themes, map Ljubljana XVII century above the portal, leading to one of the two courtyards - Town Hall was converted into a true gem of Ljubljana.</a:t>
            </a:r>
            <a:endParaRPr lang="ru-RU" sz="2200" dirty="0">
              <a:solidFill>
                <a:schemeClr val="accent4">
                  <a:lumMod val="50000"/>
                </a:schemeClr>
              </a:solidFill>
              <a:latin typeface="Comic Sans MS" panose="030F0702030302020204" pitchFamily="66" charset="0"/>
            </a:endParaRPr>
          </a:p>
        </p:txBody>
      </p:sp>
      <p:pic>
        <p:nvPicPr>
          <p:cNvPr id="16388" name="Picture 4" descr="Поговорим о Польше :: Просмотр темы - Моя Слов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980728"/>
            <a:ext cx="3888431" cy="5178951"/>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56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71400"/>
            <a:ext cx="8229600" cy="1143000"/>
          </a:xfrm>
        </p:spPr>
        <p:txBody>
          <a:bodyPr>
            <a:normAutofit/>
          </a:bodyPr>
          <a:lstStyle/>
          <a:p>
            <a:r>
              <a:rPr lang="en-US" sz="4000" dirty="0" smtClean="0">
                <a:solidFill>
                  <a:schemeClr val="accent4">
                    <a:lumMod val="50000"/>
                  </a:schemeClr>
                </a:solidFill>
                <a:latin typeface="Comic Sans MS" panose="030F0702030302020204" pitchFamily="66" charset="0"/>
              </a:rPr>
              <a:t>Triple Bridge</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269776" y="548680"/>
            <a:ext cx="8604448" cy="4525963"/>
          </a:xfrm>
        </p:spPr>
        <p:txBody>
          <a:bodyPr/>
          <a:lstStyle/>
          <a:p>
            <a:pPr marL="0" indent="0">
              <a:buNone/>
            </a:pPr>
            <a:r>
              <a:rPr lang="en-US" dirty="0" smtClean="0"/>
              <a:t>	</a:t>
            </a:r>
            <a:r>
              <a:rPr lang="en-US" sz="2000" dirty="0" smtClean="0">
                <a:solidFill>
                  <a:schemeClr val="accent4">
                    <a:lumMod val="50000"/>
                  </a:schemeClr>
                </a:solidFill>
                <a:latin typeface="Comic Sans MS" panose="030F0702030302020204" pitchFamily="66" charset="0"/>
              </a:rPr>
              <a:t>Triple Bridge </a:t>
            </a:r>
            <a:r>
              <a:rPr lang="en-US" sz="2000" dirty="0" smtClean="0">
                <a:solidFill>
                  <a:schemeClr val="accent4">
                    <a:lumMod val="50000"/>
                  </a:schemeClr>
                </a:solidFill>
                <a:latin typeface="Comic Sans MS" panose="030F0702030302020204" pitchFamily="66" charset="0"/>
              </a:rPr>
              <a:t>- three divergent fan of the bridge over the </a:t>
            </a:r>
            <a:r>
              <a:rPr lang="en-US" sz="2000" dirty="0" err="1" smtClean="0">
                <a:solidFill>
                  <a:schemeClr val="accent4">
                    <a:lumMod val="50000"/>
                  </a:schemeClr>
                </a:solidFill>
                <a:latin typeface="Comic Sans MS" panose="030F0702030302020204" pitchFamily="66" charset="0"/>
              </a:rPr>
              <a:t>Ljubljanica</a:t>
            </a:r>
            <a:r>
              <a:rPr lang="en-US" sz="2000" dirty="0" smtClean="0">
                <a:solidFill>
                  <a:schemeClr val="accent4">
                    <a:lumMod val="50000"/>
                  </a:schemeClr>
                </a:solidFill>
                <a:latin typeface="Comic Sans MS" panose="030F0702030302020204" pitchFamily="66" charset="0"/>
              </a:rPr>
              <a:t>, constructed under the project of J. </a:t>
            </a:r>
            <a:r>
              <a:rPr lang="en-US" sz="2000" dirty="0" err="1" smtClean="0">
                <a:solidFill>
                  <a:schemeClr val="accent4">
                    <a:lumMod val="50000"/>
                  </a:schemeClr>
                </a:solidFill>
                <a:latin typeface="Comic Sans MS" panose="030F0702030302020204" pitchFamily="66" charset="0"/>
              </a:rPr>
              <a:t>Plecnik</a:t>
            </a:r>
            <a:r>
              <a:rPr lang="en-US" sz="2000" dirty="0" smtClean="0">
                <a:solidFill>
                  <a:schemeClr val="accent4">
                    <a:lumMod val="50000"/>
                  </a:schemeClr>
                </a:solidFill>
                <a:latin typeface="Comic Sans MS" panose="030F0702030302020204" pitchFamily="66" charset="0"/>
              </a:rPr>
              <a:t>, the symbol of Ljubljana. In the early twentieth century, the old bridge, unable to cope with road traffic, wanted to destroy, but the architect </a:t>
            </a:r>
            <a:r>
              <a:rPr lang="en-US" sz="2000" dirty="0" err="1" smtClean="0">
                <a:solidFill>
                  <a:schemeClr val="accent4">
                    <a:lumMod val="50000"/>
                  </a:schemeClr>
                </a:solidFill>
                <a:latin typeface="Comic Sans MS" panose="030F0702030302020204" pitchFamily="66" charset="0"/>
              </a:rPr>
              <a:t>Jože</a:t>
            </a:r>
            <a:r>
              <a:rPr lang="en-US" sz="2000" dirty="0" smtClean="0">
                <a:solidFill>
                  <a:schemeClr val="accent4">
                    <a:lumMod val="50000"/>
                  </a:schemeClr>
                </a:solidFill>
                <a:latin typeface="Comic Sans MS" panose="030F0702030302020204" pitchFamily="66" charset="0"/>
              </a:rPr>
              <a:t> </a:t>
            </a:r>
            <a:r>
              <a:rPr lang="en-US" sz="2000" dirty="0" err="1" smtClean="0">
                <a:solidFill>
                  <a:schemeClr val="accent4">
                    <a:lumMod val="50000"/>
                  </a:schemeClr>
                </a:solidFill>
                <a:latin typeface="Comic Sans MS" panose="030F0702030302020204" pitchFamily="66" charset="0"/>
              </a:rPr>
              <a:t>Plečnik</a:t>
            </a:r>
            <a:r>
              <a:rPr lang="en-US" sz="2000" dirty="0" smtClean="0">
                <a:solidFill>
                  <a:schemeClr val="accent4">
                    <a:lumMod val="50000"/>
                  </a:schemeClr>
                </a:solidFill>
                <a:latin typeface="Comic Sans MS" panose="030F0702030302020204" pitchFamily="66" charset="0"/>
              </a:rPr>
              <a:t> expanded and completely transformed it. In 1929-1931, nearby were built two pedestrian bridges that complement the first.</a:t>
            </a:r>
            <a:endParaRPr lang="ru-RU" sz="2000" dirty="0">
              <a:solidFill>
                <a:schemeClr val="accent4">
                  <a:lumMod val="50000"/>
                </a:schemeClr>
              </a:solidFill>
              <a:latin typeface="Comic Sans MS" panose="030F0702030302020204" pitchFamily="66" charset="0"/>
            </a:endParaRPr>
          </a:p>
        </p:txBody>
      </p:sp>
      <p:pic>
        <p:nvPicPr>
          <p:cNvPr id="11266" name="Picture 2" descr="Славная Слов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708919"/>
            <a:ext cx="6286078" cy="3996151"/>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51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1143000"/>
          </a:xfrm>
        </p:spPr>
        <p:txBody>
          <a:bodyPr>
            <a:normAutofit/>
          </a:bodyPr>
          <a:lstStyle/>
          <a:p>
            <a:r>
              <a:rPr lang="en-US" dirty="0" smtClean="0">
                <a:solidFill>
                  <a:schemeClr val="accent4">
                    <a:lumMod val="50000"/>
                  </a:schemeClr>
                </a:solidFill>
                <a:latin typeface="Comic Sans MS" panose="030F0702030302020204" pitchFamily="66" charset="0"/>
              </a:rPr>
              <a:t>Famous places of Maribor</a:t>
            </a:r>
            <a:endParaRPr lang="ru-RU" dirty="0">
              <a:solidFill>
                <a:schemeClr val="accent4">
                  <a:lumMod val="50000"/>
                </a:schemeClr>
              </a:solidFill>
              <a:latin typeface="Comic Sans MS" panose="030F0702030302020204" pitchFamily="66" charset="0"/>
            </a:endParaRPr>
          </a:p>
        </p:txBody>
      </p:sp>
      <p:pic>
        <p:nvPicPr>
          <p:cNvPr id="20482" name="Picture 2" descr="Марибор Фото Словен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124744"/>
            <a:ext cx="8572500" cy="5000625"/>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43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71400"/>
            <a:ext cx="8229600" cy="1143000"/>
          </a:xfrm>
        </p:spPr>
        <p:txBody>
          <a:bodyPr>
            <a:normAutofit/>
          </a:bodyPr>
          <a:lstStyle/>
          <a:p>
            <a:r>
              <a:rPr lang="en-US" sz="4000" dirty="0" smtClean="0">
                <a:solidFill>
                  <a:schemeClr val="accent4">
                    <a:lumMod val="50000"/>
                  </a:schemeClr>
                </a:solidFill>
                <a:latin typeface="Comic Sans MS" panose="030F0702030302020204" pitchFamily="66" charset="0"/>
              </a:rPr>
              <a:t>Old vine Maribor</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467544" y="764704"/>
            <a:ext cx="8507288" cy="4525963"/>
          </a:xfrm>
        </p:spPr>
        <p:txBody>
          <a:bodyPr>
            <a:normAutofit/>
          </a:bodyPr>
          <a:lstStyle/>
          <a:p>
            <a:pPr marL="0" indent="0">
              <a:buNone/>
            </a:pPr>
            <a:r>
              <a:rPr lang="en-US" sz="2000" dirty="0" smtClean="0">
                <a:solidFill>
                  <a:schemeClr val="accent4">
                    <a:lumMod val="50000"/>
                  </a:schemeClr>
                </a:solidFill>
                <a:latin typeface="Comic Sans MS" panose="030F0702030302020204" pitchFamily="66" charset="0"/>
              </a:rPr>
              <a:t>	Old vine Maribor is the oldest representative of the flora on the planet, what is most surprising is the fact that the vine still bears fruit. Vine age is more than 400 years, the plant is recorded in the Guinness Book of Records. Maribor vine symbolizes the rich wine culture of Maribor. Annually with vines harvested from 35 to 55 berries, which are sealed in glass bottles by a famous artist Oscar </a:t>
            </a:r>
            <a:r>
              <a:rPr lang="en-US" sz="2000" dirty="0" err="1" smtClean="0">
                <a:solidFill>
                  <a:schemeClr val="accent4">
                    <a:lumMod val="50000"/>
                  </a:schemeClr>
                </a:solidFill>
                <a:latin typeface="Comic Sans MS" panose="030F0702030302020204" pitchFamily="66" charset="0"/>
              </a:rPr>
              <a:t>Kogoyem</a:t>
            </a:r>
            <a:r>
              <a:rPr lang="en-US" sz="2000" dirty="0" smtClean="0">
                <a:solidFill>
                  <a:schemeClr val="accent4">
                    <a:lumMod val="50000"/>
                  </a:schemeClr>
                </a:solidFill>
                <a:latin typeface="Comic Sans MS" panose="030F0702030302020204" pitchFamily="66" charset="0"/>
              </a:rPr>
              <a:t>, symbolizing the precious gift of land.</a:t>
            </a:r>
            <a:endParaRPr lang="ru-RU" sz="2000" dirty="0">
              <a:solidFill>
                <a:schemeClr val="accent4">
                  <a:lumMod val="50000"/>
                </a:schemeClr>
              </a:solidFill>
              <a:latin typeface="Comic Sans MS" panose="030F0702030302020204" pitchFamily="66" charset="0"/>
            </a:endParaRPr>
          </a:p>
        </p:txBody>
      </p:sp>
      <p:pic>
        <p:nvPicPr>
          <p:cNvPr id="10242" name="Picture 2" descr="Cловения. - Я такая. Международный женский форум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34842"/>
            <a:ext cx="4032448" cy="3106568"/>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244" name="Picture 4" descr="Летнее путешествие на кемпере. Часть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710" y="3234842"/>
            <a:ext cx="4142090" cy="3106568"/>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588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однотонные картинки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71400"/>
            <a:ext cx="8229600" cy="1143000"/>
          </a:xfrm>
        </p:spPr>
        <p:txBody>
          <a:bodyPr>
            <a:normAutofit/>
          </a:bodyPr>
          <a:lstStyle/>
          <a:p>
            <a:r>
              <a:rPr lang="en-US" sz="4000" dirty="0" smtClean="0">
                <a:solidFill>
                  <a:schemeClr val="accent4">
                    <a:lumMod val="50000"/>
                  </a:schemeClr>
                </a:solidFill>
                <a:latin typeface="Comic Sans MS" panose="030F0702030302020204" pitchFamily="66" charset="0"/>
              </a:rPr>
              <a:t>National Liberation Monument</a:t>
            </a:r>
            <a:endParaRPr lang="ru-RU" sz="4000" dirty="0">
              <a:solidFill>
                <a:schemeClr val="accent4">
                  <a:lumMod val="50000"/>
                </a:schemeClr>
              </a:solidFill>
              <a:latin typeface="Comic Sans MS" panose="030F0702030302020204" pitchFamily="66" charset="0"/>
            </a:endParaRPr>
          </a:p>
        </p:txBody>
      </p:sp>
      <p:sp>
        <p:nvSpPr>
          <p:cNvPr id="3" name="Объект 2"/>
          <p:cNvSpPr>
            <a:spLocks noGrp="1"/>
          </p:cNvSpPr>
          <p:nvPr>
            <p:ph idx="1"/>
          </p:nvPr>
        </p:nvSpPr>
        <p:spPr>
          <a:xfrm>
            <a:off x="457200" y="620688"/>
            <a:ext cx="8229600" cy="4525963"/>
          </a:xfrm>
        </p:spPr>
        <p:txBody>
          <a:bodyPr>
            <a:normAutofit/>
          </a:bodyPr>
          <a:lstStyle/>
          <a:p>
            <a:pPr marL="0" indent="0">
              <a:buNone/>
            </a:pPr>
            <a:r>
              <a:rPr lang="en-US" dirty="0" smtClean="0"/>
              <a:t>	</a:t>
            </a:r>
            <a:r>
              <a:rPr lang="en-US" sz="2200" dirty="0" smtClean="0">
                <a:solidFill>
                  <a:schemeClr val="accent4">
                    <a:lumMod val="50000"/>
                  </a:schemeClr>
                </a:solidFill>
                <a:latin typeface="Comic Sans MS" panose="030F0702030302020204" pitchFamily="66" charset="0"/>
              </a:rPr>
              <a:t>Bronze monument of national liberation in 1975 was set in Liberty Square in Maribor. On the monument there are graphical copies of public proclamations regarding the executions of prisoners and rebels sentenced to death during the Second World War. Monument better known to locals as "</a:t>
            </a:r>
            <a:r>
              <a:rPr lang="en-US" sz="2200" dirty="0" err="1" smtClean="0">
                <a:solidFill>
                  <a:schemeClr val="accent4">
                    <a:lumMod val="50000"/>
                  </a:schemeClr>
                </a:solidFill>
                <a:latin typeface="Comic Sans MS" panose="030F0702030302020204" pitchFamily="66" charset="0"/>
              </a:rPr>
              <a:t>Koyak</a:t>
            </a:r>
            <a:r>
              <a:rPr lang="en-US" sz="2200" dirty="0" smtClean="0">
                <a:solidFill>
                  <a:schemeClr val="accent4">
                    <a:lumMod val="50000"/>
                  </a:schemeClr>
                </a:solidFill>
                <a:latin typeface="Comic Sans MS" panose="030F0702030302020204" pitchFamily="66" charset="0"/>
              </a:rPr>
              <a:t>" because its appearance monument reminds them bald detective Theo </a:t>
            </a:r>
            <a:r>
              <a:rPr lang="en-US" sz="2200" dirty="0" err="1" smtClean="0">
                <a:solidFill>
                  <a:schemeClr val="accent4">
                    <a:lumMod val="50000"/>
                  </a:schemeClr>
                </a:solidFill>
                <a:latin typeface="Comic Sans MS" panose="030F0702030302020204" pitchFamily="66" charset="0"/>
              </a:rPr>
              <a:t>Koyaka</a:t>
            </a:r>
            <a:r>
              <a:rPr lang="en-US" sz="2200" dirty="0" smtClean="0">
                <a:solidFill>
                  <a:schemeClr val="accent4">
                    <a:lumMod val="50000"/>
                  </a:schemeClr>
                </a:solidFill>
                <a:latin typeface="Comic Sans MS" panose="030F0702030302020204" pitchFamily="66" charset="0"/>
              </a:rPr>
              <a:t> from the same American police series.</a:t>
            </a:r>
            <a:endParaRPr lang="ru-RU" sz="2200" dirty="0">
              <a:solidFill>
                <a:schemeClr val="accent4">
                  <a:lumMod val="50000"/>
                </a:schemeClr>
              </a:solidFill>
              <a:latin typeface="Comic Sans MS" panose="030F0702030302020204" pitchFamily="66" charset="0"/>
            </a:endParaRPr>
          </a:p>
        </p:txBody>
      </p:sp>
      <p:pic>
        <p:nvPicPr>
          <p:cNvPr id="15362" name="Picture 2" descr="http://cs6011.userapi.com/u2883636/152350485/x_96f67b8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3" y="3284984"/>
            <a:ext cx="5911563" cy="3334123"/>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455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65</Words>
  <Application>Microsoft Office PowerPoint</Application>
  <PresentationFormat>Экран (4:3)</PresentationFormat>
  <Paragraphs>42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Famous places in Slovenia</vt:lpstr>
      <vt:lpstr>Sights in Ljubljana</vt:lpstr>
      <vt:lpstr>Ljubljana Castle </vt:lpstr>
      <vt:lpstr>Palace of the seminary</vt:lpstr>
      <vt:lpstr>Ancient Town Hall</vt:lpstr>
      <vt:lpstr>Triple Bridge</vt:lpstr>
      <vt:lpstr>Famous places of Maribor</vt:lpstr>
      <vt:lpstr>Old vine Maribor</vt:lpstr>
      <vt:lpstr>National Liberation Monument</vt:lpstr>
      <vt:lpstr>Famous places in Koper</vt:lpstr>
      <vt:lpstr>The city bell tower</vt:lpstr>
      <vt:lpstr>Muda Gate</vt:lpstr>
      <vt:lpstr>Loggia</vt:lpstr>
      <vt:lpstr>Praetorian palace</vt:lpstr>
      <vt:lpstr>Da Ponte Fountain</vt:lpstr>
      <vt:lpstr>Sights of Piran</vt:lpstr>
      <vt:lpstr>Madonna Cape</vt:lpstr>
      <vt:lpstr>Tartini Square</vt:lpstr>
      <vt:lpstr>Places in Ptuj</vt:lpstr>
      <vt:lpstr>Ptuj Castle</vt:lpstr>
      <vt:lpstr>Minorite monastery</vt:lpstr>
      <vt:lpstr>Orpheus Monument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17</cp:revision>
  <dcterms:created xsi:type="dcterms:W3CDTF">2015-02-22T12:58:21Z</dcterms:created>
  <dcterms:modified xsi:type="dcterms:W3CDTF">2015-02-22T16:41:15Z</dcterms:modified>
</cp:coreProperties>
</file>