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D468B2-EFD0-4F03-80BF-4989A2FB5E8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F33E29-BD28-4511-BEA9-453CBE562647}" type="datetimeFigureOut">
              <a:rPr lang="uk-UA" smtClean="0"/>
              <a:t>20.04.2015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3069704" cy="829072"/>
          </a:xfrm>
        </p:spPr>
        <p:txBody>
          <a:bodyPr>
            <a:noAutofit/>
          </a:bodyPr>
          <a:lstStyle/>
          <a:p>
            <a:r>
              <a:rPr lang="ru-RU" sz="4400" dirty="0" smtClean="0"/>
              <a:t>АСТМА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5521796" cy="42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3754760" cy="5996136"/>
          </a:xfrm>
        </p:spPr>
        <p:txBody>
          <a:bodyPr/>
          <a:lstStyle/>
          <a:p>
            <a:r>
              <a:rPr lang="uk-UA" dirty="0"/>
              <a:t>Бронхіальна астма - хронічна запальна хвороба дихальних шляхів, яка характеризується оборотною бронхіальною обструкцією і гіперактивністю бронхів. </a:t>
            </a:r>
          </a:p>
          <a:p>
            <a:endParaRPr lang="uk-UA" dirty="0"/>
          </a:p>
          <a:p>
            <a:r>
              <a:rPr lang="uk-UA" dirty="0"/>
              <a:t>Запальна природа хвороби, яка пов'язана з впливом специфічних і неспецифічних факторів, виявляється в морфологічних змінах стінки </a:t>
            </a:r>
            <a:r>
              <a:rPr lang="uk-UA" dirty="0" smtClean="0"/>
              <a:t>бронхів.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9624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28800"/>
            <a:ext cx="6995120" cy="1224136"/>
          </a:xfrm>
        </p:spPr>
        <p:txBody>
          <a:bodyPr>
            <a:normAutofit fontScale="92500" lnSpcReduction="10000"/>
          </a:bodyPr>
          <a:lstStyle/>
          <a:p>
            <a:pPr marL="411480" lvl="2" indent="0" algn="ctr">
              <a:buNone/>
            </a:pPr>
            <a:r>
              <a:rPr lang="uk-UA" sz="2400" dirty="0" smtClean="0"/>
              <a:t>Форми </a:t>
            </a:r>
            <a:r>
              <a:rPr lang="uk-UA" sz="2400" dirty="0"/>
              <a:t>бронхіальної </a:t>
            </a:r>
            <a:r>
              <a:rPr lang="uk-UA" sz="2400" dirty="0" smtClean="0"/>
              <a:t>астми:</a:t>
            </a:r>
          </a:p>
          <a:p>
            <a:pPr marL="411480" lvl="2" indent="0" algn="ctr">
              <a:buNone/>
            </a:pPr>
            <a:r>
              <a:rPr lang="uk-UA" sz="2400" dirty="0" smtClean="0"/>
              <a:t>- інфекційно-алергічна </a:t>
            </a:r>
          </a:p>
          <a:p>
            <a:pPr marL="411480" lvl="2" indent="0" algn="ctr">
              <a:buNone/>
            </a:pPr>
            <a:r>
              <a:rPr lang="uk-UA" sz="2400" dirty="0" smtClean="0"/>
              <a:t>- неінфекційно-алергічна</a:t>
            </a: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32712" cy="1531640"/>
          </a:xfrm>
        </p:spPr>
        <p:txBody>
          <a:bodyPr>
            <a:normAutofit/>
          </a:bodyPr>
          <a:lstStyle/>
          <a:p>
            <a:pPr lvl="2" algn="just" rtl="0">
              <a:spcBef>
                <a:spcPct val="0"/>
              </a:spcBef>
            </a:pPr>
            <a:r>
              <a:rPr lang="uk-UA" dirty="0" smtClean="0"/>
              <a:t>Бронхіальна астма проявляється запаленням і тимчасовою непрохідністю дихальних шляхів і з'являється на тлі підвищеної збудливості дихальних шляхів у відповідь на різноманітні впливи.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Інфекційно-алергічна бронхіальна астма формується на тлі попередніх інфекційних захворювань дихальних шляхів (фарингіт, пневмонія, бронхіт, ангіна). У такому випадку алергеном є мікроорганізми. Інфекційно-алергічна бронхіальна астма є найбільш відомою формою бронхіальної астми, на її частку припадає понад 2/3 всіх випадків захворювання.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14909" y="3354199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 неінфекційно-алергічній формі бронхіальної астми алергеном можуть бути різноманітні речовини як неорганічного, так і органічного походження, вуличний або домашній пил, пилок рослин, перо, вовна і лупа тварин та людини, харчові алергени (цитрусові, суниця, полуниця), лікарські речовини ( антибіотики, особливо пеніцилін, вітамін В1, аспірин, пірамідон та інші ліки), хімічні речовини.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56992"/>
            <a:ext cx="4104456" cy="316835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339684"/>
            <a:ext cx="4104456" cy="316835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2843808" y="213285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2699792" y="249289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26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340768"/>
            <a:ext cx="5832648" cy="2539752"/>
          </a:xfrm>
        </p:spPr>
        <p:txBody>
          <a:bodyPr/>
          <a:lstStyle/>
          <a:p>
            <a:r>
              <a:rPr lang="uk-UA" dirty="0" smtClean="0"/>
              <a:t>свистячий </a:t>
            </a:r>
            <a:r>
              <a:rPr lang="uk-UA" dirty="0"/>
              <a:t>подих, зрідка чутний на відстані;</a:t>
            </a:r>
          </a:p>
          <a:p>
            <a:r>
              <a:rPr lang="uk-UA" dirty="0"/>
              <a:t>непродуктивний кашель;</a:t>
            </a:r>
          </a:p>
          <a:p>
            <a:r>
              <a:rPr lang="uk-UA" dirty="0"/>
              <a:t>задишка різної інтенсивності;</a:t>
            </a:r>
          </a:p>
          <a:p>
            <a:r>
              <a:rPr lang="uk-UA" dirty="0"/>
              <a:t>напади ядухи з відчуттям "нестачі повітря" (часто відзначаються в нічний час, що викликає раннє пробудження).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04663"/>
            <a:ext cx="5434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>
                  <a:lumMod val="50000"/>
                  <a:lumOff val="50000"/>
                </a:srgbClr>
              </a:buClr>
            </a:pPr>
            <a:r>
              <a:rPr lang="uk-UA" sz="2400" b="1" dirty="0">
                <a:solidFill>
                  <a:srgbClr val="000000">
                    <a:lumMod val="85000"/>
                  </a:srgbClr>
                </a:solidFill>
              </a:rPr>
              <a:t>Типові симптоми бронхіальної астми: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80058"/>
            <a:ext cx="7704856" cy="2311151"/>
          </a:xfrm>
        </p:spPr>
        <p:txBody>
          <a:bodyPr>
            <a:normAutofit/>
          </a:bodyPr>
          <a:lstStyle/>
          <a:p>
            <a:r>
              <a:rPr lang="uk-UA" dirty="0"/>
              <a:t>За ступенем складності бронхіальну астму класифікують на легке, </a:t>
            </a:r>
            <a:r>
              <a:rPr lang="uk-UA" dirty="0" err="1"/>
              <a:t>середньоважке</a:t>
            </a:r>
            <a:r>
              <a:rPr lang="uk-UA" dirty="0"/>
              <a:t> і важке захворювання. Тяжкість захворювання визначається лікарем на підставі комплексу клінічних та функціональних симптомів, які включають в себе частоту, тяжкість і тривалість нападів </a:t>
            </a:r>
            <a:r>
              <a:rPr lang="uk-UA" dirty="0" smtClean="0"/>
              <a:t>задишки, </a:t>
            </a:r>
            <a:r>
              <a:rPr lang="uk-UA" dirty="0"/>
              <a:t>а також стан пацієнта в періоди, вільні від нападів.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57200"/>
            <a:ext cx="6724600" cy="1027584"/>
          </a:xfrm>
        </p:spPr>
        <p:txBody>
          <a:bodyPr>
            <a:normAutofit/>
          </a:bodyPr>
          <a:lstStyle/>
          <a:p>
            <a:r>
              <a:rPr lang="uk-UA" dirty="0" smtClean="0"/>
              <a:t>Ступен</a:t>
            </a:r>
            <a:r>
              <a:rPr lang="uk-UA" dirty="0"/>
              <a:t>і</a:t>
            </a:r>
            <a:r>
              <a:rPr lang="uk-UA" dirty="0" smtClean="0"/>
              <a:t> </a:t>
            </a:r>
            <a:r>
              <a:rPr lang="uk-UA" dirty="0"/>
              <a:t>складності </a:t>
            </a:r>
            <a:r>
              <a:rPr lang="uk-UA" dirty="0" smtClean="0"/>
              <a:t>бронхіальної астми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6325030" cy="30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052736"/>
            <a:ext cx="8208912" cy="48965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938857"/>
            <a:ext cx="8280920" cy="919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Смертність серед хворих, госпіталізованих з приступом бронхіальної астми, </a:t>
            </a:r>
            <a:r>
              <a:rPr lang="uk-UA" b="1" dirty="0" smtClean="0"/>
              <a:t>становить </a:t>
            </a:r>
            <a:r>
              <a:rPr lang="uk-UA" b="1" dirty="0"/>
              <a:t>приблизно 13%.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</a:t>
            </a:r>
            <a:r>
              <a:rPr lang="uk-UA" dirty="0" smtClean="0"/>
              <a:t>рийом ліків, що знімають спазм бронхів (</a:t>
            </a:r>
            <a:r>
              <a:rPr lang="uk-UA" dirty="0" err="1" smtClean="0"/>
              <a:t>теофечрін</a:t>
            </a:r>
            <a:r>
              <a:rPr lang="uk-UA" dirty="0" smtClean="0"/>
              <a:t>, ефедрин, </a:t>
            </a:r>
            <a:r>
              <a:rPr lang="uk-UA" dirty="0" err="1" smtClean="0"/>
              <a:t>антасгман</a:t>
            </a:r>
            <a:r>
              <a:rPr lang="uk-UA" dirty="0" smtClean="0"/>
              <a:t>, </a:t>
            </a:r>
            <a:r>
              <a:rPr lang="uk-UA" dirty="0" err="1" smtClean="0"/>
              <a:t>новодрін</a:t>
            </a:r>
            <a:r>
              <a:rPr lang="uk-UA" dirty="0" smtClean="0"/>
              <a:t>, </a:t>
            </a:r>
            <a:r>
              <a:rPr lang="uk-UA" dirty="0" err="1" smtClean="0"/>
              <a:t>нзадрін</a:t>
            </a:r>
            <a:r>
              <a:rPr lang="uk-UA" dirty="0" smtClean="0"/>
              <a:t>, </a:t>
            </a:r>
            <a:r>
              <a:rPr lang="uk-UA" dirty="0" err="1" smtClean="0"/>
              <a:t>алупент</a:t>
            </a:r>
            <a:r>
              <a:rPr lang="uk-UA" dirty="0" smtClean="0"/>
              <a:t> та ін.) Широко застосовується введення </a:t>
            </a:r>
            <a:r>
              <a:rPr lang="uk-UA" dirty="0" err="1" smtClean="0"/>
              <a:t>бронхорасширюючих</a:t>
            </a:r>
            <a:r>
              <a:rPr lang="uk-UA" dirty="0" smtClean="0"/>
              <a:t> речовин </a:t>
            </a:r>
            <a:r>
              <a:rPr lang="uk-UA" dirty="0" smtClean="0"/>
              <a:t>за допомогою кишенькових інгаляторів. Хворий, </a:t>
            </a:r>
            <a:r>
              <a:rPr lang="uk-UA" dirty="0" smtClean="0"/>
              <a:t>який </a:t>
            </a:r>
            <a:r>
              <a:rPr lang="uk-UA" dirty="0" smtClean="0"/>
              <a:t>тривало </a:t>
            </a:r>
            <a:r>
              <a:rPr lang="uk-UA" dirty="0" smtClean="0"/>
              <a:t>страждає на бронхіальну астму, як правило, знає, яке з зазначених засобів краще знімає напад . У ряді випадків ефективні гірчичники, банки та інші </a:t>
            </a:r>
            <a:r>
              <a:rPr lang="uk-UA" dirty="0" smtClean="0"/>
              <a:t>процедури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Допомогти надати хворому зручне сидяче положення. Руки хворого повинні спиратися на стіл або поручні крісла, лікті розведені в сторони.</a:t>
            </a:r>
          </a:p>
          <a:p>
            <a:endParaRPr lang="uk-UA" dirty="0" smtClean="0"/>
          </a:p>
          <a:p>
            <a:r>
              <a:rPr lang="uk-UA" dirty="0" smtClean="0"/>
              <a:t>Звільнити хворого від одягу, що стискує, розстебнути воріт сорочки, зняти шарф, хустку.</a:t>
            </a:r>
          </a:p>
          <a:p>
            <a:endParaRPr lang="uk-UA" dirty="0" smtClean="0"/>
          </a:p>
          <a:p>
            <a:r>
              <a:rPr lang="uk-UA" dirty="0" smtClean="0"/>
              <a:t>Забезпечити доступ свіжого повітря (відчинити вікно).</a:t>
            </a:r>
          </a:p>
          <a:p>
            <a:endParaRPr lang="uk-UA" dirty="0" smtClean="0"/>
          </a:p>
          <a:p>
            <a:r>
              <a:rPr lang="uk-UA" dirty="0" smtClean="0"/>
              <a:t>Якщо є така можливість, зробити хворому теплі ручні та ножні ванночки – руки (до ліктів) і ноги (до середини гомілок) опустити в тазики з теплою водою.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0466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Перша допомога</a:t>
            </a:r>
            <a:endParaRPr lang="uk-UA" sz="3200" dirty="0"/>
          </a:p>
        </p:txBody>
      </p:sp>
      <p:sp>
        <p:nvSpPr>
          <p:cNvPr id="6" name="Плюс 5"/>
          <p:cNvSpPr/>
          <p:nvPr/>
        </p:nvSpPr>
        <p:spPr>
          <a:xfrm>
            <a:off x="2106667" y="413375"/>
            <a:ext cx="576064" cy="57606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1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3645024"/>
            <a:ext cx="3657600" cy="30312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учениця</a:t>
            </a:r>
            <a:r>
              <a:rPr lang="ru-RU" dirty="0" smtClean="0"/>
              <a:t> 401гр.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Язиванова</a:t>
            </a:r>
            <a:r>
              <a:rPr lang="ru-RU" dirty="0" smtClean="0"/>
              <a:t> Соф</a:t>
            </a:r>
            <a:r>
              <a:rPr lang="uk-UA" dirty="0" err="1" smtClean="0"/>
              <a:t>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82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46</TotalTime>
  <Words>443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Составная</vt:lpstr>
      <vt:lpstr>АСТМА</vt:lpstr>
      <vt:lpstr>Презентация PowerPoint</vt:lpstr>
      <vt:lpstr>Бронхіальна астма проявляється запаленням і тимчасовою непрохідністю дихальних шляхів і з'являється на тлі підвищеної збудливості дихальних шляхів у відповідь на різноманітні впливи. </vt:lpstr>
      <vt:lpstr>Презентация PowerPoint</vt:lpstr>
      <vt:lpstr>Ступені складності бронхіальної астми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АСТМА</dc:title>
  <dc:creator>Алёна</dc:creator>
  <cp:lastModifiedBy>Алёна</cp:lastModifiedBy>
  <cp:revision>5</cp:revision>
  <dcterms:created xsi:type="dcterms:W3CDTF">2015-04-19T20:21:36Z</dcterms:created>
  <dcterms:modified xsi:type="dcterms:W3CDTF">2015-04-19T21:14:57Z</dcterms:modified>
</cp:coreProperties>
</file>