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3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8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4819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4820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4821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2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3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4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5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6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7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8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29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0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1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4832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4833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4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5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6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7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8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39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0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1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2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3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4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5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6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7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8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49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0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4851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485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5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6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486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487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7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7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7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7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7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487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487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487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7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488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34882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4883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4884" name="Rectangle 68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080294F-0733-49DD-AA20-C21DA2CA5568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34885" name="Rectangle 69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4886" name="Rectangle 7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D9809AC-6676-4FC6-ADA6-FDBB4949B7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5AC6758-81EB-4D85-85E7-9EFD498B0BCF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6BB5C-0572-4D95-9FE6-6A05B5E993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3499944-7106-4DA6-8EB7-752D19F0F8F5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89E8D-FDD1-484E-B96D-B5FC85974E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008527-6A0D-4097-9D4B-417AEE3F925E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0CE70-B694-40AB-AF1D-695FB26DD34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D361F-B5CF-4646-A6DE-D0B87EE5CBA1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6D986-091B-4032-8EAF-96AFFF25B3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FDD6408-CC49-4B63-B74E-093EF7248DD8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60EF1A-B353-4336-B868-85AB8D02D3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B5867D-B02A-4781-966D-272C4892D812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8CCD64-02E9-44CC-930C-11D4B6C401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47587A-FCD4-413E-8695-34361F28D7B5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CCD3F8-AE5A-4081-9FAB-AE2BADA12F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700906-A751-4643-A92B-82DB0098D3E5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19ECDC-7B17-4CA3-AAEF-496735F8CE4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CF5555-F1F5-4B94-9237-0B7226773E70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4E040B-1A04-47E6-BDA4-B2B3A51C1A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7964303-B4E9-452D-83F5-28B86800E644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93634-6BEC-4F42-97F6-535267F5F8C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33796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33797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33798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799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0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1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2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3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4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5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6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7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08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809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3810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1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2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3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4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5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6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7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8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19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0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1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2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3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4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5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6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27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828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33829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0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1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2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3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4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5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6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7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8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39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40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41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42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43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44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45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3846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33847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48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49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50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51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52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3853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33854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33855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6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7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33858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3385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3860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3861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418FC9C-5C85-4A2C-9EDC-72E147AA94E8}" type="datetimeFigureOut">
              <a:rPr lang="ru-RU"/>
              <a:pPr/>
              <a:t>16.04.2014</a:t>
            </a:fld>
            <a:endParaRPr lang="ru-RU"/>
          </a:p>
        </p:txBody>
      </p:sp>
      <p:sp>
        <p:nvSpPr>
          <p:cNvPr id="33862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33863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112D4C39-5167-4E63-9CD3-F085370DF28F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Рисунок 4" descr="getty_rr_photo_of_baby_in_su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2060575"/>
            <a:ext cx="4433887" cy="3000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3314" name="WordArt 6"/>
          <p:cNvSpPr>
            <a:spLocks noChangeArrowheads="1" noChangeShapeType="1" noTextEdit="1"/>
          </p:cNvSpPr>
          <p:nvPr/>
        </p:nvSpPr>
        <p:spPr bwMode="auto">
          <a:xfrm>
            <a:off x="1763713" y="549275"/>
            <a:ext cx="5857875" cy="9652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2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перша допомога при тепловому і сонячному ударі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227763" y="5229225"/>
            <a:ext cx="2373312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/>
              <a:t>    Підготувала</a:t>
            </a:r>
          </a:p>
          <a:p>
            <a:r>
              <a:rPr lang="uk-UA"/>
              <a:t>Учениця 7-Б класу </a:t>
            </a:r>
          </a:p>
          <a:p>
            <a:r>
              <a:rPr lang="uk-UA"/>
              <a:t>Маньківської гімназії</a:t>
            </a:r>
          </a:p>
          <a:p>
            <a:r>
              <a:rPr lang="uk-UA"/>
              <a:t>Хльобас Любов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Прямоугольник 3"/>
          <p:cNvSpPr>
            <a:spLocks noChangeArrowheads="1"/>
          </p:cNvSpPr>
          <p:nvPr/>
        </p:nvSpPr>
        <p:spPr bwMode="auto">
          <a:xfrm>
            <a:off x="4000500" y="500063"/>
            <a:ext cx="45720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accent2"/>
                </a:solidFill>
              </a:rPr>
              <a:t>Сонячний удар</a:t>
            </a:r>
            <a:r>
              <a:rPr lang="ru-RU" sz="2000"/>
              <a:t> - це стан, що виникає через сильного перегріву голови прямими сонячними променями, під впливом яких мозкові кровоносні судини розширюються і відбувається приплив крові до голови.</a:t>
            </a:r>
          </a:p>
        </p:txBody>
      </p:sp>
      <p:pic>
        <p:nvPicPr>
          <p:cNvPr id="14338" name="Рисунок 5" descr="Рисунок2.jpg"/>
          <p:cNvPicPr>
            <a:picLocks noChangeAspect="1"/>
          </p:cNvPicPr>
          <p:nvPr/>
        </p:nvPicPr>
        <p:blipFill>
          <a:blip r:embed="rId2">
            <a:lum bright="18000" contrast="10000"/>
          </a:blip>
          <a:srcRect/>
          <a:stretch>
            <a:fillRect/>
          </a:stretch>
        </p:blipFill>
        <p:spPr bwMode="auto">
          <a:xfrm>
            <a:off x="357188" y="714375"/>
            <a:ext cx="3333750" cy="2266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3"/>
          <p:cNvSpPr>
            <a:spLocks noChangeArrowheads="1"/>
          </p:cNvSpPr>
          <p:nvPr/>
        </p:nvSpPr>
        <p:spPr bwMode="auto">
          <a:xfrm>
            <a:off x="4000500" y="500063"/>
            <a:ext cx="4572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accent2"/>
                </a:solidFill>
              </a:rPr>
              <a:t>Перші ознаки сонячного удару</a:t>
            </a:r>
            <a:r>
              <a:rPr lang="ru-RU" sz="2000"/>
              <a:t> - почервоніння обличчя і сильні головні болі. Потім з'являється нудота, запаморочення, потемніння в очах і блювота</a:t>
            </a:r>
            <a:r>
              <a:rPr lang="ru-RU" sz="2000">
                <a:latin typeface="Calibri" pitchFamily="34" charset="0"/>
              </a:rPr>
              <a:t>.</a:t>
            </a:r>
            <a:r>
              <a:rPr lang="ru-RU" sz="2400">
                <a:latin typeface="Calibri" pitchFamily="34" charset="0"/>
              </a:rPr>
              <a:t> </a:t>
            </a:r>
          </a:p>
        </p:txBody>
      </p:sp>
      <p:pic>
        <p:nvPicPr>
          <p:cNvPr id="15362" name="Рисунок 5" descr="Рисунок3.jpg"/>
          <p:cNvPicPr>
            <a:picLocks noChangeAspect="1"/>
          </p:cNvPicPr>
          <p:nvPr/>
        </p:nvPicPr>
        <p:blipFill>
          <a:blip r:embed="rId2">
            <a:lum bright="20000" contrast="16000"/>
          </a:blip>
          <a:srcRect/>
          <a:stretch>
            <a:fillRect/>
          </a:stretch>
        </p:blipFill>
        <p:spPr bwMode="auto">
          <a:xfrm>
            <a:off x="539750" y="1125538"/>
            <a:ext cx="33337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3"/>
          <p:cNvSpPr>
            <a:spLocks noChangeArrowheads="1"/>
          </p:cNvSpPr>
          <p:nvPr/>
        </p:nvSpPr>
        <p:spPr bwMode="auto">
          <a:xfrm>
            <a:off x="4071938" y="571500"/>
            <a:ext cx="485775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accent2"/>
                </a:solidFill>
              </a:rPr>
              <a:t>Виникненню </a:t>
            </a:r>
            <a:r>
              <a:rPr lang="ru-RU" sz="2000"/>
              <a:t>сонячного удару сприяє задушлива безвітряна погода, тривалий вплив сонячних променів на потилично-тім'яну частину голови. Під час походу необхідно в якості профілактики покривати голову легкої шапочкою, не здійснювати в жаркий час дня тривалих переходів, що не спати на сонці, обливати голову холодною водою.</a:t>
            </a:r>
          </a:p>
        </p:txBody>
      </p:sp>
      <p:pic>
        <p:nvPicPr>
          <p:cNvPr id="16386" name="Рисунок 5" descr="Рисунок4.jpg"/>
          <p:cNvPicPr>
            <a:picLocks noChangeAspect="1"/>
          </p:cNvPicPr>
          <p:nvPr/>
        </p:nvPicPr>
        <p:blipFill>
          <a:blip r:embed="rId2">
            <a:lum bright="16000" contrast="10000"/>
          </a:blip>
          <a:srcRect/>
          <a:stretch>
            <a:fillRect/>
          </a:stretch>
        </p:blipFill>
        <p:spPr bwMode="auto">
          <a:xfrm>
            <a:off x="500063" y="785813"/>
            <a:ext cx="333375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3"/>
          <p:cNvSpPr>
            <a:spLocks noChangeArrowheads="1"/>
          </p:cNvSpPr>
          <p:nvPr/>
        </p:nvSpPr>
        <p:spPr bwMode="auto">
          <a:xfrm>
            <a:off x="4071938" y="571500"/>
            <a:ext cx="4857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i="1">
                <a:solidFill>
                  <a:schemeClr val="accent2"/>
                </a:solidFill>
                <a:latin typeface="Calibri" pitchFamily="34" charset="0"/>
              </a:rPr>
              <a:t>Тепловий удар</a:t>
            </a:r>
            <a:r>
              <a:rPr lang="ru-RU" sz="2000" b="1" i="1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ru-RU" sz="2000">
                <a:latin typeface="Calibri" pitchFamily="34" charset="0"/>
              </a:rPr>
              <a:t>-</a:t>
            </a:r>
            <a:r>
              <a:rPr lang="ru-RU" sz="2000"/>
              <a:t>це хворобливий стан, викликаний перегрівом тіла.</a:t>
            </a:r>
          </a:p>
        </p:txBody>
      </p:sp>
      <p:pic>
        <p:nvPicPr>
          <p:cNvPr id="17410" name="Рисунок 5" descr="Рисунок5.jpg"/>
          <p:cNvPicPr>
            <a:picLocks noChangeAspect="1"/>
          </p:cNvPicPr>
          <p:nvPr/>
        </p:nvPicPr>
        <p:blipFill>
          <a:blip r:embed="rId2">
            <a:lum bright="16000"/>
          </a:blip>
          <a:srcRect/>
          <a:stretch>
            <a:fillRect/>
          </a:stretch>
        </p:blipFill>
        <p:spPr bwMode="auto">
          <a:xfrm>
            <a:off x="500063" y="2000250"/>
            <a:ext cx="5453062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Прямоугольник 3"/>
          <p:cNvSpPr>
            <a:spLocks noChangeArrowheads="1"/>
          </p:cNvSpPr>
          <p:nvPr/>
        </p:nvSpPr>
        <p:spPr bwMode="auto">
          <a:xfrm>
            <a:off x="4071938" y="571500"/>
            <a:ext cx="485775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accent2"/>
                </a:solidFill>
              </a:rPr>
              <a:t>Тепловий удар настає</a:t>
            </a:r>
            <a:r>
              <a:rPr lang="ru-RU" sz="2000"/>
              <a:t>, коли тепло, що утворюється в тілі (наприклад, під час руху по маршруту), не передається в зовнішнє середовище і в організмі порушується теплообмін. Тепловий удар трапляється не тільки в жарку погоду, але й при інтенсивному фізичному навантаженні, коли віддача тепла тіла людини в зовнішнє середовище утруднена через непроникною, щільного одягу.</a:t>
            </a:r>
          </a:p>
        </p:txBody>
      </p:sp>
      <p:pic>
        <p:nvPicPr>
          <p:cNvPr id="18434" name="Рисунок 5" descr="Рисунок6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75" y="714375"/>
            <a:ext cx="26574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Прямоугольник 3"/>
          <p:cNvSpPr>
            <a:spLocks noChangeArrowheads="1"/>
          </p:cNvSpPr>
          <p:nvPr/>
        </p:nvSpPr>
        <p:spPr bwMode="auto">
          <a:xfrm>
            <a:off x="0" y="428625"/>
            <a:ext cx="9144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chemeClr val="accent2"/>
                </a:solidFill>
              </a:rPr>
              <a:t>Ознаки </a:t>
            </a:r>
            <a:r>
              <a:rPr lang="ru-RU" sz="2000"/>
              <a:t>теплового удару: млявість, втома, головний біль, запаморочення, почервоніння обличчя, підвищення температури тіла, сонливість, погіршення слуху, нерідко блювота</a:t>
            </a:r>
          </a:p>
        </p:txBody>
      </p:sp>
      <p:pic>
        <p:nvPicPr>
          <p:cNvPr id="19458" name="Рисунок 6" descr="43e543afb056.jpg"/>
          <p:cNvPicPr>
            <a:picLocks noChangeAspect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900113" y="1366838"/>
            <a:ext cx="7572375" cy="549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Прямоугольник 3"/>
          <p:cNvSpPr>
            <a:spLocks noChangeArrowheads="1"/>
          </p:cNvSpPr>
          <p:nvPr/>
        </p:nvSpPr>
        <p:spPr bwMode="auto">
          <a:xfrm>
            <a:off x="4071938" y="571500"/>
            <a:ext cx="485775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latin typeface="Calibri" pitchFamily="34" charset="0"/>
              </a:rPr>
              <a:t>•</a:t>
            </a:r>
            <a:r>
              <a:rPr lang="ru-RU" sz="2000"/>
              <a:t>перенести потерпілого в прохолодне місце, у тінь; </a:t>
            </a:r>
          </a:p>
          <a:p>
            <a:r>
              <a:rPr lang="ru-RU" sz="2000"/>
              <a:t>укласти на спину, підняти голову і повернути її набік.</a:t>
            </a:r>
          </a:p>
          <a:p>
            <a:r>
              <a:rPr lang="ru-RU" sz="2000"/>
              <a:t> Якщо у потерпілого відкрилася блювота, йому необхідно повернути голову набік, щоб блювотні маси не потрапили в дихальні шляхи;</a:t>
            </a:r>
          </a:p>
          <a:p>
            <a:r>
              <a:rPr lang="ru-RU" sz="2000"/>
              <a:t> • розстебнути одяг або зняти її, послабити напругу пояса;</a:t>
            </a:r>
          </a:p>
          <a:p>
            <a:r>
              <a:rPr lang="ru-RU" sz="2000"/>
              <a:t> • тіло обтерти рушником, змоченим холодною водою; у важких випадках облити холодною водою, прикласти до потиличної частини голови холодний компрес, обмахувати потерпілого</a:t>
            </a:r>
            <a:r>
              <a:rPr lang="ru-RU"/>
              <a:t>.</a:t>
            </a:r>
          </a:p>
        </p:txBody>
      </p:sp>
      <p:pic>
        <p:nvPicPr>
          <p:cNvPr id="20482" name="Рисунок 4" descr="Рисунок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" y="714375"/>
            <a:ext cx="3333750" cy="324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900113" y="187325"/>
            <a:ext cx="2584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>
                <a:solidFill>
                  <a:schemeClr val="accent2"/>
                </a:solidFill>
              </a:rPr>
              <a:t>Перша допомога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Прямоугольник 3"/>
          <p:cNvSpPr>
            <a:spLocks noChangeArrowheads="1"/>
          </p:cNvSpPr>
          <p:nvPr/>
        </p:nvSpPr>
        <p:spPr bwMode="auto">
          <a:xfrm>
            <a:off x="4067175" y="476250"/>
            <a:ext cx="485775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/>
              <a:t>Якщо людина у свідомості, йому треба давати багато пити (холодний чай або злегка підсолену воду). Якщо потерпілий втратив свідомість, йому треба обережно дати понюхати нашатирний спирт, для чого змочену в ньому ватку кілька разів на 1 з слід піднести до носа потерпілого</a:t>
            </a:r>
            <a:r>
              <a:rPr lang="ru-RU"/>
              <a:t>.</a:t>
            </a:r>
          </a:p>
        </p:txBody>
      </p:sp>
      <p:pic>
        <p:nvPicPr>
          <p:cNvPr id="21506" name="Рисунок 5" descr="Рисунок9.JPG"/>
          <p:cNvPicPr>
            <a:picLocks noChangeAspect="1"/>
          </p:cNvPicPr>
          <p:nvPr/>
        </p:nvPicPr>
        <p:blipFill>
          <a:blip r:embed="rId2">
            <a:lum bright="14000"/>
          </a:blip>
          <a:srcRect/>
          <a:stretch>
            <a:fillRect/>
          </a:stretch>
        </p:blipFill>
        <p:spPr bwMode="auto">
          <a:xfrm>
            <a:off x="642938" y="785813"/>
            <a:ext cx="306705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190</TotalTime>
  <Words>281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Wingdings</vt:lpstr>
      <vt:lpstr>Calibri</vt:lpstr>
      <vt:lpstr>Круги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МОУ СОШ№4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25_1</dc:creator>
  <cp:lastModifiedBy>User</cp:lastModifiedBy>
  <cp:revision>22</cp:revision>
  <dcterms:created xsi:type="dcterms:W3CDTF">2011-04-25T00:37:59Z</dcterms:created>
  <dcterms:modified xsi:type="dcterms:W3CDTF">2014-04-16T16:42:16Z</dcterms:modified>
</cp:coreProperties>
</file>