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0319DDB-97A2-444D-B77D-499C1580ADC0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4957FAE-55B4-4095-A9C1-88308748D5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9DDB-97A2-444D-B77D-499C1580ADC0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7FAE-55B4-4095-A9C1-88308748D5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9DDB-97A2-444D-B77D-499C1580ADC0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7FAE-55B4-4095-A9C1-88308748D5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0319DDB-97A2-444D-B77D-499C1580ADC0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7FAE-55B4-4095-A9C1-88308748D5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0319DDB-97A2-444D-B77D-499C1580ADC0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4957FAE-55B4-4095-A9C1-88308748D5B9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0319DDB-97A2-444D-B77D-499C1580ADC0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4957FAE-55B4-4095-A9C1-88308748D5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0319DDB-97A2-444D-B77D-499C1580ADC0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4957FAE-55B4-4095-A9C1-88308748D5B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19DDB-97A2-444D-B77D-499C1580ADC0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57FAE-55B4-4095-A9C1-88308748D5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0319DDB-97A2-444D-B77D-499C1580ADC0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4957FAE-55B4-4095-A9C1-88308748D5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0319DDB-97A2-444D-B77D-499C1580ADC0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4957FAE-55B4-4095-A9C1-88308748D5B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0319DDB-97A2-444D-B77D-499C1580ADC0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4957FAE-55B4-4095-A9C1-88308748D5B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0319DDB-97A2-444D-B77D-499C1580ADC0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4957FAE-55B4-4095-A9C1-88308748D5B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412776"/>
            <a:ext cx="7487840" cy="833537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Гуморальна</a:t>
            </a:r>
            <a:r>
              <a:rPr lang="ru-RU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регуляція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085184"/>
            <a:ext cx="5976664" cy="1464568"/>
          </a:xfrm>
        </p:spPr>
        <p:txBody>
          <a:bodyPr>
            <a:normAutofit fontScale="85000" lnSpcReduction="1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</a:t>
            </a:r>
            <a:r>
              <a:rPr lang="uk-UA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ідготувала</a:t>
            </a:r>
            <a:r>
              <a:rPr lang="uk-UA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учениця 10-Б класу </a:t>
            </a:r>
          </a:p>
          <a:p>
            <a:endParaRPr lang="uk-UA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r>
              <a:rPr lang="uk-UA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Скадовської</a:t>
            </a:r>
            <a:r>
              <a:rPr lang="uk-UA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ЗОШ І-ІІІ ступенів №3</a:t>
            </a:r>
            <a:endParaRPr lang="ru-RU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cut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3672408"/>
          </a:xfrm>
        </p:spPr>
        <p:txBody>
          <a:bodyPr/>
          <a:lstStyle/>
          <a:p>
            <a:r>
              <a:rPr lang="ru-RU" dirty="0" err="1" smtClean="0"/>
              <a:t>Гормони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активними</a:t>
            </a:r>
            <a:r>
              <a:rPr lang="ru-RU" dirty="0" smtClean="0"/>
              <a:t>, </a:t>
            </a:r>
            <a:r>
              <a:rPr lang="ru-RU" dirty="0" err="1" smtClean="0"/>
              <a:t>регулюють</a:t>
            </a:r>
            <a:r>
              <a:rPr lang="ru-RU" dirty="0" smtClean="0"/>
              <a:t> </a:t>
            </a: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змінюють</a:t>
            </a:r>
            <a:r>
              <a:rPr lang="ru-RU" dirty="0" smtClean="0"/>
              <a:t> </a:t>
            </a:r>
            <a:r>
              <a:rPr lang="ru-RU" dirty="0" err="1" smtClean="0"/>
              <a:t>ріст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Нестача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надлишок</a:t>
            </a:r>
            <a:r>
              <a:rPr lang="ru-RU" dirty="0" smtClean="0"/>
              <a:t> </a:t>
            </a:r>
            <a:r>
              <a:rPr lang="ru-RU" dirty="0" err="1" smtClean="0"/>
              <a:t>гормонів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в </a:t>
            </a:r>
            <a:r>
              <a:rPr lang="ru-RU" dirty="0" err="1" smtClean="0"/>
              <a:t>обміні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появи</a:t>
            </a:r>
            <a:r>
              <a:rPr lang="ru-RU" dirty="0" smtClean="0"/>
              <a:t> </a:t>
            </a:r>
            <a:r>
              <a:rPr lang="ru-RU" dirty="0" err="1" smtClean="0"/>
              <a:t>хворобливих</a:t>
            </a:r>
            <a:r>
              <a:rPr lang="ru-RU" dirty="0" smtClean="0"/>
              <a:t> </a:t>
            </a:r>
            <a:r>
              <a:rPr lang="ru-RU" dirty="0" err="1" smtClean="0"/>
              <a:t>станів</a:t>
            </a:r>
            <a:r>
              <a:rPr lang="ru-RU" dirty="0" smtClean="0"/>
              <a:t> в </a:t>
            </a:r>
            <a:r>
              <a:rPr lang="ru-RU" dirty="0" err="1" smtClean="0"/>
              <a:t>організмі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 descr="http://im4-tub-ua.yandex.net/i?id=67480873-2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3645024"/>
            <a:ext cx="2448272" cy="29856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6" name="Picture 4" descr="http://im2-tub-ua.yandex.net/i?id=496075694-57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717032"/>
            <a:ext cx="2736304" cy="27732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4320480"/>
          </a:xfrm>
        </p:spPr>
        <p:txBody>
          <a:bodyPr/>
          <a:lstStyle/>
          <a:p>
            <a:r>
              <a:rPr lang="ru-RU" dirty="0" err="1" smtClean="0"/>
              <a:t>Секреція</a:t>
            </a:r>
            <a:r>
              <a:rPr lang="ru-RU" dirty="0" smtClean="0"/>
              <a:t>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гормонів</a:t>
            </a:r>
            <a:r>
              <a:rPr lang="ru-RU" dirty="0" smtClean="0"/>
              <a:t> </a:t>
            </a:r>
            <a:r>
              <a:rPr lang="ru-RU" dirty="0" err="1" smtClean="0"/>
              <a:t>регулюється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негативного </a:t>
            </a:r>
            <a:r>
              <a:rPr lang="ru-RU" dirty="0" err="1" smtClean="0"/>
              <a:t>зворотного</a:t>
            </a:r>
            <a:r>
              <a:rPr lang="ru-RU" dirty="0" smtClean="0"/>
              <a:t> </a:t>
            </a:r>
            <a:r>
              <a:rPr lang="ru-RU" dirty="0" err="1" smtClean="0"/>
              <a:t>зв'язку</a:t>
            </a:r>
            <a:r>
              <a:rPr lang="ru-RU" dirty="0" smtClean="0"/>
              <a:t>. </a:t>
            </a:r>
            <a:r>
              <a:rPr lang="ru-RU" dirty="0" err="1" smtClean="0"/>
              <a:t>Виділення</a:t>
            </a:r>
            <a:r>
              <a:rPr lang="ru-RU" dirty="0" smtClean="0"/>
              <a:t> </a:t>
            </a:r>
            <a:r>
              <a:rPr lang="ru-RU" dirty="0" err="1" smtClean="0"/>
              <a:t>гормонів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в </a:t>
            </a:r>
            <a:r>
              <a:rPr lang="ru-RU" dirty="0" err="1" smtClean="0"/>
              <a:t>організмі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,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чергою</a:t>
            </a:r>
            <a:r>
              <a:rPr lang="ru-RU" dirty="0" smtClean="0"/>
              <a:t>, </a:t>
            </a:r>
            <a:r>
              <a:rPr lang="ru-RU" dirty="0" err="1" smtClean="0"/>
              <a:t>гальмують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подальшу</a:t>
            </a:r>
            <a:r>
              <a:rPr lang="ru-RU" dirty="0" smtClean="0"/>
              <a:t> </a:t>
            </a:r>
            <a:r>
              <a:rPr lang="ru-RU" dirty="0" err="1" smtClean="0"/>
              <a:t>секрецію</a:t>
            </a:r>
            <a:r>
              <a:rPr lang="ru-RU" dirty="0" smtClean="0"/>
              <a:t>. </a:t>
            </a:r>
            <a:r>
              <a:rPr lang="ru-RU" dirty="0" err="1" smtClean="0"/>
              <a:t>Негативний</a:t>
            </a:r>
            <a:r>
              <a:rPr lang="ru-RU" dirty="0" smtClean="0"/>
              <a:t> </a:t>
            </a:r>
            <a:r>
              <a:rPr lang="ru-RU" dirty="0" err="1" smtClean="0"/>
              <a:t>зворотний</a:t>
            </a:r>
            <a:r>
              <a:rPr lang="ru-RU" dirty="0" smtClean="0"/>
              <a:t> </a:t>
            </a:r>
            <a:r>
              <a:rPr lang="ru-RU" dirty="0" err="1" smtClean="0"/>
              <a:t>зв'язок</a:t>
            </a:r>
            <a:r>
              <a:rPr lang="ru-RU" dirty="0" smtClean="0"/>
              <a:t> - </a:t>
            </a:r>
            <a:r>
              <a:rPr lang="ru-RU" dirty="0" err="1" smtClean="0"/>
              <a:t>основний</a:t>
            </a:r>
            <a:r>
              <a:rPr lang="ru-RU" dirty="0" smtClean="0"/>
              <a:t> </a:t>
            </a:r>
            <a:r>
              <a:rPr lang="ru-RU" dirty="0" err="1" smtClean="0"/>
              <a:t>механізм</a:t>
            </a:r>
            <a:r>
              <a:rPr lang="ru-RU" dirty="0" smtClean="0"/>
              <a:t>,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ендокринна</a:t>
            </a:r>
            <a:r>
              <a:rPr lang="ru-RU" dirty="0" smtClean="0"/>
              <a:t> система </a:t>
            </a:r>
            <a:r>
              <a:rPr lang="ru-RU" dirty="0" err="1" smtClean="0"/>
              <a:t>підтримує</a:t>
            </a:r>
            <a:r>
              <a:rPr lang="ru-RU" dirty="0" smtClean="0"/>
              <a:t> гомеостаз.</a:t>
            </a:r>
            <a:endParaRPr lang="ru-RU" dirty="0"/>
          </a:p>
        </p:txBody>
      </p:sp>
      <p:pic>
        <p:nvPicPr>
          <p:cNvPr id="2050" name="Picture 2" descr="http://im5-tub-ua.yandex.net/i?id=58167970-2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365104"/>
            <a:ext cx="3348372" cy="22322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4824536"/>
          </a:xfrm>
        </p:spPr>
        <p:txBody>
          <a:bodyPr/>
          <a:lstStyle/>
          <a:p>
            <a:r>
              <a:rPr lang="ru-RU" dirty="0" err="1" smtClean="0"/>
              <a:t>Гіпофіз</a:t>
            </a:r>
            <a:r>
              <a:rPr lang="ru-RU" dirty="0" smtClean="0"/>
              <a:t> </a:t>
            </a:r>
            <a:r>
              <a:rPr lang="ru-RU" dirty="0" err="1" smtClean="0"/>
              <a:t>вважали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 "</a:t>
            </a:r>
            <a:r>
              <a:rPr lang="ru-RU" dirty="0" err="1" smtClean="0"/>
              <a:t>диригентом</a:t>
            </a:r>
            <a:r>
              <a:rPr lang="ru-RU" dirty="0" smtClean="0"/>
              <a:t> </a:t>
            </a:r>
            <a:r>
              <a:rPr lang="ru-RU" dirty="0" err="1" smtClean="0"/>
              <a:t>ендокринного</a:t>
            </a:r>
            <a:r>
              <a:rPr lang="ru-RU" dirty="0" smtClean="0"/>
              <a:t> оркестру",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керує</a:t>
            </a:r>
            <a:r>
              <a:rPr lang="ru-RU" dirty="0" smtClean="0"/>
              <a:t> </a:t>
            </a:r>
            <a:r>
              <a:rPr lang="ru-RU" dirty="0" err="1" smtClean="0"/>
              <a:t>всіма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залозами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органами. На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відомо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у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керується</a:t>
            </a:r>
            <a:r>
              <a:rPr lang="ru-RU" dirty="0" smtClean="0"/>
              <a:t> </a:t>
            </a:r>
            <a:r>
              <a:rPr lang="ru-RU" dirty="0" err="1" smtClean="0"/>
              <a:t>гіпоталамусом</a:t>
            </a:r>
            <a:r>
              <a:rPr lang="ru-RU" dirty="0" smtClean="0"/>
              <a:t>. Тому </a:t>
            </a:r>
            <a:r>
              <a:rPr lang="ru-RU" dirty="0" err="1" smtClean="0"/>
              <a:t>гіпофіз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правильно </a:t>
            </a:r>
            <a:r>
              <a:rPr lang="ru-RU" dirty="0" err="1" smtClean="0"/>
              <a:t>розглядати</a:t>
            </a:r>
            <a:r>
              <a:rPr lang="ru-RU" dirty="0" smtClean="0"/>
              <a:t> як </a:t>
            </a:r>
            <a:r>
              <a:rPr lang="ru-RU" dirty="0" err="1" smtClean="0"/>
              <a:t>проміжну</a:t>
            </a:r>
            <a:r>
              <a:rPr lang="ru-RU" dirty="0" smtClean="0"/>
              <a:t> ланку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регулюючим</a:t>
            </a:r>
            <a:r>
              <a:rPr lang="ru-RU" dirty="0" smtClean="0"/>
              <a:t> центром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периферичними</a:t>
            </a:r>
            <a:r>
              <a:rPr lang="ru-RU" dirty="0" smtClean="0"/>
              <a:t> </a:t>
            </a:r>
            <a:r>
              <a:rPr lang="ru-RU" dirty="0" err="1" smtClean="0"/>
              <a:t>ендокринними</a:t>
            </a:r>
            <a:r>
              <a:rPr lang="ru-RU" dirty="0" smtClean="0"/>
              <a:t> </a:t>
            </a:r>
            <a:r>
              <a:rPr lang="ru-RU" dirty="0" err="1" smtClean="0"/>
              <a:t>залозами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http://im2-tub-ua.yandex.net/i?id=229866965-1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869160"/>
            <a:ext cx="2503165" cy="16687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6923112" cy="7920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Гуморальна</a:t>
            </a: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регуляція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Гуморальна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регуляція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це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координація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фізіологічних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функцій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організму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людини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через кров,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лімфу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тканинну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рідину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Гуморальна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регуляція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здійснюється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біологічно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активними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речовинами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-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гормонами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які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регулюють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функції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організму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субклітинному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клітинному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тканинному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органному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системному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рівнях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та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медіаторами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які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передають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нервові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імпульси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Гормони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утворюються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залозами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внутрішньої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секреції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ендокринні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), 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також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залозами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зовнішньої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секреції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тканинні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стінками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шлунку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кишечнику та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інші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67494"/>
            <a:ext cx="8507288" cy="222540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err="1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Гормони</a:t>
            </a:r>
            <a:r>
              <a:rPr lang="ru-RU" sz="2800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впливають</a:t>
            </a:r>
            <a:r>
              <a:rPr lang="ru-RU" sz="2800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 на </a:t>
            </a:r>
            <a:r>
              <a:rPr lang="ru-RU" sz="2800" dirty="0" err="1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обмін</a:t>
            </a:r>
            <a:r>
              <a:rPr lang="ru-RU" sz="2800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речовин</a:t>
            </a:r>
            <a:r>
              <a:rPr lang="ru-RU" sz="2800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 та </a:t>
            </a:r>
            <a:r>
              <a:rPr lang="ru-RU" sz="2800" dirty="0" err="1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діяльність</a:t>
            </a:r>
            <a:r>
              <a:rPr lang="ru-RU" sz="2800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різних</a:t>
            </a:r>
            <a:r>
              <a:rPr lang="ru-RU" sz="2800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органів</a:t>
            </a:r>
            <a:r>
              <a:rPr lang="ru-RU" sz="2800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надходячи</a:t>
            </a:r>
            <a:r>
              <a:rPr lang="ru-RU" sz="2800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 до них через кров. </a:t>
            </a:r>
            <a:endParaRPr lang="ru-RU" sz="2800" dirty="0"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42" name="Picture 2" descr="http://im5-tub-ua.yandex.net/i?id=154292156-1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916832"/>
            <a:ext cx="3888432" cy="46661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44" name="Picture 4" descr="C:\Documents and Settings\Admin\Local Settings\Temporary Internet Files\Content.IE5\NJETA2FM\MC900438747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924944"/>
            <a:ext cx="4079776" cy="30598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Гормони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мають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такі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властивості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:</a:t>
            </a:r>
            <a:endParaRPr lang="ru-RU" dirty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82808"/>
            <a:ext cx="8147248" cy="3274384"/>
          </a:xfrm>
        </p:spPr>
        <p:txBody>
          <a:bodyPr/>
          <a:lstStyle/>
          <a:p>
            <a:pPr marL="578358" indent="-514350">
              <a:buFont typeface="Wingdings" pitchFamily="2" charset="2"/>
              <a:buChar char="v"/>
            </a:pPr>
            <a:r>
              <a:rPr lang="ru-RU" dirty="0" err="1" smtClean="0">
                <a:latin typeface="Arial Narrow" pitchFamily="34" charset="0"/>
              </a:rPr>
              <a:t>високу</a:t>
            </a:r>
            <a:r>
              <a:rPr lang="ru-RU" dirty="0" smtClean="0">
                <a:latin typeface="Arial Narrow" pitchFamily="34" charset="0"/>
              </a:rPr>
              <a:t> </a:t>
            </a:r>
            <a:r>
              <a:rPr lang="ru-RU" dirty="0" err="1" smtClean="0">
                <a:latin typeface="Arial Narrow" pitchFamily="34" charset="0"/>
              </a:rPr>
              <a:t>біологічну</a:t>
            </a:r>
            <a:r>
              <a:rPr lang="ru-RU" dirty="0" smtClean="0">
                <a:latin typeface="Arial Narrow" pitchFamily="34" charset="0"/>
              </a:rPr>
              <a:t> </a:t>
            </a:r>
            <a:r>
              <a:rPr lang="ru-RU" dirty="0" err="1" smtClean="0">
                <a:latin typeface="Arial Narrow" pitchFamily="34" charset="0"/>
              </a:rPr>
              <a:t>активність</a:t>
            </a:r>
            <a:r>
              <a:rPr lang="ru-RU" dirty="0" smtClean="0">
                <a:latin typeface="Arial Narrow" pitchFamily="34" charset="0"/>
              </a:rPr>
              <a:t>;</a:t>
            </a:r>
          </a:p>
          <a:p>
            <a:pPr marL="578358" indent="-514350">
              <a:buFont typeface="Wingdings" pitchFamily="2" charset="2"/>
              <a:buChar char="v"/>
            </a:pPr>
            <a:r>
              <a:rPr lang="ru-RU" dirty="0" smtClean="0">
                <a:latin typeface="Arial Narrow" pitchFamily="34" charset="0"/>
              </a:rPr>
              <a:t> </a:t>
            </a:r>
            <a:r>
              <a:rPr lang="ru-RU" dirty="0" err="1" smtClean="0">
                <a:latin typeface="Arial Narrow" pitchFamily="34" charset="0"/>
              </a:rPr>
              <a:t>специфічність</a:t>
            </a:r>
            <a:r>
              <a:rPr lang="ru-RU" dirty="0" smtClean="0">
                <a:latin typeface="Arial Narrow" pitchFamily="34" charset="0"/>
              </a:rPr>
              <a:t> - </a:t>
            </a:r>
            <a:r>
              <a:rPr lang="ru-RU" dirty="0" err="1" smtClean="0">
                <a:latin typeface="Arial Narrow" pitchFamily="34" charset="0"/>
              </a:rPr>
              <a:t>дія</a:t>
            </a:r>
            <a:r>
              <a:rPr lang="ru-RU" dirty="0" smtClean="0">
                <a:latin typeface="Arial Narrow" pitchFamily="34" charset="0"/>
              </a:rPr>
              <a:t> на </a:t>
            </a:r>
            <a:r>
              <a:rPr lang="ru-RU" dirty="0" err="1" smtClean="0">
                <a:latin typeface="Arial Narrow" pitchFamily="34" charset="0"/>
              </a:rPr>
              <a:t>певні</a:t>
            </a:r>
            <a:r>
              <a:rPr lang="ru-RU" dirty="0" smtClean="0">
                <a:latin typeface="Arial Narrow" pitchFamily="34" charset="0"/>
              </a:rPr>
              <a:t> </a:t>
            </a:r>
            <a:r>
              <a:rPr lang="ru-RU" dirty="0" err="1" smtClean="0">
                <a:latin typeface="Arial Narrow" pitchFamily="34" charset="0"/>
              </a:rPr>
              <a:t>органи</a:t>
            </a:r>
            <a:r>
              <a:rPr lang="ru-RU" dirty="0" smtClean="0">
                <a:latin typeface="Arial Narrow" pitchFamily="34" charset="0"/>
              </a:rPr>
              <a:t>, </a:t>
            </a:r>
            <a:r>
              <a:rPr lang="ru-RU" dirty="0" err="1" smtClean="0">
                <a:latin typeface="Arial Narrow" pitchFamily="34" charset="0"/>
              </a:rPr>
              <a:t>тканини</a:t>
            </a:r>
            <a:r>
              <a:rPr lang="ru-RU" dirty="0" smtClean="0">
                <a:latin typeface="Arial Narrow" pitchFamily="34" charset="0"/>
              </a:rPr>
              <a:t>, </a:t>
            </a:r>
            <a:r>
              <a:rPr lang="ru-RU" dirty="0" err="1" smtClean="0">
                <a:latin typeface="Arial Narrow" pitchFamily="34" charset="0"/>
              </a:rPr>
              <a:t>клітини</a:t>
            </a:r>
            <a:r>
              <a:rPr lang="ru-RU" dirty="0" smtClean="0">
                <a:latin typeface="Arial Narrow" pitchFamily="34" charset="0"/>
              </a:rPr>
              <a:t>;</a:t>
            </a:r>
          </a:p>
          <a:p>
            <a:pPr marL="578358" indent="-514350">
              <a:buFont typeface="Wingdings" pitchFamily="2" charset="2"/>
              <a:buChar char="v"/>
            </a:pPr>
            <a:r>
              <a:rPr lang="ru-RU" dirty="0" smtClean="0">
                <a:latin typeface="Arial Narrow" pitchFamily="34" charset="0"/>
              </a:rPr>
              <a:t> </a:t>
            </a:r>
            <a:r>
              <a:rPr lang="ru-RU" dirty="0" err="1" smtClean="0">
                <a:latin typeface="Arial Narrow" pitchFamily="34" charset="0"/>
              </a:rPr>
              <a:t>швидко</a:t>
            </a:r>
            <a:r>
              <a:rPr lang="ru-RU" dirty="0" smtClean="0">
                <a:latin typeface="Arial Narrow" pitchFamily="34" charset="0"/>
              </a:rPr>
              <a:t> </a:t>
            </a:r>
            <a:r>
              <a:rPr lang="ru-RU" dirty="0" err="1" smtClean="0">
                <a:latin typeface="Arial Narrow" pitchFamily="34" charset="0"/>
              </a:rPr>
              <a:t>руйнуються</a:t>
            </a:r>
            <a:r>
              <a:rPr lang="ru-RU" dirty="0" smtClean="0">
                <a:latin typeface="Arial Narrow" pitchFamily="34" charset="0"/>
              </a:rPr>
              <a:t> у тканинах;</a:t>
            </a:r>
          </a:p>
          <a:p>
            <a:pPr marL="578358" indent="-514350">
              <a:buFont typeface="Wingdings" pitchFamily="2" charset="2"/>
              <a:buChar char="v"/>
            </a:pPr>
            <a:r>
              <a:rPr lang="ru-RU" dirty="0" smtClean="0">
                <a:latin typeface="Arial Narrow" pitchFamily="34" charset="0"/>
              </a:rPr>
              <a:t> </a:t>
            </a:r>
            <a:r>
              <a:rPr lang="ru-RU" dirty="0" err="1" smtClean="0">
                <a:latin typeface="Arial Narrow" pitchFamily="34" charset="0"/>
              </a:rPr>
              <a:t>розміри</a:t>
            </a:r>
            <a:r>
              <a:rPr lang="ru-RU" dirty="0" smtClean="0">
                <a:latin typeface="Arial Narrow" pitchFamily="34" charset="0"/>
              </a:rPr>
              <a:t> молекул </a:t>
            </a:r>
            <a:r>
              <a:rPr lang="ru-RU" dirty="0" err="1" smtClean="0">
                <a:latin typeface="Arial Narrow" pitchFamily="34" charset="0"/>
              </a:rPr>
              <a:t>малі</a:t>
            </a:r>
            <a:r>
              <a:rPr lang="ru-RU" dirty="0" smtClean="0">
                <a:latin typeface="Arial Narrow" pitchFamily="34" charset="0"/>
              </a:rPr>
              <a:t>, </a:t>
            </a:r>
            <a:r>
              <a:rPr lang="ru-RU" dirty="0" err="1" smtClean="0">
                <a:latin typeface="Arial Narrow" pitchFamily="34" charset="0"/>
              </a:rPr>
              <a:t>проникнення</a:t>
            </a:r>
            <a:r>
              <a:rPr lang="ru-RU" dirty="0" smtClean="0">
                <a:latin typeface="Arial Narrow" pitchFamily="34" charset="0"/>
              </a:rPr>
              <a:t> через </a:t>
            </a:r>
            <a:r>
              <a:rPr lang="ru-RU" dirty="0" err="1" smtClean="0">
                <a:latin typeface="Arial Narrow" pitchFamily="34" charset="0"/>
              </a:rPr>
              <a:t>стінки</a:t>
            </a:r>
            <a:r>
              <a:rPr lang="ru-RU" dirty="0" smtClean="0">
                <a:latin typeface="Arial Narrow" pitchFamily="34" charset="0"/>
              </a:rPr>
              <a:t> </a:t>
            </a:r>
            <a:r>
              <a:rPr lang="ru-RU" dirty="0" err="1" smtClean="0">
                <a:latin typeface="Arial Narrow" pitchFamily="34" charset="0"/>
              </a:rPr>
              <a:t>капілярів</a:t>
            </a:r>
            <a:r>
              <a:rPr lang="ru-RU" dirty="0" smtClean="0">
                <a:latin typeface="Arial Narrow" pitchFamily="34" charset="0"/>
              </a:rPr>
              <a:t> у </a:t>
            </a:r>
            <a:r>
              <a:rPr lang="ru-RU" dirty="0" err="1" smtClean="0">
                <a:latin typeface="Arial Narrow" pitchFamily="34" charset="0"/>
              </a:rPr>
              <a:t>тканини</a:t>
            </a:r>
            <a:r>
              <a:rPr lang="ru-RU" dirty="0" smtClean="0">
                <a:latin typeface="Arial Narrow" pitchFamily="34" charset="0"/>
              </a:rPr>
              <a:t> </a:t>
            </a:r>
            <a:r>
              <a:rPr lang="ru-RU" dirty="0" err="1" smtClean="0">
                <a:latin typeface="Arial Narrow" pitchFamily="34" charset="0"/>
              </a:rPr>
              <a:t>здійснюється</a:t>
            </a:r>
            <a:r>
              <a:rPr lang="ru-RU" dirty="0" smtClean="0">
                <a:latin typeface="Arial Narrow" pitchFamily="34" charset="0"/>
              </a:rPr>
              <a:t> легко.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ерфолента 3"/>
          <p:cNvSpPr/>
          <p:nvPr/>
        </p:nvSpPr>
        <p:spPr>
          <a:xfrm>
            <a:off x="3419872" y="620688"/>
            <a:ext cx="2520280" cy="1152128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Залози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00192" y="404664"/>
            <a:ext cx="2520280" cy="13681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Внутрішньої </a:t>
            </a:r>
            <a:r>
              <a:rPr lang="uk-UA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секреціії</a:t>
            </a:r>
            <a:endParaRPr lang="uk-UA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(ендокринні)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04664"/>
            <a:ext cx="2808312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Зовнішньої  секреції</a:t>
            </a:r>
          </a:p>
          <a:p>
            <a:pPr algn="ctr"/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(екзокринні)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91880" y="2132856"/>
            <a:ext cx="2520280" cy="129614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Змішаної секреції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72200" y="1844824"/>
            <a:ext cx="2448272" cy="28083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Залози:</a:t>
            </a:r>
          </a:p>
          <a:p>
            <a:pPr algn="ctr"/>
            <a:r>
              <a:rPr lang="uk-UA" dirty="0" smtClean="0"/>
              <a:t>гіпофіз,</a:t>
            </a:r>
          </a:p>
          <a:p>
            <a:pPr algn="ctr"/>
            <a:r>
              <a:rPr lang="uk-UA" dirty="0" err="1" smtClean="0"/>
              <a:t>епіфіс</a:t>
            </a:r>
            <a:r>
              <a:rPr lang="uk-UA" dirty="0" smtClean="0"/>
              <a:t>,</a:t>
            </a:r>
          </a:p>
          <a:p>
            <a:pPr algn="ctr"/>
            <a:r>
              <a:rPr lang="uk-UA" dirty="0" smtClean="0"/>
              <a:t>гіпоталамус,</a:t>
            </a:r>
          </a:p>
          <a:p>
            <a:pPr algn="ctr"/>
            <a:r>
              <a:rPr lang="uk-UA" dirty="0" err="1" smtClean="0"/>
              <a:t>надшлункові</a:t>
            </a:r>
            <a:r>
              <a:rPr lang="uk-UA" dirty="0" smtClean="0"/>
              <a:t>,</a:t>
            </a:r>
          </a:p>
          <a:p>
            <a:pPr algn="ctr"/>
            <a:r>
              <a:rPr lang="uk-UA" dirty="0" smtClean="0"/>
              <a:t>щитоподібна,</a:t>
            </a:r>
          </a:p>
          <a:p>
            <a:pPr algn="ctr"/>
            <a:r>
              <a:rPr lang="uk-UA" dirty="0" err="1" smtClean="0"/>
              <a:t>прищитоподібна</a:t>
            </a:r>
            <a:r>
              <a:rPr lang="uk-UA" dirty="0" smtClean="0"/>
              <a:t>,</a:t>
            </a:r>
            <a:r>
              <a:rPr lang="uk-UA" dirty="0" err="1" smtClean="0"/>
              <a:t>вилочкова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536" y="2060848"/>
            <a:ext cx="2664296" cy="29523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Залози:</a:t>
            </a:r>
          </a:p>
          <a:p>
            <a:pPr algn="ctr"/>
            <a:r>
              <a:rPr lang="uk-UA" dirty="0" smtClean="0"/>
              <a:t>Слізні,</a:t>
            </a:r>
          </a:p>
          <a:p>
            <a:pPr algn="ctr"/>
            <a:r>
              <a:rPr lang="uk-UA" dirty="0" smtClean="0"/>
              <a:t>потові</a:t>
            </a:r>
          </a:p>
          <a:p>
            <a:pPr algn="ctr"/>
            <a:r>
              <a:rPr lang="uk-UA" dirty="0" smtClean="0"/>
              <a:t>Сальні,</a:t>
            </a:r>
          </a:p>
          <a:p>
            <a:pPr algn="ctr"/>
            <a:r>
              <a:rPr lang="uk-UA" dirty="0" smtClean="0"/>
              <a:t>шлункові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63888" y="3645024"/>
            <a:ext cx="2448272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Підшлункова</a:t>
            </a:r>
          </a:p>
          <a:p>
            <a:pPr algn="ctr"/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Статеві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39552" y="5013176"/>
            <a:ext cx="2232248" cy="8640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імічні речовини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444208" y="4725144"/>
            <a:ext cx="2411760" cy="7920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Гормони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1560" y="5949280"/>
            <a:ext cx="2016224" cy="6926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Протоки</a:t>
            </a:r>
            <a:endParaRPr lang="ru-RU" sz="2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308304" y="5877272"/>
            <a:ext cx="1835696" cy="6206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кров</a:t>
            </a:r>
            <a:endParaRPr lang="ru-RU" sz="2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Табличка 14"/>
          <p:cNvSpPr/>
          <p:nvPr/>
        </p:nvSpPr>
        <p:spPr>
          <a:xfrm>
            <a:off x="5796136" y="5805264"/>
            <a:ext cx="1368152" cy="836712"/>
          </a:xfrm>
          <a:prstGeom prst="plaqu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орган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131840" y="5301208"/>
            <a:ext cx="2448272" cy="14127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Поверхня шкіри</a:t>
            </a:r>
          </a:p>
          <a:p>
            <a:pPr algn="ctr"/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Порожнина тіла. органів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6012160" y="836712"/>
            <a:ext cx="43204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лево 18"/>
          <p:cNvSpPr/>
          <p:nvPr/>
        </p:nvSpPr>
        <p:spPr>
          <a:xfrm>
            <a:off x="2843808" y="1340768"/>
            <a:ext cx="504056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4499992" y="3212976"/>
            <a:ext cx="43204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7380312" y="1556792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1403648" y="1628800"/>
            <a:ext cx="57606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7380312" y="4509120"/>
            <a:ext cx="50405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8460432" y="5157192"/>
            <a:ext cx="36004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лево 24"/>
          <p:cNvSpPr/>
          <p:nvPr/>
        </p:nvSpPr>
        <p:spPr>
          <a:xfrm>
            <a:off x="7092280" y="6021288"/>
            <a:ext cx="576064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1475656" y="4437112"/>
            <a:ext cx="5040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2483768" y="6093296"/>
            <a:ext cx="93610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1763688" y="5805264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1268760"/>
          <a:ext cx="8820472" cy="417646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47610"/>
                <a:gridCol w="6772862"/>
              </a:tblGrid>
              <a:tr h="383983">
                <a:tc>
                  <a:txBody>
                    <a:bodyPr/>
                    <a:lstStyle/>
                    <a:p>
                      <a:r>
                        <a:rPr lang="uk-UA" dirty="0" smtClean="0"/>
                        <a:t>Гормон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Функції</a:t>
                      </a:r>
                      <a:endParaRPr lang="ru-RU" dirty="0"/>
                    </a:p>
                  </a:txBody>
                  <a:tcPr/>
                </a:tc>
              </a:tr>
              <a:tr h="1230847">
                <a:tc>
                  <a:txBody>
                    <a:bodyPr/>
                    <a:lstStyle/>
                    <a:p>
                      <a:r>
                        <a:rPr lang="uk-UA" dirty="0" smtClean="0"/>
                        <a:t>Гормон</a:t>
                      </a:r>
                      <a:r>
                        <a:rPr lang="uk-UA" baseline="0" dirty="0" smtClean="0"/>
                        <a:t> росту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Забезпечує ріст і розвиток усіх тканин тіла в</a:t>
                      </a:r>
                      <a:r>
                        <a:rPr lang="uk-UA" baseline="0" dirty="0" smtClean="0"/>
                        <a:t> період статевого дозрівання4підвищує інтенсивність білкового синтезу,але обов'язково у присутності гормонів щитоподібної залози</a:t>
                      </a:r>
                      <a:endParaRPr lang="ru-RU" dirty="0"/>
                    </a:p>
                  </a:txBody>
                  <a:tcPr/>
                </a:tc>
              </a:tr>
              <a:tr h="1514888">
                <a:tc>
                  <a:txBody>
                    <a:bodyPr/>
                    <a:lstStyle/>
                    <a:p>
                      <a:r>
                        <a:rPr lang="uk-UA" dirty="0" smtClean="0"/>
                        <a:t>Регуляторні гормони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Регулює</a:t>
                      </a:r>
                      <a:r>
                        <a:rPr lang="uk-UA" baseline="0" dirty="0" smtClean="0"/>
                        <a:t> кількість гормонів,які виділяються щитоподібною залозою.</a:t>
                      </a:r>
                    </a:p>
                    <a:p>
                      <a:r>
                        <a:rPr lang="uk-UA" dirty="0" smtClean="0"/>
                        <a:t>Регулює секрецію гормонів </a:t>
                      </a:r>
                      <a:r>
                        <a:rPr lang="uk-UA" dirty="0" err="1" smtClean="0"/>
                        <a:t>наднирниками</a:t>
                      </a:r>
                      <a:r>
                        <a:rPr lang="uk-UA" dirty="0" smtClean="0"/>
                        <a:t> ; </a:t>
                      </a:r>
                    </a:p>
                    <a:p>
                      <a:r>
                        <a:rPr lang="uk-UA" dirty="0" smtClean="0"/>
                        <a:t>Стимулює розвиток  молочних залоз і секрецію молока.</a:t>
                      </a:r>
                    </a:p>
                    <a:p>
                      <a:r>
                        <a:rPr lang="uk-UA" dirty="0" smtClean="0"/>
                        <a:t>Забезпечує секрецію</a:t>
                      </a:r>
                      <a:r>
                        <a:rPr lang="uk-UA" baseline="0" dirty="0" smtClean="0"/>
                        <a:t> гормонів статевими залозами.</a:t>
                      </a:r>
                      <a:endParaRPr lang="ru-RU" dirty="0"/>
                    </a:p>
                  </a:txBody>
                  <a:tcPr/>
                </a:tc>
              </a:tr>
              <a:tr h="662764">
                <a:tc>
                  <a:txBody>
                    <a:bodyPr/>
                    <a:lstStyle/>
                    <a:p>
                      <a:r>
                        <a:rPr lang="uk-UA" dirty="0" smtClean="0"/>
                        <a:t>Вазопресин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Сприяє регулюванню виділення води нирками;</a:t>
                      </a:r>
                    </a:p>
                    <a:p>
                      <a:r>
                        <a:rPr lang="uk-UA" dirty="0" smtClean="0"/>
                        <a:t>Підвищує тиск крові внаслідок звужування судин</a:t>
                      </a:r>
                      <a:endParaRPr lang="ru-RU" dirty="0"/>
                    </a:p>
                  </a:txBody>
                  <a:tcPr/>
                </a:tc>
              </a:tr>
              <a:tr h="383983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Окситоцин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Стимулює скорочення м'язів матки ,секрецію молока.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Лента лицом вниз 5"/>
          <p:cNvSpPr/>
          <p:nvPr/>
        </p:nvSpPr>
        <p:spPr>
          <a:xfrm>
            <a:off x="395536" y="0"/>
            <a:ext cx="3816424" cy="1169368"/>
          </a:xfrm>
          <a:prstGeom prst="ribbon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Гіпофіз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836712"/>
          <a:ext cx="6096000" cy="1925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16224"/>
                <a:gridCol w="407977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Гормон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Функції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kern="1200" dirty="0" smtClean="0"/>
                        <a:t>Тироксин </a:t>
                      </a:r>
                      <a:r>
                        <a:rPr kumimoji="0" lang="ru-RU" kern="1200" dirty="0" err="1" smtClean="0"/>
                        <a:t>і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три-йодтиронін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kern="1200" dirty="0" err="1" smtClean="0"/>
                        <a:t>Підвищує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інтенсивність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клітинного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метаболізму</a:t>
                      </a:r>
                      <a:r>
                        <a:rPr kumimoji="0" lang="ru-RU" kern="1200" dirty="0" smtClean="0"/>
                        <a:t>, а </a:t>
                      </a:r>
                      <a:r>
                        <a:rPr kumimoji="0" lang="ru-RU" kern="1200" dirty="0" err="1" smtClean="0"/>
                        <a:t>також</a:t>
                      </a:r>
                      <a:r>
                        <a:rPr kumimoji="0" lang="ru-RU" kern="1200" dirty="0" smtClean="0"/>
                        <a:t> частоту </a:t>
                      </a:r>
                      <a:r>
                        <a:rPr kumimoji="0" lang="ru-RU" kern="1200" dirty="0" err="1" smtClean="0"/>
                        <a:t>і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скорочувальну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здатність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серця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kern="1200" dirty="0" err="1" smtClean="0"/>
                        <a:t>Кальцитонін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kern="1200" dirty="0" err="1" smtClean="0"/>
                        <a:t>Регулює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концентрацію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іонів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кальцію</a:t>
                      </a:r>
                      <a:r>
                        <a:rPr kumimoji="0" lang="ru-RU" kern="1200" dirty="0" smtClean="0"/>
                        <a:t> у </a:t>
                      </a:r>
                      <a:r>
                        <a:rPr kumimoji="0" lang="ru-RU" kern="1200" dirty="0" err="1" smtClean="0"/>
                        <a:t>крові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3861048"/>
          <a:ext cx="8496944" cy="16268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16224"/>
                <a:gridCol w="6480720"/>
              </a:tblGrid>
              <a:tr h="5253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Гормон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Функції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986788">
                <a:tc>
                  <a:txBody>
                    <a:bodyPr/>
                    <a:lstStyle/>
                    <a:p>
                      <a:r>
                        <a:rPr kumimoji="0" lang="ru-RU" kern="1200" dirty="0" err="1" smtClean="0"/>
                        <a:t>Паратгормон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kern="1200" dirty="0" err="1" smtClean="0"/>
                        <a:t>Регулює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концентрацію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іонів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кальцію</a:t>
                      </a:r>
                      <a:r>
                        <a:rPr kumimoji="0" lang="ru-RU" kern="1200" dirty="0" smtClean="0"/>
                        <a:t> у </a:t>
                      </a:r>
                      <a:r>
                        <a:rPr kumimoji="0" lang="ru-RU" kern="1200" dirty="0" err="1" smtClean="0"/>
                        <a:t>міжклітинній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рідині</a:t>
                      </a:r>
                      <a:r>
                        <a:rPr kumimoji="0" lang="ru-RU" kern="1200" dirty="0" smtClean="0"/>
                        <a:t>, </a:t>
                      </a:r>
                      <a:r>
                        <a:rPr kumimoji="0" lang="ru-RU" kern="1200" dirty="0" err="1" smtClean="0"/>
                        <a:t>впливає</a:t>
                      </a:r>
                      <a:r>
                        <a:rPr kumimoji="0" lang="ru-RU" kern="1200" dirty="0" smtClean="0"/>
                        <a:t> на </a:t>
                      </a:r>
                      <a:r>
                        <a:rPr kumimoji="0" lang="ru-RU" kern="1200" dirty="0" err="1" smtClean="0"/>
                        <a:t>кістки</a:t>
                      </a:r>
                      <a:r>
                        <a:rPr kumimoji="0" lang="ru-RU" kern="1200" dirty="0" smtClean="0"/>
                        <a:t>, </a:t>
                      </a:r>
                      <a:r>
                        <a:rPr kumimoji="0" lang="ru-RU" kern="1200" dirty="0" err="1" smtClean="0"/>
                        <a:t>нирки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і</a:t>
                      </a:r>
                      <a:r>
                        <a:rPr kumimoji="0" lang="ru-RU" kern="1200" dirty="0" smtClean="0"/>
                        <a:t> кишечник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Лента лицом вниз 5"/>
          <p:cNvSpPr/>
          <p:nvPr/>
        </p:nvSpPr>
        <p:spPr>
          <a:xfrm>
            <a:off x="4967536" y="260648"/>
            <a:ext cx="4176464" cy="792088"/>
          </a:xfrm>
          <a:prstGeom prst="ribbon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Щитоподібна</a:t>
            </a:r>
            <a:r>
              <a:rPr lang="ru-RU" dirty="0"/>
              <a:t> </a:t>
            </a:r>
            <a:r>
              <a:rPr lang="ru-RU" dirty="0" err="1"/>
              <a:t>залоза</a:t>
            </a:r>
            <a:endParaRPr lang="ru-RU" dirty="0"/>
          </a:p>
        </p:txBody>
      </p:sp>
      <p:sp>
        <p:nvSpPr>
          <p:cNvPr id="7" name="Лента лицом вниз 6"/>
          <p:cNvSpPr/>
          <p:nvPr/>
        </p:nvSpPr>
        <p:spPr>
          <a:xfrm>
            <a:off x="4139952" y="2996952"/>
            <a:ext cx="5004048" cy="792088"/>
          </a:xfrm>
          <a:prstGeom prst="ribbon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Паращитоподібна</a:t>
            </a:r>
            <a:r>
              <a:rPr lang="ru-RU" dirty="0"/>
              <a:t> </a:t>
            </a:r>
            <a:r>
              <a:rPr lang="ru-RU" dirty="0" err="1"/>
              <a:t>залоза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Лента лицом вниз 3"/>
          <p:cNvSpPr/>
          <p:nvPr/>
        </p:nvSpPr>
        <p:spPr>
          <a:xfrm>
            <a:off x="467544" y="404664"/>
            <a:ext cx="5400600" cy="1008112"/>
          </a:xfrm>
          <a:prstGeom prst="ribb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Наднирники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1700808"/>
          <a:ext cx="8568952" cy="3307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16224"/>
                <a:gridCol w="6552728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kern="1200" dirty="0" err="1" smtClean="0"/>
                        <a:t>Адреналін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kern="1200" dirty="0" err="1" smtClean="0"/>
                        <a:t>Мобілізує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глікоген</a:t>
                      </a:r>
                      <a:r>
                        <a:rPr kumimoji="0" lang="ru-RU" kern="1200" dirty="0" smtClean="0"/>
                        <a:t>; </a:t>
                      </a:r>
                      <a:r>
                        <a:rPr kumimoji="0" lang="ru-RU" kern="1200" dirty="0" err="1" smtClean="0"/>
                        <a:t>підсилює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кровотік</a:t>
                      </a:r>
                      <a:r>
                        <a:rPr kumimoji="0" lang="ru-RU" kern="1200" dirty="0" smtClean="0"/>
                        <a:t> у </a:t>
                      </a:r>
                      <a:r>
                        <a:rPr kumimoji="0" lang="ru-RU" kern="1200" dirty="0" err="1" smtClean="0"/>
                        <a:t>скелетні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м'язи</a:t>
                      </a:r>
                      <a:r>
                        <a:rPr kumimoji="0" lang="ru-RU" kern="1200" dirty="0" smtClean="0"/>
                        <a:t>; </a:t>
                      </a:r>
                      <a:r>
                        <a:rPr kumimoji="0" lang="ru-RU" kern="1200" dirty="0" err="1" smtClean="0"/>
                        <a:t>підвищує</a:t>
                      </a:r>
                      <a:r>
                        <a:rPr kumimoji="0" lang="ru-RU" kern="1200" dirty="0" smtClean="0"/>
                        <a:t> частоту </a:t>
                      </a:r>
                      <a:r>
                        <a:rPr kumimoji="0" lang="ru-RU" kern="1200" dirty="0" err="1" smtClean="0"/>
                        <a:t>серцевих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скорочень</a:t>
                      </a:r>
                      <a:r>
                        <a:rPr kumimoji="0" lang="ru-RU" kern="1200" dirty="0" smtClean="0"/>
                        <a:t>, </a:t>
                      </a:r>
                      <a:r>
                        <a:rPr kumimoji="0" lang="ru-RU" kern="1200" dirty="0" err="1" smtClean="0"/>
                        <a:t>скорочувальну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здатність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серця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і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споживання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кисню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kern="1200" dirty="0" err="1" smtClean="0"/>
                        <a:t>Норадреналін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kern="1200" dirty="0" err="1" smtClean="0"/>
                        <a:t>Звужує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артеріоли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і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венули</a:t>
                      </a:r>
                      <a:r>
                        <a:rPr kumimoji="0" lang="ru-RU" kern="1200" dirty="0" smtClean="0"/>
                        <a:t>, </a:t>
                      </a:r>
                      <a:r>
                        <a:rPr kumimoji="0" lang="ru-RU" kern="1200" dirty="0" err="1" smtClean="0"/>
                        <a:t>підвищує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тиск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крові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kern="1200" dirty="0" err="1" smtClean="0"/>
                        <a:t>Гюкокортикоїди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kern="1200" dirty="0" err="1" smtClean="0"/>
                        <a:t>Регулює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метаболізм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вуглеводів</a:t>
                      </a:r>
                      <a:r>
                        <a:rPr kumimoji="0" lang="ru-RU" kern="1200" dirty="0" smtClean="0"/>
                        <a:t>, </a:t>
                      </a:r>
                      <a:r>
                        <a:rPr kumimoji="0" lang="ru-RU" kern="1200" dirty="0" err="1" smtClean="0"/>
                        <a:t>жирів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і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білків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kern="1200" dirty="0" err="1" smtClean="0"/>
                        <a:t>Мінерало-кортикоїди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kern="1200" dirty="0" err="1" smtClean="0"/>
                        <a:t>Збільшують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затримку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натрію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і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виділення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калію</a:t>
                      </a:r>
                      <a:r>
                        <a:rPr kumimoji="0" lang="ru-RU" kern="1200" dirty="0" smtClean="0"/>
                        <a:t> через </a:t>
                      </a:r>
                      <a:r>
                        <a:rPr kumimoji="0" lang="ru-RU" kern="1200" dirty="0" err="1" smtClean="0"/>
                        <a:t>нирки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kern="1200" dirty="0" err="1" smtClean="0"/>
                        <a:t>Статеві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гормони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kern="1200" dirty="0" err="1" smtClean="0"/>
                        <a:t>Забезпечує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розвиток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статевих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ознак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908720"/>
          <a:ext cx="8280920" cy="252170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68152"/>
                <a:gridCol w="6912768"/>
              </a:tblGrid>
              <a:tr h="701680">
                <a:tc>
                  <a:txBody>
                    <a:bodyPr/>
                    <a:lstStyle/>
                    <a:p>
                      <a:r>
                        <a:rPr lang="uk-UA" dirty="0" smtClean="0"/>
                        <a:t>Гормон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Функції</a:t>
                      </a:r>
                      <a:endParaRPr lang="ru-RU" dirty="0"/>
                    </a:p>
                  </a:txBody>
                  <a:tcPr/>
                </a:tc>
              </a:tr>
              <a:tr h="1098520">
                <a:tc>
                  <a:txBody>
                    <a:bodyPr/>
                    <a:lstStyle/>
                    <a:p>
                      <a:r>
                        <a:rPr kumimoji="0" lang="ru-RU" kern="1200" dirty="0" err="1" smtClean="0"/>
                        <a:t>Інсулін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kern="1200" dirty="0" err="1" smtClean="0"/>
                        <a:t>Регулює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рівень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глюкози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крові</a:t>
                      </a:r>
                      <a:r>
                        <a:rPr kumimoji="0" lang="ru-RU" kern="1200" dirty="0" smtClean="0"/>
                        <a:t>, </a:t>
                      </a:r>
                      <a:r>
                        <a:rPr kumimoji="0" lang="ru-RU" kern="1200" dirty="0" err="1" smtClean="0"/>
                        <a:t>знижує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вміст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глюкози</a:t>
                      </a:r>
                      <a:r>
                        <a:rPr kumimoji="0" lang="ru-RU" kern="1200" dirty="0" smtClean="0"/>
                        <a:t> у </a:t>
                      </a:r>
                      <a:r>
                        <a:rPr kumimoji="0" lang="ru-RU" kern="1200" dirty="0" err="1" smtClean="0"/>
                        <a:t>крові</a:t>
                      </a:r>
                      <a:r>
                        <a:rPr kumimoji="0" lang="ru-RU" kern="1200" dirty="0" smtClean="0"/>
                        <a:t>; </a:t>
                      </a:r>
                      <a:r>
                        <a:rPr kumimoji="0" lang="ru-RU" kern="1200" dirty="0" err="1" smtClean="0"/>
                        <a:t>підвищує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утилізацію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глюкози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клітинами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і</a:t>
                      </a:r>
                      <a:r>
                        <a:rPr kumimoji="0" lang="ru-RU" kern="1200" dirty="0" smtClean="0"/>
                        <a:t> синтез </a:t>
                      </a:r>
                      <a:r>
                        <a:rPr kumimoji="0" lang="ru-RU" kern="1200" dirty="0" err="1" smtClean="0"/>
                        <a:t>білків</a:t>
                      </a:r>
                      <a:endParaRPr lang="ru-RU" dirty="0"/>
                    </a:p>
                  </a:txBody>
                  <a:tcPr/>
                </a:tc>
              </a:tr>
              <a:tr h="721507">
                <a:tc>
                  <a:txBody>
                    <a:bodyPr/>
                    <a:lstStyle/>
                    <a:p>
                      <a:r>
                        <a:rPr lang="ru-RU" dirty="0" smtClean="0"/>
                        <a:t>Глюкагон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kern="1200" dirty="0" err="1" smtClean="0"/>
                        <a:t>Підвищує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концентрацію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глюкози</a:t>
                      </a:r>
                      <a:r>
                        <a:rPr kumimoji="0" lang="ru-RU" kern="1200" dirty="0" smtClean="0"/>
                        <a:t> у </a:t>
                      </a:r>
                      <a:r>
                        <a:rPr kumimoji="0" lang="ru-RU" kern="1200" dirty="0" err="1" smtClean="0"/>
                        <a:t>крові</a:t>
                      </a:r>
                      <a:r>
                        <a:rPr kumimoji="0" lang="ru-RU" kern="1200" dirty="0" smtClean="0"/>
                        <a:t>; </a:t>
                      </a:r>
                      <a:r>
                        <a:rPr kumimoji="0" lang="ru-RU" kern="1200" dirty="0" err="1" smtClean="0"/>
                        <a:t>стимулює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розщеплення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глікогену</a:t>
                      </a:r>
                      <a:r>
                        <a:rPr kumimoji="0" lang="ru-RU" kern="1200" dirty="0" smtClean="0"/>
                        <a:t>, </a:t>
                      </a:r>
                      <a:r>
                        <a:rPr kumimoji="0" lang="ru-RU" kern="1200" dirty="0" err="1" smtClean="0"/>
                        <a:t>білків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і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жирів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Лента лицом вниз 4"/>
          <p:cNvSpPr/>
          <p:nvPr/>
        </p:nvSpPr>
        <p:spPr>
          <a:xfrm>
            <a:off x="323528" y="0"/>
            <a:ext cx="4968552" cy="836712"/>
          </a:xfrm>
          <a:prstGeom prst="ribb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Підшлункова</a:t>
            </a:r>
            <a:r>
              <a:rPr lang="ru-RU" dirty="0"/>
              <a:t> </a:t>
            </a:r>
            <a:r>
              <a:rPr lang="ru-RU" dirty="0" err="1"/>
              <a:t>залоза</a:t>
            </a:r>
            <a:endParaRPr lang="ru-RU" dirty="0"/>
          </a:p>
        </p:txBody>
      </p:sp>
      <p:sp>
        <p:nvSpPr>
          <p:cNvPr id="6" name="Лента лицом вниз 5"/>
          <p:cNvSpPr/>
          <p:nvPr/>
        </p:nvSpPr>
        <p:spPr>
          <a:xfrm>
            <a:off x="5148064" y="3284984"/>
            <a:ext cx="3995936" cy="1080120"/>
          </a:xfrm>
          <a:prstGeom prst="ribb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Статеві</a:t>
            </a:r>
            <a:r>
              <a:rPr lang="ru-RU" dirty="0"/>
              <a:t> </a:t>
            </a:r>
            <a:r>
              <a:rPr lang="ru-RU" dirty="0" err="1"/>
              <a:t>залози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95536" y="4293096"/>
          <a:ext cx="8496944" cy="236144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72208"/>
                <a:gridCol w="6624736"/>
              </a:tblGrid>
              <a:tr h="504056">
                <a:tc>
                  <a:txBody>
                    <a:bodyPr/>
                    <a:lstStyle/>
                    <a:p>
                      <a:r>
                        <a:rPr lang="uk-UA" dirty="0" smtClean="0"/>
                        <a:t>Гормон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Функції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806963">
                <a:tc>
                  <a:txBody>
                    <a:bodyPr/>
                    <a:lstStyle/>
                    <a:p>
                      <a:r>
                        <a:rPr kumimoji="0" lang="ru-RU" kern="1200" dirty="0" smtClean="0"/>
                        <a:t>Тестостерон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kern="1200" dirty="0" err="1" smtClean="0"/>
                        <a:t>Забезпечує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розвиток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статевих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ознак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чоловіків</a:t>
                      </a:r>
                      <a:r>
                        <a:rPr kumimoji="0" lang="ru-RU" kern="1200" dirty="0" smtClean="0"/>
                        <a:t>; </a:t>
                      </a:r>
                      <a:r>
                        <a:rPr kumimoji="0" lang="ru-RU" kern="1200" dirty="0" err="1" smtClean="0"/>
                        <a:t>зміна</a:t>
                      </a:r>
                      <a:r>
                        <a:rPr kumimoji="0" lang="ru-RU" kern="1200" dirty="0" smtClean="0"/>
                        <a:t> голосу, </a:t>
                      </a:r>
                      <a:r>
                        <a:rPr kumimoji="0" lang="ru-RU" kern="1200" dirty="0" err="1" smtClean="0"/>
                        <a:t>поява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волосся</a:t>
                      </a:r>
                      <a:r>
                        <a:rPr kumimoji="0" lang="ru-RU" kern="1200" dirty="0" smtClean="0"/>
                        <a:t> на </a:t>
                      </a:r>
                      <a:r>
                        <a:rPr kumimoji="0" lang="ru-RU" kern="1200" dirty="0" err="1" smtClean="0"/>
                        <a:t>обличчі</a:t>
                      </a:r>
                      <a:r>
                        <a:rPr kumimoji="0" lang="ru-RU" kern="1200" dirty="0" smtClean="0"/>
                        <a:t>; </a:t>
                      </a:r>
                      <a:r>
                        <a:rPr kumimoji="0" lang="ru-RU" kern="1200" dirty="0" err="1" smtClean="0"/>
                        <a:t>розвиток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м'язів</a:t>
                      </a:r>
                      <a:endParaRPr lang="ru-RU" dirty="0"/>
                    </a:p>
                  </a:txBody>
                  <a:tcPr/>
                </a:tc>
              </a:tr>
              <a:tr h="806963">
                <a:tc>
                  <a:txBody>
                    <a:bodyPr/>
                    <a:lstStyle/>
                    <a:p>
                      <a:r>
                        <a:rPr kumimoji="0" lang="ru-RU" kern="1200" dirty="0" err="1" smtClean="0"/>
                        <a:t>Естрогени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kern="1200" dirty="0" err="1" smtClean="0"/>
                        <a:t>Забезпечують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розвиток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жіночих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статевих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ознак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і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органів</a:t>
                      </a:r>
                      <a:r>
                        <a:rPr kumimoji="0" lang="ru-RU" kern="1200" dirty="0" smtClean="0"/>
                        <a:t>; </a:t>
                      </a:r>
                      <a:r>
                        <a:rPr kumimoji="0" lang="ru-RU" kern="1200" dirty="0" err="1" smtClean="0"/>
                        <a:t>підвищують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накопичення</a:t>
                      </a:r>
                      <a:r>
                        <a:rPr kumimoji="0" lang="ru-RU" kern="1200" dirty="0" smtClean="0"/>
                        <a:t> жиру, </a:t>
                      </a:r>
                      <a:r>
                        <a:rPr kumimoji="0" lang="ru-RU" kern="1200" dirty="0" err="1" smtClean="0"/>
                        <a:t>сприяють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регуляції</a:t>
                      </a:r>
                      <a:r>
                        <a:rPr kumimoji="0" lang="ru-RU" kern="1200" dirty="0" smtClean="0"/>
                        <a:t> менструального циклу, </a:t>
                      </a:r>
                      <a:r>
                        <a:rPr kumimoji="0" lang="ru-RU" kern="1200" dirty="0" err="1" smtClean="0"/>
                        <a:t>молочних</a:t>
                      </a:r>
                      <a:r>
                        <a:rPr kumimoji="0" lang="ru-RU" kern="1200" dirty="0" smtClean="0"/>
                        <a:t> </a:t>
                      </a:r>
                      <a:r>
                        <a:rPr kumimoji="0" lang="ru-RU" kern="1200" dirty="0" err="1" smtClean="0"/>
                        <a:t>залоз</a:t>
                      </a:r>
                      <a:r>
                        <a:rPr kumimoji="0" lang="ru-RU" kern="1200" dirty="0" smtClean="0"/>
                        <a:t>, </a:t>
                      </a:r>
                      <a:r>
                        <a:rPr kumimoji="0" lang="ru-RU" kern="1200" dirty="0" err="1" smtClean="0"/>
                        <a:t>яєчників</a:t>
                      </a:r>
                      <a:r>
                        <a:rPr kumimoji="0" lang="ru-RU" kern="1200" dirty="0" smtClean="0"/>
                        <a:t>, матки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172</TotalTime>
  <Words>508</Words>
  <Application>Microsoft Office PowerPoint</Application>
  <PresentationFormat>Экран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Гуморальна регуляція</vt:lpstr>
      <vt:lpstr>Гуморальна регуляція</vt:lpstr>
      <vt:lpstr>Гормони впливають на обмін речовин та діяльність різних органів, надходячи до них через кров. </vt:lpstr>
      <vt:lpstr>Гормони мають такі властивості :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Гуморальна регуляція</dc:title>
  <dc:creator>Admin</dc:creator>
  <cp:lastModifiedBy>Admin</cp:lastModifiedBy>
  <cp:revision>18</cp:revision>
  <dcterms:created xsi:type="dcterms:W3CDTF">2014-05-06T15:18:47Z</dcterms:created>
  <dcterms:modified xsi:type="dcterms:W3CDTF">2014-05-06T18:11:36Z</dcterms:modified>
</cp:coreProperties>
</file>