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52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A18D5F-CC96-4206-9FF1-06965435A4A3}" type="datetimeFigureOut">
              <a:rPr lang="ru-RU" smtClean="0"/>
              <a:pPr/>
              <a:t>18.04.2014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141C2-9980-46F6-AEAD-1D5B2F3AD37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FD2E68B-F8F4-48D1-9C91-BC1459716981}" type="datetimeFigureOut">
              <a:rPr lang="ru-RU" smtClean="0"/>
              <a:pPr/>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B1D6DA-976F-4F60-83FF-FC2E4A82FF7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D2E68B-F8F4-48D1-9C91-BC1459716981}" type="datetimeFigureOut">
              <a:rPr lang="ru-RU" smtClean="0"/>
              <a:pPr/>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B1D6DA-976F-4F60-83FF-FC2E4A82FF7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D2E68B-F8F4-48D1-9C91-BC1459716981}" type="datetimeFigureOut">
              <a:rPr lang="ru-RU" smtClean="0"/>
              <a:pPr/>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B1D6DA-976F-4F60-83FF-FC2E4A82FF7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D2E68B-F8F4-48D1-9C91-BC1459716981}" type="datetimeFigureOut">
              <a:rPr lang="ru-RU" smtClean="0"/>
              <a:pPr/>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B1D6DA-976F-4F60-83FF-FC2E4A82FF7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FD2E68B-F8F4-48D1-9C91-BC1459716981}" type="datetimeFigureOut">
              <a:rPr lang="ru-RU" smtClean="0"/>
              <a:pPr/>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B1D6DA-976F-4F60-83FF-FC2E4A82FF7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FD2E68B-F8F4-48D1-9C91-BC1459716981}" type="datetimeFigureOut">
              <a:rPr lang="ru-RU" smtClean="0"/>
              <a:pPr/>
              <a:t>18.04.2014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B1D6DA-976F-4F60-83FF-FC2E4A82FF7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FD2E68B-F8F4-48D1-9C91-BC1459716981}" type="datetimeFigureOut">
              <a:rPr lang="ru-RU" smtClean="0"/>
              <a:pPr/>
              <a:t>18.04.2014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AB1D6DA-976F-4F60-83FF-FC2E4A82FF7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FD2E68B-F8F4-48D1-9C91-BC1459716981}" type="datetimeFigureOut">
              <a:rPr lang="ru-RU" smtClean="0"/>
              <a:pPr/>
              <a:t>18.04.2014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B1D6DA-976F-4F60-83FF-FC2E4A82FF7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D2E68B-F8F4-48D1-9C91-BC1459716981}" type="datetimeFigureOut">
              <a:rPr lang="ru-RU" smtClean="0"/>
              <a:pPr/>
              <a:t>18.04.2014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B1D6DA-976F-4F60-83FF-FC2E4A82FF7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D2E68B-F8F4-48D1-9C91-BC1459716981}" type="datetimeFigureOut">
              <a:rPr lang="ru-RU" smtClean="0"/>
              <a:pPr/>
              <a:t>18.04.2014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B1D6DA-976F-4F60-83FF-FC2E4A82FF7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D2E68B-F8F4-48D1-9C91-BC1459716981}" type="datetimeFigureOut">
              <a:rPr lang="ru-RU" smtClean="0"/>
              <a:pPr/>
              <a:t>18.04.2014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B1D6DA-976F-4F60-83FF-FC2E4A82FF7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2E68B-F8F4-48D1-9C91-BC1459716981}" type="datetimeFigureOut">
              <a:rPr lang="ru-RU" smtClean="0"/>
              <a:pPr/>
              <a:t>18.04.2014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1D6DA-976F-4F60-83FF-FC2E4A82FF7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file:///C:\Users\User\Desktop\&#1055;&#1088;&#1086;&#1092;&#1110;&#1083;&#1072;&#1082;&#1090;&#1080;&#1082;&#1072;%20&#1088;&#1086;&#1079;&#1087;&#1086;&#1074;&#1089;&#1102;&#1076;&#1078;&#1077;&#1085;&#1085;&#1103;%20&#1042;&#1030;&#1051;-&#1110;&#1085;&#1092;&#1077;&#1082;&#1094;&#1110;&#1111;%20&#1090;&#1072;%20&#1057;&#1053;&#1030;&#1044;&#1091;.mp4"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8" name="Picture 4" descr="http://snid.in.ua/images/phocagallery/stop_aids/thumbs/phoca_thumb_l_world-aids-day-crosses1.jpg"/>
          <p:cNvPicPr>
            <a:picLocks noChangeAspect="1" noChangeArrowheads="1"/>
          </p:cNvPicPr>
          <p:nvPr/>
        </p:nvPicPr>
        <p:blipFill>
          <a:blip r:embed="rId2"/>
          <a:srcRect/>
          <a:stretch>
            <a:fillRect/>
          </a:stretch>
        </p:blipFill>
        <p:spPr bwMode="auto">
          <a:xfrm>
            <a:off x="-285784" y="0"/>
            <a:ext cx="10254951" cy="6858000"/>
          </a:xfrm>
          <a:prstGeom prst="rect">
            <a:avLst/>
          </a:prstGeom>
          <a:noFill/>
        </p:spPr>
      </p:pic>
      <p:sp>
        <p:nvSpPr>
          <p:cNvPr id="7" name="Прямоугольник 6"/>
          <p:cNvSpPr/>
          <p:nvPr/>
        </p:nvSpPr>
        <p:spPr>
          <a:xfrm>
            <a:off x="1357290" y="1643050"/>
            <a:ext cx="8037777" cy="2585323"/>
          </a:xfrm>
          <a:prstGeom prst="rect">
            <a:avLst/>
          </a:prstGeom>
          <a:noFill/>
        </p:spPr>
        <p:txBody>
          <a:bodyPr wrap="none" lIns="91440" tIns="45720" rIns="91440" bIns="45720">
            <a:spAutoFit/>
          </a:bodyPr>
          <a:lstStyle/>
          <a:p>
            <a:pPr algn="ct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ВІЛ</a:t>
            </a: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 .СНІД. </a:t>
            </a:r>
            <a:r>
              <a:rPr lang="ru-RU"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інфекції</a:t>
            </a: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 </a:t>
            </a:r>
            <a:r>
              <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ІПСШ : </a:t>
            </a:r>
            <a:endPar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endParaRPr>
          </a:p>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шляхи </a:t>
            </a:r>
            <a:r>
              <a:rPr lang="ru-RU" sz="54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передачі</a:t>
            </a:r>
            <a:r>
              <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 </a:t>
            </a:r>
            <a:r>
              <a:rPr lang="ru-RU" sz="54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і</a:t>
            </a:r>
            <a:r>
              <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 </a:t>
            </a:r>
            <a:endPar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endParaRPr>
          </a:p>
          <a:p>
            <a:pPr algn="ctr"/>
            <a:r>
              <a:rPr lang="ru-RU"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методи</a:t>
            </a: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 </a:t>
            </a:r>
            <a:r>
              <a:rPr lang="ru-RU" sz="54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захисту</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3554" name="Picture 2" descr="http://bukpravda.cv.ua/media/k2/items/cache/929682046be1bf0fddbc51807221b743_XL.jpg"/>
          <p:cNvPicPr>
            <a:picLocks noChangeAspect="1" noChangeArrowheads="1"/>
          </p:cNvPicPr>
          <p:nvPr/>
        </p:nvPicPr>
        <p:blipFill>
          <a:blip r:embed="rId2"/>
          <a:srcRect/>
          <a:stretch>
            <a:fillRect/>
          </a:stretch>
        </p:blipFill>
        <p:spPr bwMode="auto">
          <a:xfrm>
            <a:off x="-214346" y="0"/>
            <a:ext cx="9539160" cy="6858000"/>
          </a:xfrm>
          <a:prstGeom prst="rect">
            <a:avLst/>
          </a:prstGeom>
          <a:noFill/>
        </p:spPr>
      </p:pic>
      <p:sp>
        <p:nvSpPr>
          <p:cNvPr id="23555" name="Rectangle 3"/>
          <p:cNvSpPr>
            <a:spLocks noChangeArrowheads="1"/>
          </p:cNvSpPr>
          <p:nvPr/>
        </p:nvSpPr>
        <p:spPr bwMode="auto">
          <a:xfrm>
            <a:off x="785786" y="642918"/>
            <a:ext cx="7572396" cy="563231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На сьогодні немає методів лікування </a:t>
            </a:r>
            <a:r>
              <a:rPr kumimoji="0" lang="uk-UA"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СНІДу</a:t>
            </a:r>
            <a:r>
              <a:rPr kumimoji="0" lang="uk-UA"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що дозволяють вилікувати ВІЛ-інфікованого. Наявні лікарські препарати дають змогу тільки знизити кількість вірусу в організмі й призупинити руйнування імунної системи. До лікарських препаратів, використовуваних при </a:t>
            </a:r>
            <a:r>
              <a:rPr kumimoji="0" lang="uk-UA"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СНІДі</a:t>
            </a:r>
            <a:r>
              <a:rPr kumimoji="0" lang="uk-UA"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належать противірусні препарати, що руйнують сам вірус, лікарські препарати, що зміцнюють імунну систему, лікарські препарати для лікування інфекцій, що виникають унаслідок ослаблення імунної системи.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Оскільки ВІЛ-інфекція невиліковна, то існують спеціальні законодавчі акти України, що стосуються проблеми цієї хвороби. Запрошую групу «Юристи» ознайомити нас із нормативними документами.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1"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3000" fill="hold"/>
                                        <p:tgtEl>
                                          <p:spTgt spid="23555"/>
                                        </p:tgtEl>
                                        <p:attrNameLst>
                                          <p:attrName>ppt_w</p:attrName>
                                        </p:attrNameLst>
                                      </p:cBhvr>
                                      <p:tavLst>
                                        <p:tav tm="0">
                                          <p:val>
                                            <p:fltVal val="0"/>
                                          </p:val>
                                        </p:tav>
                                        <p:tav tm="100000">
                                          <p:val>
                                            <p:strVal val="#ppt_w"/>
                                          </p:val>
                                        </p:tav>
                                      </p:tavLst>
                                    </p:anim>
                                    <p:anim calcmode="lin" valueType="num">
                                      <p:cBhvr>
                                        <p:cTn id="8" dur="3000" fill="hold"/>
                                        <p:tgtEl>
                                          <p:spTgt spid="23555"/>
                                        </p:tgtEl>
                                        <p:attrNameLst>
                                          <p:attrName>ppt_h</p:attrName>
                                        </p:attrNameLst>
                                      </p:cBhvr>
                                      <p:tavLst>
                                        <p:tav tm="0">
                                          <p:val>
                                            <p:fltVal val="0"/>
                                          </p:val>
                                        </p:tav>
                                        <p:tav tm="100000">
                                          <p:val>
                                            <p:strVal val="#ppt_h"/>
                                          </p:val>
                                        </p:tav>
                                      </p:tavLst>
                                    </p:anim>
                                    <p:anim calcmode="lin" valueType="num">
                                      <p:cBhvr>
                                        <p:cTn id="9" dur="3000" fill="hold"/>
                                        <p:tgtEl>
                                          <p:spTgt spid="23555"/>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235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4578" name="Picture 2" descr="Всесвітній день боротьби зі СНІД"/>
          <p:cNvPicPr>
            <a:picLocks noChangeAspect="1" noChangeArrowheads="1"/>
          </p:cNvPicPr>
          <p:nvPr/>
        </p:nvPicPr>
        <p:blipFill>
          <a:blip r:embed="rId3"/>
          <a:srcRect/>
          <a:stretch>
            <a:fillRect/>
          </a:stretch>
        </p:blipFill>
        <p:spPr bwMode="auto">
          <a:xfrm>
            <a:off x="0" y="0"/>
            <a:ext cx="10295467" cy="6858000"/>
          </a:xfrm>
          <a:prstGeom prst="rect">
            <a:avLst/>
          </a:prstGeom>
          <a:noFill/>
        </p:spPr>
      </p:pic>
      <p:pic>
        <p:nvPicPr>
          <p:cNvPr id="5" name="Профілактика розповсюдження ВІЛ-інфекції та СНІДу.mp4">
            <a:hlinkClick r:id="" action="ppaction://media"/>
          </p:cNvPr>
          <p:cNvPicPr>
            <a:picLocks noGrp="1" noRot="1" noChangeAspect="1"/>
          </p:cNvPicPr>
          <p:nvPr>
            <p:ph idx="1"/>
            <a:videoFile r:link="rId1"/>
          </p:nvPr>
        </p:nvPicPr>
        <p:blipFill>
          <a:blip r:embed="rId4"/>
          <a:stretch>
            <a:fillRect/>
          </a:stretch>
        </p:blipFill>
        <p:spPr>
          <a:xfrm>
            <a:off x="1000100" y="428604"/>
            <a:ext cx="7667676" cy="613414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after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7170" name="Picture 2" descr="http://snid.in.ua/images/phocagallery/stop_aids/thumbs/phoca_thumb_l_aids-day-graffiti-istanbul.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7171" name="Picture 3"/>
          <p:cNvPicPr>
            <a:picLocks noChangeAspect="1" noChangeArrowheads="1"/>
          </p:cNvPicPr>
          <p:nvPr/>
        </p:nvPicPr>
        <p:blipFill>
          <a:blip r:embed="rId3"/>
          <a:srcRect/>
          <a:stretch>
            <a:fillRect/>
          </a:stretch>
        </p:blipFill>
        <p:spPr bwMode="auto">
          <a:xfrm>
            <a:off x="207791" y="357166"/>
            <a:ext cx="8936209" cy="6143644"/>
          </a:xfrm>
          <a:prstGeom prst="foldedCorner">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linds(horizontal)">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146" name="Picture 2" descr="http://snid.in.ua/images/phocagallery/stop_aids/thumbs/phoca_thumb_l_Finding-Vaccine-AIDS.jpg"/>
          <p:cNvPicPr>
            <a:picLocks noChangeAspect="1" noChangeArrowheads="1"/>
          </p:cNvPicPr>
          <p:nvPr/>
        </p:nvPicPr>
        <p:blipFill>
          <a:blip r:embed="rId2"/>
          <a:srcRect/>
          <a:stretch>
            <a:fillRect/>
          </a:stretch>
        </p:blipFill>
        <p:spPr bwMode="auto">
          <a:xfrm>
            <a:off x="0" y="0"/>
            <a:ext cx="9358346" cy="7858148"/>
          </a:xfrm>
          <a:prstGeom prst="rect">
            <a:avLst/>
          </a:prstGeom>
          <a:noFill/>
        </p:spPr>
      </p:pic>
      <p:pic>
        <p:nvPicPr>
          <p:cNvPr id="6147" name="Picture 3"/>
          <p:cNvPicPr>
            <a:picLocks noChangeAspect="1" noChangeArrowheads="1"/>
          </p:cNvPicPr>
          <p:nvPr/>
        </p:nvPicPr>
        <p:blipFill>
          <a:blip r:embed="rId3"/>
          <a:srcRect/>
          <a:stretch>
            <a:fillRect/>
          </a:stretch>
        </p:blipFill>
        <p:spPr bwMode="auto">
          <a:xfrm>
            <a:off x="332375" y="500018"/>
            <a:ext cx="8811625" cy="635798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heel(4)">
                                      <p:cBhvr>
                                        <p:cTn id="7" dur="5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5122" name="Picture 2" descr="http://snid.in.ua/images/phocagallery/stop_aids/thumbs/phoca_thumb_l_africa_hiv.jpg"/>
          <p:cNvPicPr>
            <a:picLocks noChangeAspect="1" noChangeArrowheads="1"/>
          </p:cNvPicPr>
          <p:nvPr/>
        </p:nvPicPr>
        <p:blipFill>
          <a:blip r:embed="rId2"/>
          <a:srcRect/>
          <a:stretch>
            <a:fillRect/>
          </a:stretch>
        </p:blipFill>
        <p:spPr bwMode="auto">
          <a:xfrm>
            <a:off x="-785850" y="0"/>
            <a:ext cx="11119637" cy="6858000"/>
          </a:xfrm>
          <a:prstGeom prst="rect">
            <a:avLst/>
          </a:prstGeom>
          <a:noFill/>
        </p:spPr>
      </p:pic>
      <p:pic>
        <p:nvPicPr>
          <p:cNvPr id="5123" name="Picture 3"/>
          <p:cNvPicPr>
            <a:picLocks noChangeAspect="1" noChangeArrowheads="1"/>
          </p:cNvPicPr>
          <p:nvPr/>
        </p:nvPicPr>
        <p:blipFill>
          <a:blip r:embed="rId3"/>
          <a:srcRect/>
          <a:stretch>
            <a:fillRect/>
          </a:stretch>
        </p:blipFill>
        <p:spPr bwMode="auto">
          <a:xfrm>
            <a:off x="-714412" y="500042"/>
            <a:ext cx="6243726" cy="4214842"/>
          </a:xfrm>
          <a:prstGeom prst="rect">
            <a:avLst/>
          </a:prstGeom>
          <a:noFill/>
          <a:ln w="9525">
            <a:noFill/>
            <a:miter lim="800000"/>
            <a:headEnd/>
            <a:tailEnd/>
          </a:ln>
        </p:spPr>
      </p:pic>
      <p:sp>
        <p:nvSpPr>
          <p:cNvPr id="5124" name="Rectangle 4"/>
          <p:cNvSpPr>
            <a:spLocks noChangeArrowheads="1"/>
          </p:cNvSpPr>
          <p:nvPr/>
        </p:nvSpPr>
        <p:spPr bwMode="auto">
          <a:xfrm>
            <a:off x="5072066" y="117693"/>
            <a:ext cx="4071934" cy="674030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rgbClr val="000000"/>
                </a:solidFill>
                <a:effectLst/>
                <a:ea typeface="Calibri" pitchFamily="34" charset="0"/>
                <a:cs typeface="Times New Roman" pitchFamily="18" charset="0"/>
              </a:rPr>
              <a:t>Автори однієї з гіпотез уважають, що попередником ВІЛ був вірус зеленої мавпи, ареал котрої охоплює майже всю екваторіальну Африку. Недавно вчені виявили вірус, близький за своїми властивостями до мавпячого вірусу, але здатний заражати людей. Мавпячий вірус міг потрапити в організм людини, зазнати там ряд мутацій, унаслідок чого виник новий невідомий вірус, а потім і ВІЛ.</a:t>
            </a:r>
            <a:endParaRPr kumimoji="0" lang="ru-RU" b="0" i="0" u="none" strike="noStrike" cap="none" normalizeH="0" baseline="0" dirty="0" smtClean="0">
              <a:ln>
                <a:noFill/>
              </a:ln>
              <a:solidFill>
                <a:schemeClr val="tx1"/>
              </a:solidFill>
              <a:effectLst/>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000000"/>
                </a:solidFill>
                <a:effectLst/>
                <a:ea typeface="Calibri" pitchFamily="34" charset="0"/>
                <a:cs typeface="Times New Roman" pitchFamily="18" charset="0"/>
              </a:rPr>
              <a:t>Інша гіпотеза стверджує про те, що ВІЛ є біологічною зброєю, створеною штучним шляхом у військово-дослідницьких лабораторіях. Ця речовина нібито перевірялася в 1977 році. Експерти, котрі заперечують цю ідею, нагадують про те, що дослідження заморожених африканських сироваток крові показали, що вірус мав існувати вже задовго до 1977 року.</a:t>
            </a:r>
            <a:endParaRPr kumimoji="0" lang="ru-RU" b="0" i="0" u="none" strike="noStrike" cap="none" normalizeH="0" baseline="0" dirty="0" smtClean="0">
              <a:ln>
                <a:noFill/>
              </a:ln>
              <a:solidFill>
                <a:schemeClr val="tx1"/>
              </a:solidFill>
              <a:effectLst/>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000000"/>
                </a:solidFill>
                <a:effectLst/>
                <a:ea typeface="Calibri" pitchFamily="34" charset="0"/>
                <a:cs typeface="Times New Roman" pitchFamily="18" charset="0"/>
              </a:rPr>
              <a:t>Єдиної гіпотези про походження ВІЛ поки що не існує.</a:t>
            </a:r>
            <a:endParaRPr kumimoji="0" lang="uk-UA" b="0" i="0" u="none" strike="noStrike" cap="none" normalizeH="0" baseline="0" dirty="0" smtClean="0">
              <a:ln>
                <a:noFill/>
              </a:ln>
              <a:solidFill>
                <a:schemeClr val="tx1"/>
              </a:solidFill>
              <a:effectLst/>
              <a:cs typeface="Arial" pitchFamily="34" charset="0"/>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xit" presetSubtype="16" fill="hold" nodeType="afterEffect">
                                  <p:stCondLst>
                                    <p:cond delay="0"/>
                                  </p:stCondLst>
                                  <p:childTnLst>
                                    <p:animEffect transition="out" filter="diamond(in)">
                                      <p:cBhvr>
                                        <p:cTn id="6" dur="5000"/>
                                        <p:tgtEl>
                                          <p:spTgt spid="5123"/>
                                        </p:tgtEl>
                                      </p:cBhvr>
                                    </p:animEffect>
                                    <p:set>
                                      <p:cBhvr>
                                        <p:cTn id="7" dur="1" fill="hold">
                                          <p:stCondLst>
                                            <p:cond delay="4999"/>
                                          </p:stCondLst>
                                        </p:cTn>
                                        <p:tgtEl>
                                          <p:spTgt spid="5123"/>
                                        </p:tgtEl>
                                        <p:attrNameLst>
                                          <p:attrName>style.visibility</p:attrName>
                                        </p:attrNameLst>
                                      </p:cBhvr>
                                      <p:to>
                                        <p:strVal val="hidden"/>
                                      </p:to>
                                    </p:set>
                                  </p:childTnLst>
                                </p:cTn>
                              </p:par>
                            </p:childTnLst>
                          </p:cTn>
                        </p:par>
                        <p:par>
                          <p:cTn id="8" fill="hold">
                            <p:stCondLst>
                              <p:cond delay="5000"/>
                            </p:stCondLst>
                            <p:childTnLst>
                              <p:par>
                                <p:cTn id="9" presetID="13" presetClass="entr" presetSubtype="16" fill="hold" grpId="0"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plus(in)">
                                      <p:cBhvr>
                                        <p:cTn id="11"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098" name="Picture 2" descr="http://snid.in.ua/images/phocagallery/stop_aids/thumbs/phoca_thumb_l_1199487800ns47kU.jpg"/>
          <p:cNvPicPr>
            <a:picLocks noChangeAspect="1" noChangeArrowheads="1"/>
          </p:cNvPicPr>
          <p:nvPr/>
        </p:nvPicPr>
        <p:blipFill>
          <a:blip r:embed="rId2"/>
          <a:srcRect/>
          <a:stretch>
            <a:fillRect/>
          </a:stretch>
        </p:blipFill>
        <p:spPr bwMode="auto">
          <a:xfrm>
            <a:off x="0" y="0"/>
            <a:ext cx="9144000" cy="8001024"/>
          </a:xfrm>
          <a:prstGeom prst="rect">
            <a:avLst/>
          </a:prstGeom>
          <a:noFill/>
        </p:spPr>
      </p:pic>
      <p:pic>
        <p:nvPicPr>
          <p:cNvPr id="4099" name="Picture 3"/>
          <p:cNvPicPr>
            <a:picLocks noChangeAspect="1" noChangeArrowheads="1"/>
          </p:cNvPicPr>
          <p:nvPr/>
        </p:nvPicPr>
        <p:blipFill>
          <a:blip r:embed="rId3"/>
          <a:srcRect/>
          <a:stretch>
            <a:fillRect/>
          </a:stretch>
        </p:blipFill>
        <p:spPr bwMode="auto">
          <a:xfrm>
            <a:off x="100434" y="214290"/>
            <a:ext cx="9043566" cy="69294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plus(in)">
                                      <p:cBhvr>
                                        <p:cTn id="7"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nid.in.ua/images/phocagallery/stop_aids/thumbs/phoca_thumb_l_639696_3.jpg"/>
          <p:cNvPicPr>
            <a:picLocks noChangeAspect="1" noChangeArrowheads="1"/>
          </p:cNvPicPr>
          <p:nvPr/>
        </p:nvPicPr>
        <p:blipFill>
          <a:blip r:embed="rId2"/>
          <a:srcRect/>
          <a:stretch>
            <a:fillRect/>
          </a:stretch>
        </p:blipFill>
        <p:spPr bwMode="auto">
          <a:xfrm>
            <a:off x="0" y="-357214"/>
            <a:ext cx="9376234" cy="750099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r>
              <a:rPr lang="uk-UA" dirty="0"/>
              <a:t>При потраплянні в організм людини ВІЛ відбувається взаємодія вірусу з чутливою клітиною. Вірус прилипає до клітини. Після цього він проникає в чутливу клітину й скидає оболонку. З одного боку, клітина стає носієм вірусу й може передавати його дочірнім клітинам при діленні, а з іншого, – на неї чекає загибель.</a:t>
            </a:r>
            <a:endParaRPr lang="ru-RU" dirty="0"/>
          </a:p>
          <a:p>
            <a:r>
              <a:rPr lang="uk-UA" dirty="0"/>
              <a:t>Потрапивши тим чи іншим шляхом у кров, ВІЛ вибірково вражає Т-лімфоцити зараженої людини. ВІЛ завдає удару по самісінькому центру імунної оборони, що майже позбавляє людину організаційної та </a:t>
            </a:r>
            <a:r>
              <a:rPr lang="uk-UA" dirty="0" err="1"/>
              <a:t>стимулювальної</a:t>
            </a:r>
            <a:r>
              <a:rPr lang="uk-UA" dirty="0"/>
              <a:t> діяльності лімфоцитів щодо захисної реакції організму. При масовому руйнуванні Т-лімфоцитів у хворого розвивається клінічно виражений імунний дефіцит, який проявляється у вигляді різних інфекцій, що виникають у хворого в результаті втрати ним можливості чинити опір будь-яким інфекційним агентам. Окрім Т-лімфоцитів, ВІЛ вражає й деякі інші </a:t>
            </a:r>
            <a:r>
              <a:rPr lang="uk-UA" dirty="0" err="1"/>
              <a:t>лімфоїдні</a:t>
            </a:r>
            <a:r>
              <a:rPr lang="uk-UA" dirty="0"/>
              <a:t> клітини (</a:t>
            </a:r>
            <a:r>
              <a:rPr lang="uk-UA" dirty="0" err="1"/>
              <a:t>клітини</a:t>
            </a:r>
            <a:r>
              <a:rPr lang="uk-UA" dirty="0"/>
              <a:t> лімфатичних вузлів, а також клітини нервової системи).</a:t>
            </a:r>
            <a:endParaRPr lang="ru-RU" dirty="0"/>
          </a:p>
          <a:p>
            <a:r>
              <a:rPr lang="uk-UA" b="1" i="1" dirty="0"/>
              <a:t> </a:t>
            </a:r>
            <a:endParaRPr lang="ru-RU" dirty="0"/>
          </a:p>
          <a:p>
            <a:endParaRPr lang="ru-RU"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0" fill="hold"/>
                                        <p:tgtEl>
                                          <p:spTgt spid="3">
                                            <p:bg/>
                                          </p:spTgt>
                                        </p:tgtEl>
                                        <p:attrNameLst>
                                          <p:attrName>ppt_w</p:attrName>
                                        </p:attrNameLst>
                                      </p:cBhvr>
                                      <p:tavLst>
                                        <p:tav tm="0">
                                          <p:val>
                                            <p:strVal val="#ppt_w+.3"/>
                                          </p:val>
                                        </p:tav>
                                        <p:tav tm="100000">
                                          <p:val>
                                            <p:strVal val="#ppt_w"/>
                                          </p:val>
                                        </p:tav>
                                      </p:tavLst>
                                    </p:anim>
                                    <p:anim calcmode="lin" valueType="num">
                                      <p:cBhvr>
                                        <p:cTn id="8" dur="5000" fill="hold"/>
                                        <p:tgtEl>
                                          <p:spTgt spid="3">
                                            <p:bg/>
                                          </p:spTgt>
                                        </p:tgtEl>
                                        <p:attrNameLst>
                                          <p:attrName>ppt_h</p:attrName>
                                        </p:attrNameLst>
                                      </p:cBhvr>
                                      <p:tavLst>
                                        <p:tav tm="0">
                                          <p:val>
                                            <p:strVal val="#ppt_h"/>
                                          </p:val>
                                        </p:tav>
                                        <p:tav tm="100000">
                                          <p:val>
                                            <p:strVal val="#ppt_h"/>
                                          </p:val>
                                        </p:tav>
                                      </p:tavLst>
                                    </p:anim>
                                    <p:animEffect transition="in" filter="fade">
                                      <p:cBhvr>
                                        <p:cTn id="9" dur="5000"/>
                                        <p:tgtEl>
                                          <p:spTgt spid="3">
                                            <p:bg/>
                                          </p:spTgt>
                                        </p:tgtEl>
                                      </p:cBhvr>
                                    </p:animEffect>
                                  </p:childTnLst>
                                </p:cTn>
                              </p:par>
                            </p:childTnLst>
                          </p:cTn>
                        </p:par>
                        <p:par>
                          <p:cTn id="10" fill="hold">
                            <p:stCondLst>
                              <p:cond delay="5000"/>
                            </p:stCondLst>
                            <p:childTnLst>
                              <p:par>
                                <p:cTn id="11" presetID="50" presetClass="entr" presetSubtype="0" decel="10000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5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5000"/>
                                        <p:tgtEl>
                                          <p:spTgt spid="3">
                                            <p:txEl>
                                              <p:pRg st="0" end="0"/>
                                            </p:txEl>
                                          </p:spTgt>
                                        </p:tgtEl>
                                      </p:cBhvr>
                                    </p:animEffect>
                                  </p:childTnLst>
                                </p:cTn>
                              </p:par>
                            </p:childTnLst>
                          </p:cTn>
                        </p:par>
                        <p:par>
                          <p:cTn id="16" fill="hold">
                            <p:stCondLst>
                              <p:cond delay="10000"/>
                            </p:stCondLst>
                            <p:childTnLst>
                              <p:par>
                                <p:cTn id="17" presetID="50" presetClass="entr" presetSubtype="0" decel="10000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5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5000"/>
                                        <p:tgtEl>
                                          <p:spTgt spid="3">
                                            <p:txEl>
                                              <p:pRg st="1" end="1"/>
                                            </p:txEl>
                                          </p:spTgt>
                                        </p:tgtEl>
                                      </p:cBhvr>
                                    </p:animEffect>
                                  </p:childTnLst>
                                </p:cTn>
                              </p:par>
                            </p:childTnLst>
                          </p:cTn>
                        </p:par>
                        <p:par>
                          <p:cTn id="22" fill="hold">
                            <p:stCondLst>
                              <p:cond delay="15000"/>
                            </p:stCondLst>
                            <p:childTnLst>
                              <p:par>
                                <p:cTn id="23" presetID="50" presetClass="entr" presetSubtype="0" decel="10000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6" dur="5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5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9458" name="Picture 2" descr="http://www.pokrov.lviv.ua/wp-content/uploads/2010/08/aids.jpg"/>
          <p:cNvPicPr>
            <a:picLocks noChangeAspect="1" noChangeArrowheads="1"/>
          </p:cNvPicPr>
          <p:nvPr/>
        </p:nvPicPr>
        <p:blipFill>
          <a:blip r:embed="rId2"/>
          <a:srcRect/>
          <a:stretch>
            <a:fillRect/>
          </a:stretch>
        </p:blipFill>
        <p:spPr bwMode="auto">
          <a:xfrm>
            <a:off x="-1" y="0"/>
            <a:ext cx="8945215" cy="6858000"/>
          </a:xfrm>
          <a:prstGeom prst="rect">
            <a:avLst/>
          </a:prstGeom>
          <a:noFill/>
        </p:spPr>
      </p:pic>
      <p:pic>
        <p:nvPicPr>
          <p:cNvPr id="19459" name="Picture 3"/>
          <p:cNvPicPr>
            <a:picLocks noChangeAspect="1" noChangeArrowheads="1"/>
          </p:cNvPicPr>
          <p:nvPr/>
        </p:nvPicPr>
        <p:blipFill>
          <a:blip r:embed="rId3"/>
          <a:srcRect/>
          <a:stretch>
            <a:fillRect/>
          </a:stretch>
        </p:blipFill>
        <p:spPr bwMode="auto">
          <a:xfrm>
            <a:off x="357158" y="214290"/>
            <a:ext cx="8207546" cy="6357958"/>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linds(horizontal)">
                                      <p:cBhvr>
                                        <p:cTn id="7" dur="5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2530" name="Picture 2" descr="http://ucab.org.ua/sites/default/files/upload/achievements-pic2.jpg"/>
          <p:cNvPicPr>
            <a:picLocks noChangeAspect="1" noChangeArrowheads="1"/>
          </p:cNvPicPr>
          <p:nvPr/>
        </p:nvPicPr>
        <p:blipFill>
          <a:blip r:embed="rId2"/>
          <a:srcRect/>
          <a:stretch>
            <a:fillRect/>
          </a:stretch>
        </p:blipFill>
        <p:spPr bwMode="auto">
          <a:xfrm>
            <a:off x="0" y="0"/>
            <a:ext cx="10190598" cy="6858000"/>
          </a:xfrm>
          <a:prstGeom prst="rect">
            <a:avLst/>
          </a:prstGeom>
          <a:noFill/>
        </p:spPr>
      </p:pic>
      <p:sp>
        <p:nvSpPr>
          <p:cNvPr id="7" name="Прямоугольник 6"/>
          <p:cNvSpPr/>
          <p:nvPr/>
        </p:nvSpPr>
        <p:spPr>
          <a:xfrm>
            <a:off x="1482928" y="285728"/>
            <a:ext cx="7661072" cy="923330"/>
          </a:xfrm>
          <a:prstGeom prst="rect">
            <a:avLst/>
          </a:prstGeom>
          <a:noFill/>
        </p:spPr>
        <p:txBody>
          <a:bodyPr wrap="none" lIns="91440" tIns="45720" rIns="91440" bIns="45720">
            <a:spAutoFit/>
          </a:bodyPr>
          <a:lstStyle/>
          <a:p>
            <a:pPr algn="ctr"/>
            <a:r>
              <a:rPr lang="uk-UA" sz="5400" b="1" i="1" cap="none" spc="0" dirty="0">
                <a:ln w="18000">
                  <a:solidFill>
                    <a:schemeClr val="accent2">
                      <a:satMod val="140000"/>
                    </a:schemeClr>
                  </a:solidFill>
                  <a:prstDash val="solid"/>
                  <a:miter lim="800000"/>
                </a:ln>
                <a:noFill/>
                <a:effectLst>
                  <a:glow rad="139700">
                    <a:schemeClr val="accent2">
                      <a:satMod val="175000"/>
                      <a:alpha val="40000"/>
                    </a:schemeClr>
                  </a:glow>
                  <a:outerShdw blurRad="25500" dist="23000" dir="7020000" algn="tl">
                    <a:srgbClr val="000000">
                      <a:alpha val="50000"/>
                    </a:srgbClr>
                  </a:outerShdw>
                </a:effectLst>
              </a:rPr>
              <a:t>Методи захисту від ВІЛ</a:t>
            </a:r>
            <a:endParaRPr lang="ru-RU" sz="5400" b="1" cap="none" spc="0" dirty="0">
              <a:ln w="18000">
                <a:solidFill>
                  <a:schemeClr val="accent2">
                    <a:satMod val="140000"/>
                  </a:schemeClr>
                </a:solidFill>
                <a:prstDash val="solid"/>
                <a:miter lim="800000"/>
              </a:ln>
              <a:noFill/>
              <a:effectLst>
                <a:glow rad="139700">
                  <a:schemeClr val="accent2">
                    <a:satMod val="175000"/>
                    <a:alpha val="40000"/>
                  </a:schemeClr>
                </a:glow>
                <a:outerShdw blurRad="25500" dist="23000" dir="7020000" algn="tl">
                  <a:srgbClr val="000000">
                    <a:alpha val="50000"/>
                  </a:srgbClr>
                </a:outerShdw>
              </a:effectLst>
            </a:endParaRPr>
          </a:p>
        </p:txBody>
      </p:sp>
      <p:sp>
        <p:nvSpPr>
          <p:cNvPr id="22531" name="Rectangle 3"/>
          <p:cNvSpPr>
            <a:spLocks noChangeArrowheads="1"/>
          </p:cNvSpPr>
          <p:nvPr/>
        </p:nvSpPr>
        <p:spPr bwMode="auto">
          <a:xfrm>
            <a:off x="1428728" y="1357298"/>
            <a:ext cx="7429488" cy="501675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Профілактика </a:t>
            </a:r>
            <a:r>
              <a:rPr kumimoji="0" lang="uk-UA"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СНІДу</a:t>
            </a:r>
            <a:r>
              <a:rPr kumimoji="0" lang="uk-UA"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тісно пов’язана зі здоровим способом життя. Здоровий спосіб життя різко знижує ризик зараження ВІЛ. Якщо людина усвідомлює важливість своїх рішень , пов’язаних зі збереженням здоров’я, розуміє шляхи передачі вірусу, небезпеку </a:t>
            </a:r>
            <a:r>
              <a:rPr kumimoji="0" lang="uk-UA"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СНІДу</a:t>
            </a:r>
            <a:r>
              <a:rPr kumimoji="0" lang="uk-UA"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його фактично невиліковність, то вона зможе уникнути небезпечних ситуацій. Відсутність інформації, невміння захищати власний інтерес призводить до ризикованої поведінки, інфікування ВІЛ. До груп ризику належать люди, які вживають наркотики, ведуть безладне статеве життя, порушують норми моралі. У небезпечному становищі опиняються й необізнані підлітки.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Особистим захистом від ВІЛ є:</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наявність моральності й відсутність ранніх статевих зв’язків;</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відмова від наркотиків;</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використання презерватива;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знання про шляхи передачі вірусу.</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wheel(4)">
                                      <p:cBhvr>
                                        <p:cTn id="7" dur="3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1506" name="Picture 2" descr="http://i1.poltava.pl.ua/news/94/9318/photo.jpg"/>
          <p:cNvPicPr>
            <a:picLocks noChangeAspect="1" noChangeArrowheads="1"/>
          </p:cNvPicPr>
          <p:nvPr/>
        </p:nvPicPr>
        <p:blipFill>
          <a:blip r:embed="rId2"/>
          <a:srcRect/>
          <a:stretch>
            <a:fillRect/>
          </a:stretch>
        </p:blipFill>
        <p:spPr bwMode="auto">
          <a:xfrm>
            <a:off x="0" y="0"/>
            <a:ext cx="10550769" cy="6858000"/>
          </a:xfrm>
          <a:prstGeom prst="rect">
            <a:avLst/>
          </a:prstGeom>
          <a:noFill/>
        </p:spPr>
      </p:pic>
      <p:pic>
        <p:nvPicPr>
          <p:cNvPr id="21507" name="Picture 3"/>
          <p:cNvPicPr>
            <a:picLocks noChangeAspect="1" noChangeArrowheads="1"/>
          </p:cNvPicPr>
          <p:nvPr/>
        </p:nvPicPr>
        <p:blipFill>
          <a:blip r:embed="rId3"/>
          <a:srcRect/>
          <a:stretch>
            <a:fillRect/>
          </a:stretch>
        </p:blipFill>
        <p:spPr bwMode="auto">
          <a:xfrm>
            <a:off x="1000100" y="428603"/>
            <a:ext cx="7786742" cy="6172213"/>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0" fill="hold"/>
                                        <p:tgtEl>
                                          <p:spTgt spid="21507"/>
                                        </p:tgtEl>
                                        <p:attrNameLst>
                                          <p:attrName>ppt_w</p:attrName>
                                        </p:attrNameLst>
                                      </p:cBhvr>
                                      <p:tavLst>
                                        <p:tav tm="0">
                                          <p:val>
                                            <p:strVal val="#ppt_w+.3"/>
                                          </p:val>
                                        </p:tav>
                                        <p:tav tm="100000">
                                          <p:val>
                                            <p:strVal val="#ppt_w"/>
                                          </p:val>
                                        </p:tav>
                                      </p:tavLst>
                                    </p:anim>
                                    <p:anim calcmode="lin" valueType="num">
                                      <p:cBhvr>
                                        <p:cTn id="8" dur="5000" fill="hold"/>
                                        <p:tgtEl>
                                          <p:spTgt spid="21507"/>
                                        </p:tgtEl>
                                        <p:attrNameLst>
                                          <p:attrName>ppt_h</p:attrName>
                                        </p:attrNameLst>
                                      </p:cBhvr>
                                      <p:tavLst>
                                        <p:tav tm="0">
                                          <p:val>
                                            <p:strVal val="#ppt_h"/>
                                          </p:val>
                                        </p:tav>
                                        <p:tav tm="100000">
                                          <p:val>
                                            <p:strVal val="#ppt_h"/>
                                          </p:val>
                                        </p:tav>
                                      </p:tavLst>
                                    </p:anim>
                                    <p:animEffect transition="in" filter="fade">
                                      <p:cBhvr>
                                        <p:cTn id="9" dur="5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513</Words>
  <Application>Microsoft Office PowerPoint</Application>
  <PresentationFormat>Экран (4:3)</PresentationFormat>
  <Paragraphs>18</Paragraphs>
  <Slides>11</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киця</cp:lastModifiedBy>
  <cp:revision>5</cp:revision>
  <dcterms:created xsi:type="dcterms:W3CDTF">2014-01-16T19:07:33Z</dcterms:created>
  <dcterms:modified xsi:type="dcterms:W3CDTF">2014-04-18T13:52:15Z</dcterms:modified>
</cp:coreProperties>
</file>