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8" r:id="rId4"/>
    <p:sldId id="264" r:id="rId5"/>
    <p:sldId id="261" r:id="rId6"/>
    <p:sldId id="262" r:id="rId7"/>
    <p:sldId id="263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6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4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5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8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04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9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6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3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3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5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4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5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5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F9CF91D-85FC-41DA-BD02-65846566802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C613-A77F-40E2-BDA9-155B6D65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18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med.org.ua/allergolog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1842693"/>
          </a:xfrm>
        </p:spPr>
        <p:txBody>
          <a:bodyPr>
            <a:normAutofit/>
          </a:bodyPr>
          <a:lstStyle/>
          <a:p>
            <a:r>
              <a:rPr lang="uk-UA" sz="9600" dirty="0" smtClean="0"/>
              <a:t>Харчова алергія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9259829" cy="157715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 smtClean="0"/>
              <a:t>Підготувала</a:t>
            </a:r>
          </a:p>
          <a:p>
            <a:pPr algn="ctr"/>
            <a:r>
              <a:rPr lang="uk-UA" dirty="0" smtClean="0"/>
              <a:t>Учениця 11-Б класу</a:t>
            </a:r>
          </a:p>
          <a:p>
            <a:pPr algn="ctr"/>
            <a:r>
              <a:rPr lang="uk-UA" dirty="0" smtClean="0"/>
              <a:t>Красноармійського НВК</a:t>
            </a:r>
          </a:p>
          <a:p>
            <a:pPr algn="ctr"/>
            <a:r>
              <a:rPr lang="uk-UA" dirty="0" smtClean="0"/>
              <a:t>Шевченко Елліна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47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062" y="3476277"/>
            <a:ext cx="4963357" cy="3263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92" y="365761"/>
            <a:ext cx="11891448" cy="4452908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Century Schoolbook" panose="02040604050505020304" pitchFamily="18" charset="0"/>
              </a:rPr>
              <a:t>Харчова</a:t>
            </a:r>
            <a:r>
              <a:rPr lang="ru-RU" sz="2400" dirty="0">
                <a:latin typeface="Century Schoolbook" panose="02040604050505020304" pitchFamily="18" charset="0"/>
              </a:rPr>
              <a:t> </a:t>
            </a:r>
            <a:r>
              <a:rPr lang="ru-RU" sz="2400" dirty="0" err="1">
                <a:latin typeface="Century Schoolbook" panose="02040604050505020304" pitchFamily="18" charset="0"/>
                <a:hlinkClick r:id="rId3"/>
              </a:rPr>
              <a:t>алергія</a:t>
            </a:r>
            <a:r>
              <a:rPr lang="ru-RU" sz="2400" dirty="0">
                <a:latin typeface="Century Schoolbook" panose="02040604050505020304" pitchFamily="18" charset="0"/>
              </a:rPr>
              <a:t> - </a:t>
            </a:r>
            <a:r>
              <a:rPr lang="ru-RU" sz="2400" dirty="0" err="1">
                <a:latin typeface="Century Schoolbook" panose="02040604050505020304" pitchFamily="18" charset="0"/>
              </a:rPr>
              <a:t>це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підвищена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чутливість</a:t>
            </a:r>
            <a:r>
              <a:rPr lang="ru-RU" sz="2400" dirty="0">
                <a:latin typeface="Century Schoolbook" panose="02040604050505020304" pitchFamily="18" charset="0"/>
              </a:rPr>
              <a:t> до </a:t>
            </a:r>
            <a:r>
              <a:rPr lang="ru-RU" sz="2400" dirty="0" err="1">
                <a:latin typeface="Century Schoolbook" panose="02040604050505020304" pitchFamily="18" charset="0"/>
              </a:rPr>
              <a:t>деяких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продуктів</a:t>
            </a:r>
            <a:r>
              <a:rPr lang="ru-RU" sz="2400" dirty="0">
                <a:latin typeface="Century Schoolbook" panose="02040604050505020304" pitchFamily="18" charset="0"/>
              </a:rPr>
              <a:t>, </a:t>
            </a:r>
            <a:r>
              <a:rPr lang="ru-RU" sz="2400" dirty="0" err="1">
                <a:latin typeface="Century Schoolbook" panose="02040604050505020304" pitchFamily="18" charset="0"/>
              </a:rPr>
              <a:t>уживаним</a:t>
            </a:r>
            <a:r>
              <a:rPr lang="ru-RU" sz="2400" dirty="0">
                <a:latin typeface="Century Schoolbook" panose="02040604050505020304" pitchFamily="18" charset="0"/>
              </a:rPr>
              <a:t> у </a:t>
            </a:r>
            <a:r>
              <a:rPr lang="ru-RU" sz="2400" dirty="0" err="1">
                <a:latin typeface="Century Schoolbook" panose="02040604050505020304" pitchFamily="18" charset="0"/>
              </a:rPr>
              <a:t>їжу</a:t>
            </a:r>
            <a:r>
              <a:rPr lang="ru-RU" sz="2400" dirty="0">
                <a:latin typeface="Century Schoolbook" panose="02040604050505020304" pitchFamily="18" charset="0"/>
              </a:rPr>
              <a:t>, </a:t>
            </a:r>
            <a:r>
              <a:rPr lang="ru-RU" sz="2400" dirty="0" err="1">
                <a:latin typeface="Century Schoolbook" panose="02040604050505020304" pitchFamily="18" charset="0"/>
              </a:rPr>
              <a:t>тобто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захворювання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викликається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нормальними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нешкідливими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харчовими</a:t>
            </a:r>
            <a:r>
              <a:rPr lang="ru-RU" sz="2400" dirty="0">
                <a:latin typeface="Century Schoolbook" panose="02040604050505020304" pitchFamily="18" charset="0"/>
              </a:rPr>
              <a:t> продуктами, </a:t>
            </a:r>
            <a:r>
              <a:rPr lang="ru-RU" sz="2400" dirty="0" err="1">
                <a:latin typeface="Century Schoolbook" panose="02040604050505020304" pitchFamily="18" charset="0"/>
              </a:rPr>
              <a:t>що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провокують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появу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алергічної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реакції</a:t>
            </a:r>
            <a:r>
              <a:rPr lang="ru-RU" sz="2400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sz="2400" dirty="0" err="1">
                <a:latin typeface="Century Schoolbook" panose="02040604050505020304" pitchFamily="18" charset="0"/>
              </a:rPr>
              <a:t>Харчова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алергія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безпосередньо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пов'язана</a:t>
            </a:r>
            <a:r>
              <a:rPr lang="ru-RU" sz="2400" dirty="0">
                <a:latin typeface="Century Schoolbook" panose="02040604050505020304" pitchFamily="18" charset="0"/>
              </a:rPr>
              <a:t> з </a:t>
            </a:r>
            <a:r>
              <a:rPr lang="ru-RU" sz="2400" dirty="0" err="1">
                <a:latin typeface="Century Schoolbook" panose="02040604050505020304" pitchFamily="18" charset="0"/>
              </a:rPr>
              <a:t>порушеннями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імунної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системи</a:t>
            </a:r>
            <a:r>
              <a:rPr lang="ru-RU" sz="2400" dirty="0">
                <a:latin typeface="Century Schoolbook" panose="02040604050505020304" pitchFamily="18" charset="0"/>
              </a:rPr>
              <a:t>. </a:t>
            </a:r>
            <a:r>
              <a:rPr lang="ru-RU" sz="2400" dirty="0" err="1">
                <a:latin typeface="Century Schoolbook" panose="02040604050505020304" pitchFamily="18" charset="0"/>
              </a:rPr>
              <a:t>Уражена</a:t>
            </a:r>
            <a:r>
              <a:rPr lang="ru-RU" sz="2400" dirty="0">
                <a:latin typeface="Century Schoolbook" panose="02040604050505020304" pitchFamily="18" charset="0"/>
              </a:rPr>
              <a:t> система </a:t>
            </a:r>
            <a:r>
              <a:rPr lang="ru-RU" sz="2400" dirty="0" err="1">
                <a:latin typeface="Century Schoolbook" panose="02040604050505020304" pitchFamily="18" charset="0"/>
              </a:rPr>
              <a:t>приймається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виробляти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антитіла</a:t>
            </a:r>
            <a:r>
              <a:rPr lang="ru-RU" sz="2400" dirty="0">
                <a:latin typeface="Century Schoolbook" panose="02040604050505020304" pitchFamily="18" charset="0"/>
              </a:rPr>
              <a:t> у </a:t>
            </a:r>
            <a:r>
              <a:rPr lang="ru-RU" sz="2400" dirty="0" err="1">
                <a:latin typeface="Century Schoolbook" panose="02040604050505020304" pitchFamily="18" charset="0"/>
              </a:rPr>
              <a:t>величезній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кількості</a:t>
            </a:r>
            <a:r>
              <a:rPr lang="ru-RU" sz="2400" dirty="0">
                <a:latin typeface="Century Schoolbook" panose="02040604050505020304" pitchFamily="18" charset="0"/>
              </a:rPr>
              <a:t>, і </a:t>
            </a:r>
            <a:r>
              <a:rPr lang="ru-RU" sz="2400" dirty="0" err="1">
                <a:latin typeface="Century Schoolbook" panose="02040604050505020304" pitchFamily="18" charset="0"/>
              </a:rPr>
              <a:t>організм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починає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реагувати</a:t>
            </a:r>
            <a:r>
              <a:rPr lang="ru-RU" sz="2400" dirty="0">
                <a:latin typeface="Century Schoolbook" panose="02040604050505020304" pitchFamily="18" charset="0"/>
              </a:rPr>
              <a:t> на </a:t>
            </a:r>
            <a:r>
              <a:rPr lang="ru-RU" sz="2400" dirty="0" err="1">
                <a:latin typeface="Century Schoolbook" panose="02040604050505020304" pitchFamily="18" charset="0"/>
              </a:rPr>
              <a:t>компоненти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певної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їжі</a:t>
            </a:r>
            <a:r>
              <a:rPr lang="ru-RU" sz="2400" dirty="0">
                <a:latin typeface="Century Schoolbook" panose="02040604050505020304" pitchFamily="18" charset="0"/>
              </a:rPr>
              <a:t> так, як </a:t>
            </a:r>
            <a:r>
              <a:rPr lang="ru-RU" sz="2400" dirty="0" err="1">
                <a:latin typeface="Century Schoolbook" panose="02040604050505020304" pitchFamily="18" charset="0"/>
              </a:rPr>
              <a:t>ніби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це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джерело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інфекції</a:t>
            </a:r>
            <a:r>
              <a:rPr lang="ru-RU" sz="2400" dirty="0">
                <a:latin typeface="Century Schoolbook" panose="02040604050505020304" pitchFamily="18" charset="0"/>
              </a:rPr>
              <a:t>. </a:t>
            </a:r>
            <a:r>
              <a:rPr lang="ru-RU" sz="2400" dirty="0" err="1">
                <a:latin typeface="Century Schoolbook" panose="02040604050505020304" pitchFamily="18" charset="0"/>
              </a:rPr>
              <a:t>Зазвичай</a:t>
            </a:r>
            <a:r>
              <a:rPr lang="ru-RU" sz="2400" dirty="0">
                <a:latin typeface="Century Schoolbook" panose="02040604050505020304" pitchFamily="18" charset="0"/>
              </a:rPr>
              <a:t> в </a:t>
            </a:r>
            <a:r>
              <a:rPr lang="ru-RU" sz="2400" dirty="0" err="1">
                <a:latin typeface="Century Schoolbook" panose="02040604050505020304" pitchFamily="18" charset="0"/>
              </a:rPr>
              <a:t>якості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алергенів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виступають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білки</a:t>
            </a:r>
            <a:r>
              <a:rPr lang="ru-RU" sz="2400" dirty="0">
                <a:latin typeface="Century Schoolbook" panose="02040604050505020304" pitchFamily="18" charset="0"/>
              </a:rPr>
              <a:t>, </a:t>
            </a:r>
            <a:r>
              <a:rPr lang="ru-RU" sz="2400" dirty="0" err="1">
                <a:latin typeface="Century Schoolbook" panose="02040604050505020304" pitchFamily="18" charset="0"/>
              </a:rPr>
              <a:t>істотно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рідше</a:t>
            </a:r>
            <a:r>
              <a:rPr lang="ru-RU" sz="2400" dirty="0">
                <a:latin typeface="Century Schoolbook" panose="02040604050505020304" pitchFamily="18" charset="0"/>
              </a:rPr>
              <a:t> - </a:t>
            </a:r>
            <a:r>
              <a:rPr lang="ru-RU" sz="2400" dirty="0" err="1">
                <a:latin typeface="Century Schoolbook" panose="02040604050505020304" pitchFamily="18" charset="0"/>
              </a:rPr>
              <a:t>жири</a:t>
            </a:r>
            <a:r>
              <a:rPr lang="ru-RU" sz="2400" dirty="0">
                <a:latin typeface="Century Schoolbook" panose="02040604050505020304" pitchFamily="18" charset="0"/>
              </a:rPr>
              <a:t> і </a:t>
            </a:r>
            <a:r>
              <a:rPr lang="ru-RU" sz="2400" dirty="0" err="1">
                <a:latin typeface="Century Schoolbook" panose="02040604050505020304" pitchFamily="18" charset="0"/>
              </a:rPr>
              <a:t>вуглеводи</a:t>
            </a:r>
            <a:r>
              <a:rPr lang="ru-RU" sz="2400" dirty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6833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34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5632" y="266933"/>
            <a:ext cx="7152682" cy="6430429"/>
          </a:xfrm>
        </p:spPr>
        <p:txBody>
          <a:bodyPr>
            <a:noAutofit/>
          </a:bodyPr>
          <a:lstStyle/>
          <a:p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алергії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хворобами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жовчовивідних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шлунково-кишкового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тракту. Не дивно,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гіперчутливості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хвороб.</a:t>
            </a:r>
          </a:p>
          <a:p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алергія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часто.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почастішання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першу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нехороша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ненатуральних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C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алергія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раз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0" y="131008"/>
            <a:ext cx="4647798" cy="3094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11" y="3482147"/>
            <a:ext cx="4730321" cy="31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5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570" y="0"/>
            <a:ext cx="8030992" cy="68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5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06" y="131442"/>
            <a:ext cx="9404723" cy="1400530"/>
          </a:xfrm>
        </p:spPr>
        <p:txBody>
          <a:bodyPr/>
          <a:lstStyle/>
          <a:p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12" y="1212659"/>
            <a:ext cx="8448461" cy="5484704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алергії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алерген</a:t>
            </a:r>
            <a:endParaRPr lang="en-C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набряклість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губи, рот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свербіти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аллергеносодержащая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травного тракту,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нудота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кишкові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пронос.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Свербіж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кропив'янка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сверблять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незручностей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C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алергією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нежить, кашель, у тяжких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утруднення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861" y="321274"/>
            <a:ext cx="3501081" cy="2625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861" y="3196282"/>
            <a:ext cx="3501081" cy="35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2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397" y="180869"/>
            <a:ext cx="9404723" cy="1400530"/>
          </a:xfrm>
        </p:spPr>
        <p:txBody>
          <a:bodyPr/>
          <a:lstStyle/>
          <a:p>
            <a:r>
              <a:rPr lang="ru-RU" sz="6000" dirty="0" err="1"/>
              <a:t>Наслідки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107" y="1435080"/>
            <a:ext cx="11735359" cy="4195481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алергія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багаторазово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посилюватися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часом.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алергії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висипки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напади,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908" y="3110264"/>
            <a:ext cx="4485503" cy="29903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8107" y="3219946"/>
            <a:ext cx="76576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алергією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стомлюваність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дратівливість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Багаторазово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ендокринної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систем. </a:t>
            </a:r>
            <a:endParaRPr lang="en-C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хворі-алергіки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хворіють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артритами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хворобами опорно-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180870"/>
            <a:ext cx="9297072" cy="1042450"/>
          </a:xfrm>
        </p:spPr>
        <p:txBody>
          <a:bodyPr/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052" y="1223320"/>
            <a:ext cx="11809499" cy="4195481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алергії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пробуючи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етикетці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досконально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свіжі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C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517" y="3935622"/>
            <a:ext cx="4411268" cy="29223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15" y="407019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Висушеної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консервованої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обробленої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алергії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2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730" y="295749"/>
            <a:ext cx="3396298" cy="857234"/>
          </a:xfrm>
        </p:spPr>
        <p:txBody>
          <a:bodyPr/>
          <a:lstStyle/>
          <a:p>
            <a:r>
              <a:rPr lang="ru-RU" dirty="0" err="1">
                <a:latin typeface="Century Schoolbook" panose="02040604050505020304" pitchFamily="18" charset="0"/>
              </a:rPr>
              <a:t>Лікування</a:t>
            </a:r>
            <a:r>
              <a:rPr lang="ru-RU" dirty="0">
                <a:latin typeface="Century Schoolbook" panose="02040604050505020304" pitchFamily="18" charset="0"/>
              </a:rPr>
              <a:t/>
            </a:r>
            <a:br>
              <a:rPr lang="ru-RU" dirty="0">
                <a:latin typeface="Century Schoolbook" panose="020406040505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44" y="990342"/>
            <a:ext cx="1152683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 smtClean="0">
                <a:latin typeface="Century Schoolbook" panose="02040604050505020304" pitchFamily="18" charset="0"/>
              </a:rPr>
              <a:t>Якщо</a:t>
            </a:r>
            <a:r>
              <a:rPr lang="ru-RU" sz="3200" dirty="0" smtClean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діагноз</a:t>
            </a:r>
            <a:r>
              <a:rPr lang="ru-RU" sz="3200" dirty="0">
                <a:latin typeface="Century Schoolbook" panose="02040604050505020304" pitchFamily="18" charset="0"/>
              </a:rPr>
              <a:t> «</a:t>
            </a:r>
            <a:r>
              <a:rPr lang="ru-RU" sz="3200" dirty="0" err="1">
                <a:latin typeface="Century Schoolbook" panose="02040604050505020304" pitchFamily="18" charset="0"/>
              </a:rPr>
              <a:t>харчова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алергія</a:t>
            </a:r>
            <a:r>
              <a:rPr lang="ru-RU" sz="3200" dirty="0">
                <a:latin typeface="Century Schoolbook" panose="02040604050505020304" pitchFamily="18" charset="0"/>
              </a:rPr>
              <a:t>» </a:t>
            </a:r>
            <a:r>
              <a:rPr lang="ru-RU" sz="3200" dirty="0" err="1">
                <a:latin typeface="Century Schoolbook" panose="02040604050505020304" pitchFamily="18" charset="0"/>
              </a:rPr>
              <a:t>підтвердився</a:t>
            </a:r>
            <a:r>
              <a:rPr lang="ru-RU" sz="3200" dirty="0">
                <a:latin typeface="Century Schoolbook" panose="02040604050505020304" pitchFamily="18" charset="0"/>
              </a:rPr>
              <a:t>, доктор </a:t>
            </a:r>
            <a:r>
              <a:rPr lang="ru-RU" sz="3200" dirty="0" err="1">
                <a:latin typeface="Century Schoolbook" panose="02040604050505020304" pitchFamily="18" charset="0"/>
              </a:rPr>
              <a:t>виписує</a:t>
            </a:r>
            <a:r>
              <a:rPr lang="ru-RU" sz="3200" dirty="0">
                <a:latin typeface="Century Schoolbook" panose="02040604050505020304" pitchFamily="18" charset="0"/>
              </a:rPr>
              <a:t> хворому </a:t>
            </a:r>
            <a:r>
              <a:rPr lang="ru-RU" sz="3200" dirty="0" err="1">
                <a:latin typeface="Century Schoolbook" panose="02040604050505020304" pitchFamily="18" charset="0"/>
              </a:rPr>
              <a:t>особливу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особисту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дієту</a:t>
            </a:r>
            <a:r>
              <a:rPr lang="ru-RU" sz="3200" dirty="0">
                <a:latin typeface="Century Schoolbook" panose="02040604050505020304" pitchFamily="18" charset="0"/>
              </a:rPr>
              <a:t>, в яку з часом </a:t>
            </a:r>
            <a:r>
              <a:rPr lang="ru-RU" sz="3200" dirty="0" err="1">
                <a:latin typeface="Century Schoolbook" panose="02040604050505020304" pitchFamily="18" charset="0"/>
              </a:rPr>
              <a:t>обережно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вводять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маленьку</a:t>
            </a:r>
            <a:r>
              <a:rPr lang="ru-RU" sz="3200" dirty="0">
                <a:latin typeface="Century Schoolbook" panose="02040604050505020304" pitchFamily="18" charset="0"/>
              </a:rPr>
              <a:t> дозу продукту-</a:t>
            </a:r>
            <a:r>
              <a:rPr lang="ru-RU" sz="3200" dirty="0" err="1">
                <a:latin typeface="Century Schoolbook" panose="02040604050505020304" pitchFamily="18" charset="0"/>
              </a:rPr>
              <a:t>алергену</a:t>
            </a:r>
            <a:r>
              <a:rPr lang="ru-RU" sz="3200" dirty="0">
                <a:latin typeface="Century Schoolbook" panose="02040604050505020304" pitchFamily="18" charset="0"/>
              </a:rPr>
              <a:t>. </a:t>
            </a:r>
            <a:r>
              <a:rPr lang="ru-RU" sz="3200" dirty="0" err="1">
                <a:latin typeface="Century Schoolbook" panose="02040604050505020304" pitchFamily="18" charset="0"/>
              </a:rPr>
              <a:t>Якщо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організм</a:t>
            </a:r>
            <a:r>
              <a:rPr lang="ru-RU" sz="3200" dirty="0">
                <a:latin typeface="Century Schoolbook" panose="02040604050505020304" pitchFamily="18" charset="0"/>
              </a:rPr>
              <a:t> хворого </a:t>
            </a:r>
            <a:r>
              <a:rPr lang="ru-RU" sz="3200" dirty="0" err="1">
                <a:latin typeface="Century Schoolbook" panose="02040604050505020304" pitchFamily="18" charset="0"/>
              </a:rPr>
              <a:t>знову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зреагував</a:t>
            </a:r>
            <a:r>
              <a:rPr lang="ru-RU" sz="3200" dirty="0">
                <a:latin typeface="Century Schoolbook" panose="02040604050505020304" pitchFamily="18" charset="0"/>
              </a:rPr>
              <a:t> негативно, доктор </a:t>
            </a:r>
            <a:r>
              <a:rPr lang="ru-RU" sz="3200" dirty="0" err="1">
                <a:latin typeface="Century Schoolbook" panose="02040604050505020304" pitchFamily="18" charset="0"/>
              </a:rPr>
              <a:t>призначає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дієту</a:t>
            </a:r>
            <a:r>
              <a:rPr lang="ru-RU" sz="3200" dirty="0">
                <a:latin typeface="Century Schoolbook" panose="02040604050505020304" pitchFamily="18" charset="0"/>
              </a:rPr>
              <a:t> заново.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210" y="3459890"/>
            <a:ext cx="4729242" cy="31509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645" y="3640104"/>
            <a:ext cx="69397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Century Schoolbook" panose="02040604050505020304" pitchFamily="18" charset="0"/>
              </a:rPr>
              <a:t>Вивчення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останніх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err="1" smtClean="0">
                <a:latin typeface="Century Schoolbook" panose="02040604050505020304" pitchFamily="18" charset="0"/>
              </a:rPr>
              <a:t>років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продемонстрували</a:t>
            </a:r>
            <a:r>
              <a:rPr lang="ru-RU" sz="2800" dirty="0" smtClean="0">
                <a:latin typeface="Century Schoolbook" panose="02040604050505020304" pitchFamily="18" charset="0"/>
              </a:rPr>
              <a:t>, </a:t>
            </a:r>
            <a:r>
              <a:rPr lang="ru-RU" sz="2800" dirty="0" err="1" smtClean="0">
                <a:latin typeface="Century Schoolbook" panose="02040604050505020304" pitchFamily="18" charset="0"/>
              </a:rPr>
              <a:t>що</a:t>
            </a:r>
            <a:r>
              <a:rPr lang="ru-RU" sz="2800" dirty="0" smtClean="0">
                <a:latin typeface="Century Schoolbook" panose="02040604050505020304" pitchFamily="18" charset="0"/>
              </a:rPr>
              <a:t> при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дотриманні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err="1" smtClean="0">
                <a:latin typeface="Century Schoolbook" panose="02040604050505020304" pitchFamily="18" charset="0"/>
              </a:rPr>
              <a:t>рекомендацій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алерголога</a:t>
            </a:r>
            <a:r>
              <a:rPr lang="ru-RU" sz="2800" dirty="0" smtClean="0">
                <a:latin typeface="Century Schoolbook" panose="02040604050505020304" pitchFamily="18" charset="0"/>
              </a:rPr>
              <a:t> й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дієтолога</a:t>
            </a:r>
            <a:r>
              <a:rPr lang="ru-RU" sz="2800" dirty="0" smtClean="0">
                <a:latin typeface="Century Schoolbook" panose="02040604050505020304" pitchFamily="18" charset="0"/>
              </a:rPr>
              <a:t>, через 1-2 роки 30% </a:t>
            </a:r>
            <a:r>
              <a:rPr lang="ru-RU" sz="2800" dirty="0" err="1" smtClean="0">
                <a:latin typeface="Century Schoolbook" panose="02040604050505020304" pitchFamily="18" charset="0"/>
              </a:rPr>
              <a:t>хворих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позбулися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від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err="1" smtClean="0">
                <a:latin typeface="Century Schoolbook" panose="02040604050505020304" pitchFamily="18" charset="0"/>
              </a:rPr>
              <a:t>чутливості</a:t>
            </a:r>
            <a:r>
              <a:rPr lang="ru-RU" sz="2800" dirty="0" smtClean="0">
                <a:latin typeface="Century Schoolbook" panose="02040604050505020304" pitchFamily="18" charset="0"/>
              </a:rPr>
              <a:t> до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дратівливої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err="1" smtClean="0">
                <a:latin typeface="Century Schoolbook" panose="02040604050505020304" pitchFamily="18" charset="0"/>
              </a:rPr>
              <a:t>їх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err="1" smtClean="0">
                <a:latin typeface="Century Schoolbook" panose="02040604050505020304" pitchFamily="18" charset="0"/>
              </a:rPr>
              <a:t>їжі</a:t>
            </a:r>
            <a:r>
              <a:rPr lang="ru-RU" sz="2800" dirty="0" smtClean="0">
                <a:latin typeface="Century Schoolbook" panose="02040604050505020304" pitchFamily="18" charset="0"/>
              </a:rPr>
              <a:t>.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Лікування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нападів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алергії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призначає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лікар</a:t>
            </a:r>
            <a:r>
              <a:rPr lang="ru-RU" sz="2800" dirty="0" smtClean="0">
                <a:latin typeface="Century Schoolbook" panose="02040604050505020304" pitchFamily="18" charset="0"/>
              </a:rPr>
              <a:t>. </a:t>
            </a:r>
            <a:endParaRPr lang="ru-RU" sz="28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52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2934" y="2250626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1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164</TotalTime>
  <Words>424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Century Schoolbook</vt:lpstr>
      <vt:lpstr>Times New Roman</vt:lpstr>
      <vt:lpstr>Wingdings 3</vt:lpstr>
      <vt:lpstr>Ион</vt:lpstr>
      <vt:lpstr>Харчова алергія</vt:lpstr>
      <vt:lpstr>Презентация PowerPoint</vt:lpstr>
      <vt:lpstr>Презентация PowerPoint</vt:lpstr>
      <vt:lpstr>Презентация PowerPoint</vt:lpstr>
      <vt:lpstr>Симптоми </vt:lpstr>
      <vt:lpstr>Наслідки </vt:lpstr>
      <vt:lpstr>Заходи профілактики </vt:lpstr>
      <vt:lpstr>Лікування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Харчова алергія</dc:title>
  <dc:creator>Эллина Шевченко</dc:creator>
  <cp:lastModifiedBy>Эллина Шевченко</cp:lastModifiedBy>
  <cp:revision>5</cp:revision>
  <dcterms:created xsi:type="dcterms:W3CDTF">2015-01-27T16:08:46Z</dcterms:created>
  <dcterms:modified xsi:type="dcterms:W3CDTF">2015-01-28T15:50:38Z</dcterms:modified>
</cp:coreProperties>
</file>