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00" autoAdjust="0"/>
    <p:restoredTop sz="94660"/>
  </p:normalViewPr>
  <p:slideViewPr>
    <p:cSldViewPr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B912D-F5E3-438C-B9C2-FF363659B826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04A6C-E48F-4FB3-BCE3-F7410B220A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B912D-F5E3-438C-B9C2-FF363659B826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04A6C-E48F-4FB3-BCE3-F7410B220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B912D-F5E3-438C-B9C2-FF363659B826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04A6C-E48F-4FB3-BCE3-F7410B220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B912D-F5E3-438C-B9C2-FF363659B826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04A6C-E48F-4FB3-BCE3-F7410B220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B912D-F5E3-438C-B9C2-FF363659B826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04A6C-E48F-4FB3-BCE3-F7410B220A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B912D-F5E3-438C-B9C2-FF363659B826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04A6C-E48F-4FB3-BCE3-F7410B220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B912D-F5E3-438C-B9C2-FF363659B826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04A6C-E48F-4FB3-BCE3-F7410B220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B912D-F5E3-438C-B9C2-FF363659B826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04A6C-E48F-4FB3-BCE3-F7410B220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B912D-F5E3-438C-B9C2-FF363659B826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04A6C-E48F-4FB3-BCE3-F7410B220A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B912D-F5E3-438C-B9C2-FF363659B826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04A6C-E48F-4FB3-BCE3-F7410B220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B912D-F5E3-438C-B9C2-FF363659B826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04A6C-E48F-4FB3-BCE3-F7410B220A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CB912D-F5E3-438C-B9C2-FF363659B826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3D04A6C-E48F-4FB3-BCE3-F7410B220A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28662" y="500042"/>
            <a:ext cx="8029604" cy="4357718"/>
          </a:xfrm>
        </p:spPr>
        <p:txBody>
          <a:bodyPr>
            <a:normAutofit/>
          </a:bodyPr>
          <a:lstStyle/>
          <a:p>
            <a:r>
              <a:rPr lang="ru-RU" sz="6000" dirty="0" err="1"/>
              <a:t>Історія</a:t>
            </a:r>
            <a:r>
              <a:rPr lang="ru-RU" sz="6000" dirty="0"/>
              <a:t> </a:t>
            </a:r>
            <a:r>
              <a:rPr lang="ru-RU" sz="6000" dirty="0" err="1"/>
              <a:t>переливання</a:t>
            </a:r>
            <a:r>
              <a:rPr lang="ru-RU" sz="6000" dirty="0"/>
              <a:t> </a:t>
            </a:r>
            <a:r>
              <a:rPr lang="ru-RU" sz="6000" dirty="0" err="1"/>
              <a:t>крові</a:t>
            </a:r>
            <a:r>
              <a:rPr lang="ru-RU" sz="6000" dirty="0"/>
              <a:t> та донорства </a:t>
            </a:r>
            <a:br>
              <a:rPr lang="ru-RU" sz="6000" dirty="0"/>
            </a:br>
            <a:endParaRPr lang="ru-RU" sz="6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3739950"/>
            <a:ext cx="4572032" cy="304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Перший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донорства в </a:t>
            </a:r>
            <a:r>
              <a:rPr lang="ru-RU" dirty="0" err="1" smtClean="0"/>
              <a:t>Радянському</a:t>
            </a:r>
            <a:r>
              <a:rPr lang="ru-RU" dirty="0" smtClean="0"/>
              <a:t> </a:t>
            </a:r>
            <a:r>
              <a:rPr lang="ru-RU" dirty="0" err="1" smtClean="0"/>
              <a:t>Союзі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1500174"/>
            <a:ext cx="6858016" cy="4357718"/>
          </a:xfrm>
        </p:spPr>
        <p:txBody>
          <a:bodyPr>
            <a:normAutofit fontScale="62500" lnSpcReduction="20000"/>
          </a:bodyPr>
          <a:lstStyle/>
          <a:p>
            <a:r>
              <a:rPr lang="ru-RU" sz="2800" dirty="0" smtClean="0"/>
              <a:t>У </a:t>
            </a:r>
            <a:r>
              <a:rPr lang="ru-RU" sz="2800" dirty="0" err="1" smtClean="0"/>
              <a:t>перші</a:t>
            </a:r>
            <a:r>
              <a:rPr lang="ru-RU" sz="2800" dirty="0" smtClean="0"/>
              <a:t> роки </a:t>
            </a:r>
            <a:r>
              <a:rPr lang="ru-RU" sz="2800" dirty="0" err="1" smtClean="0"/>
              <a:t>використання</a:t>
            </a:r>
            <a:r>
              <a:rPr lang="ru-RU" sz="2800" dirty="0" smtClean="0"/>
              <a:t> методу </a:t>
            </a:r>
            <a:r>
              <a:rPr lang="ru-RU" sz="2800" dirty="0" err="1" smtClean="0"/>
              <a:t>переливання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крові</a:t>
            </a:r>
            <a:r>
              <a:rPr lang="ru-RU" sz="2800" dirty="0" smtClean="0"/>
              <a:t> (20-ті роки XX </a:t>
            </a:r>
            <a:r>
              <a:rPr lang="ru-RU" sz="2800" dirty="0" err="1" smtClean="0"/>
              <a:t>ст</a:t>
            </a:r>
            <a:r>
              <a:rPr lang="ru-RU" sz="2800" dirty="0" smtClean="0"/>
              <a:t>), коли </a:t>
            </a:r>
            <a:r>
              <a:rPr lang="ru-RU" sz="2800" dirty="0" err="1" smtClean="0"/>
              <a:t>операція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була</a:t>
            </a:r>
            <a:r>
              <a:rPr lang="ru-RU" sz="2800" dirty="0" smtClean="0"/>
              <a:t> </a:t>
            </a:r>
            <a:r>
              <a:rPr lang="ru-RU" sz="2800" dirty="0" err="1" smtClean="0"/>
              <a:t>ще</a:t>
            </a:r>
            <a:r>
              <a:rPr lang="ru-RU" sz="2800" dirty="0" smtClean="0"/>
              <a:t> </a:t>
            </a:r>
            <a:r>
              <a:rPr lang="ru-RU" sz="2800" dirty="0" err="1" smtClean="0"/>
              <a:t>досить</a:t>
            </a:r>
            <a:r>
              <a:rPr lang="ru-RU" sz="2800" dirty="0" smtClean="0"/>
              <a:t> </a:t>
            </a:r>
            <a:r>
              <a:rPr lang="ru-RU" sz="2800" dirty="0" err="1" smtClean="0"/>
              <a:t>рідкісною</a:t>
            </a:r>
            <a:r>
              <a:rPr lang="ru-RU" sz="2800" dirty="0" smtClean="0"/>
              <a:t>, донорами </a:t>
            </a:r>
            <a:r>
              <a:rPr lang="ru-RU" sz="2800" dirty="0" err="1" smtClean="0"/>
              <a:t>частіш</a:t>
            </a:r>
            <a:r>
              <a:rPr lang="ru-RU" sz="2800" dirty="0" smtClean="0"/>
              <a:t> за все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родичі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друзі</a:t>
            </a:r>
            <a:r>
              <a:rPr lang="ru-RU" sz="2800" dirty="0" smtClean="0"/>
              <a:t> хворого. Так,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трьох</a:t>
            </a:r>
            <a:r>
              <a:rPr lang="ru-RU" sz="2800" dirty="0" smtClean="0"/>
              <a:t> </a:t>
            </a:r>
            <a:r>
              <a:rPr lang="ru-RU" sz="2800" dirty="0" err="1" smtClean="0"/>
              <a:t>трансфузій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зробив</a:t>
            </a:r>
            <a:r>
              <a:rPr lang="ru-RU" sz="2800" dirty="0" smtClean="0"/>
              <a:t> В. Н. </a:t>
            </a:r>
            <a:r>
              <a:rPr lang="ru-RU" sz="2800" dirty="0" err="1" smtClean="0"/>
              <a:t>Шамов</a:t>
            </a:r>
            <a:r>
              <a:rPr lang="ru-RU" sz="2800" dirty="0" smtClean="0"/>
              <a:t> у 1919-1921 </a:t>
            </a:r>
            <a:r>
              <a:rPr lang="ru-RU" sz="2800" dirty="0" err="1" smtClean="0"/>
              <a:t>рр</a:t>
            </a:r>
            <a:r>
              <a:rPr lang="ru-RU" sz="2800" dirty="0" smtClean="0"/>
              <a:t>., у </a:t>
            </a:r>
            <a:r>
              <a:rPr lang="ru-RU" sz="2800" dirty="0" err="1" smtClean="0"/>
              <a:t>двох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випадках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була</a:t>
            </a:r>
            <a:r>
              <a:rPr lang="ru-RU" sz="2800" dirty="0" smtClean="0"/>
              <a:t> перелита кров </a:t>
            </a:r>
            <a:r>
              <a:rPr lang="ru-RU" sz="2800" dirty="0" err="1" smtClean="0"/>
              <a:t>родичів</a:t>
            </a:r>
            <a:r>
              <a:rPr lang="ru-RU" sz="2800" dirty="0" smtClean="0"/>
              <a:t>. В одному </a:t>
            </a:r>
            <a:r>
              <a:rPr lang="ru-RU" sz="2800" dirty="0" err="1" smtClean="0"/>
              <a:t>випадку</a:t>
            </a:r>
            <a:r>
              <a:rPr lang="ru-RU" sz="2800" dirty="0" smtClean="0"/>
              <a:t> хворому хлопчику кров (100 мл) </a:t>
            </a:r>
            <a:r>
              <a:rPr lang="ru-RU" sz="2800" dirty="0" err="1" smtClean="0"/>
              <a:t>була</a:t>
            </a:r>
            <a:r>
              <a:rPr lang="ru-RU" sz="2800" dirty="0" smtClean="0"/>
              <a:t> перелита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матері</a:t>
            </a:r>
            <a:r>
              <a:rPr lang="ru-RU" sz="2800" dirty="0" smtClean="0"/>
              <a:t>, в </a:t>
            </a:r>
            <a:r>
              <a:rPr lang="ru-RU" sz="2800" dirty="0" err="1" smtClean="0"/>
              <a:t>іншому</a:t>
            </a:r>
            <a:r>
              <a:rPr lang="ru-RU" sz="2800" dirty="0" smtClean="0"/>
              <a:t> (420мл) -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брата </a:t>
            </a:r>
            <a:r>
              <a:rPr lang="ru-RU" sz="2800" dirty="0" err="1" smtClean="0"/>
              <a:t>хворої</a:t>
            </a:r>
            <a:r>
              <a:rPr lang="ru-RU" sz="2800" dirty="0" smtClean="0"/>
              <a:t>. </a:t>
            </a:r>
            <a:r>
              <a:rPr lang="ru-RU" sz="2800" dirty="0" err="1" smtClean="0"/>
              <a:t>Пошуки</a:t>
            </a:r>
            <a:r>
              <a:rPr lang="ru-RU" sz="2800" dirty="0" smtClean="0"/>
              <a:t> </a:t>
            </a:r>
            <a:r>
              <a:rPr lang="ru-RU" sz="2800" dirty="0" err="1" smtClean="0"/>
              <a:t>донорів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найближчих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родичів</a:t>
            </a:r>
            <a:r>
              <a:rPr lang="ru-RU" sz="2800" dirty="0" smtClean="0"/>
              <a:t> хворого </a:t>
            </a:r>
            <a:r>
              <a:rPr lang="ru-RU" sz="2800" dirty="0" err="1" smtClean="0"/>
              <a:t>базувались</a:t>
            </a:r>
            <a:r>
              <a:rPr lang="ru-RU" sz="2800" dirty="0" smtClean="0"/>
              <a:t> в </a:t>
            </a:r>
            <a:r>
              <a:rPr lang="ru-RU" sz="2800" dirty="0" err="1" smtClean="0"/>
              <a:t>ті</a:t>
            </a:r>
            <a:r>
              <a:rPr lang="ru-RU" sz="2800" dirty="0" smtClean="0"/>
              <a:t> роки не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згоді</a:t>
            </a:r>
            <a:r>
              <a:rPr lang="ru-RU" sz="2800" dirty="0" smtClean="0"/>
              <a:t> донора </a:t>
            </a:r>
            <a:r>
              <a:rPr lang="ru-RU" sz="2800" dirty="0" err="1" smtClean="0"/>
              <a:t>дати</a:t>
            </a:r>
            <a:r>
              <a:rPr lang="ru-RU" sz="2800" dirty="0" smtClean="0"/>
              <a:t> свою кров для </a:t>
            </a:r>
            <a:r>
              <a:rPr lang="ru-RU" sz="2800" dirty="0" err="1" smtClean="0"/>
              <a:t>переливання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на </a:t>
            </a:r>
            <a:r>
              <a:rPr lang="ru-RU" sz="2800" dirty="0" err="1" smtClean="0"/>
              <a:t>розповсюдженому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тоді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погляді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у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випадку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організму</a:t>
            </a:r>
            <a:r>
              <a:rPr lang="ru-RU" sz="2800" dirty="0" smtClean="0"/>
              <a:t> хворого на </a:t>
            </a:r>
            <a:r>
              <a:rPr lang="ru-RU" sz="2800" dirty="0" err="1" smtClean="0"/>
              <a:t>трансфузію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 бути </a:t>
            </a:r>
            <a:r>
              <a:rPr lang="ru-RU" sz="2800" dirty="0" err="1" smtClean="0"/>
              <a:t>виражена</a:t>
            </a:r>
            <a:r>
              <a:rPr lang="ru-RU" sz="2800" dirty="0" smtClean="0"/>
              <a:t> </a:t>
            </a:r>
            <a:r>
              <a:rPr lang="ru-RU" sz="2800" dirty="0" err="1" smtClean="0"/>
              <a:t>слабше</a:t>
            </a:r>
            <a:r>
              <a:rPr lang="ru-RU" sz="2800" dirty="0" smtClean="0"/>
              <a:t>. У 1926 р. </a:t>
            </a:r>
            <a:r>
              <a:rPr lang="ru-RU" sz="2800" dirty="0" err="1" smtClean="0"/>
              <a:t>питання</a:t>
            </a:r>
            <a:r>
              <a:rPr lang="ru-RU" sz="2800" dirty="0" smtClean="0"/>
              <a:t> про донорство порушив  </a:t>
            </a:r>
            <a:r>
              <a:rPr lang="ru-RU" sz="2800" dirty="0" err="1" smtClean="0"/>
              <a:t>Н.Н.Єланським</a:t>
            </a:r>
            <a:r>
              <a:rPr lang="ru-RU" sz="2800" dirty="0" smtClean="0"/>
              <a:t> у </a:t>
            </a:r>
            <a:r>
              <a:rPr lang="ru-RU" sz="2800" dirty="0" err="1" smtClean="0"/>
              <a:t>своїй</a:t>
            </a:r>
            <a:r>
              <a:rPr lang="ru-RU" sz="2800" dirty="0" smtClean="0"/>
              <a:t> </a:t>
            </a:r>
            <a:r>
              <a:rPr lang="ru-RU" sz="2800" dirty="0" err="1" smtClean="0"/>
              <a:t>книзі</a:t>
            </a:r>
            <a:r>
              <a:rPr lang="ru-RU" sz="2800" dirty="0" smtClean="0"/>
              <a:t> «</a:t>
            </a:r>
            <a:r>
              <a:rPr lang="ru-RU" sz="2800" dirty="0" err="1" smtClean="0"/>
              <a:t>Переливання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крові</a:t>
            </a:r>
            <a:r>
              <a:rPr lang="ru-RU" sz="2800" dirty="0" smtClean="0"/>
              <a:t>». Для </a:t>
            </a:r>
            <a:r>
              <a:rPr lang="ru-RU" sz="2800" dirty="0" err="1" smtClean="0"/>
              <a:t>вирішення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цієї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 Н. Н. </a:t>
            </a:r>
            <a:r>
              <a:rPr lang="ru-RU" sz="2800" dirty="0" err="1" smtClean="0"/>
              <a:t>Єланський</a:t>
            </a:r>
            <a:r>
              <a:rPr lang="ru-RU" sz="2800" dirty="0" smtClean="0"/>
              <a:t> та Е.Р.Гессе </a:t>
            </a:r>
            <a:r>
              <a:rPr lang="ru-RU" sz="2800" dirty="0" err="1" smtClean="0"/>
              <a:t>рекомендували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залучати</a:t>
            </a:r>
            <a:r>
              <a:rPr lang="ru-RU" sz="2800" dirty="0" smtClean="0"/>
              <a:t> в </a:t>
            </a:r>
            <a:r>
              <a:rPr lang="ru-RU" sz="2800" dirty="0" err="1" smtClean="0"/>
              <a:t>якості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донорів</a:t>
            </a:r>
            <a:r>
              <a:rPr lang="ru-RU" sz="2800" dirty="0" smtClean="0"/>
              <a:t> - </a:t>
            </a:r>
            <a:r>
              <a:rPr lang="ru-RU" sz="2800" dirty="0" err="1" smtClean="0"/>
              <a:t>добровольців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найближчих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родичів</a:t>
            </a:r>
            <a:r>
              <a:rPr lang="ru-RU" sz="2800" dirty="0" smtClean="0"/>
              <a:t> хворого,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студентів</a:t>
            </a:r>
            <a:r>
              <a:rPr lang="ru-RU" sz="2800" dirty="0" smtClean="0"/>
              <a:t> та медперсонал,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із-за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прагнення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допомогти</a:t>
            </a:r>
            <a:r>
              <a:rPr lang="ru-RU" sz="2800" dirty="0" smtClean="0"/>
              <a:t> хворому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</a:t>
            </a:r>
            <a:r>
              <a:rPr lang="ru-RU" sz="2800" dirty="0" err="1" smtClean="0"/>
              <a:t>надати</a:t>
            </a:r>
            <a:r>
              <a:rPr lang="ru-RU" sz="2800" dirty="0" smtClean="0"/>
              <a:t> свою кров.</a:t>
            </a:r>
          </a:p>
          <a:p>
            <a:pPr>
              <a:buNone/>
            </a:pPr>
            <a:r>
              <a:rPr lang="ru-RU" sz="2800" dirty="0" smtClean="0"/>
              <a:t> </a:t>
            </a:r>
          </a:p>
          <a:p>
            <a:pPr>
              <a:buNone/>
            </a:pPr>
            <a:endParaRPr lang="ru-RU" sz="2800" dirty="0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00438"/>
            <a:ext cx="257173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5715000"/>
            <a:ext cx="749808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5920" y="428604"/>
            <a:ext cx="7498080" cy="624840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Ось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прикладів</a:t>
            </a:r>
            <a:r>
              <a:rPr lang="ru-RU" dirty="0" smtClean="0"/>
              <a:t>, описаний С. І. </a:t>
            </a:r>
            <a:r>
              <a:rPr lang="ru-RU" dirty="0" err="1" smtClean="0"/>
              <a:t>Спасокукоцьким</a:t>
            </a:r>
            <a:r>
              <a:rPr lang="ru-RU" dirty="0" smtClean="0"/>
              <a:t> у 1934 р.: «</a:t>
            </a:r>
            <a:r>
              <a:rPr lang="ru-RU" dirty="0" err="1" smtClean="0"/>
              <a:t>Хворий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пухлиною</a:t>
            </a:r>
            <a:r>
              <a:rPr lang="ru-RU" dirty="0" smtClean="0"/>
              <a:t> </a:t>
            </a:r>
            <a:r>
              <a:rPr lang="ru-RU" dirty="0" err="1" smtClean="0"/>
              <a:t>шлунка</a:t>
            </a:r>
            <a:r>
              <a:rPr lang="ru-RU" dirty="0" smtClean="0"/>
              <a:t> </a:t>
            </a:r>
            <a:r>
              <a:rPr lang="ru-RU" dirty="0" err="1" smtClean="0"/>
              <a:t>потребував</a:t>
            </a:r>
            <a:r>
              <a:rPr lang="ru-RU" dirty="0" smtClean="0"/>
              <a:t> </a:t>
            </a:r>
            <a:r>
              <a:rPr lang="ru-RU" dirty="0" err="1" smtClean="0"/>
              <a:t>переливання</a:t>
            </a:r>
            <a:r>
              <a:rPr lang="ru-RU" dirty="0" smtClean="0"/>
              <a:t>  </a:t>
            </a:r>
            <a:r>
              <a:rPr lang="ru-RU" dirty="0" err="1" smtClean="0"/>
              <a:t>крові</a:t>
            </a:r>
            <a:r>
              <a:rPr lang="ru-RU" dirty="0" smtClean="0"/>
              <a:t> для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. З </a:t>
            </a:r>
            <a:r>
              <a:rPr lang="ru-RU" dirty="0" err="1" smtClean="0"/>
              <a:t>пропозицією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свою кровь </a:t>
            </a:r>
            <a:r>
              <a:rPr lang="ru-RU" dirty="0" err="1" smtClean="0"/>
              <a:t>з'явилось</a:t>
            </a:r>
            <a:r>
              <a:rPr lang="ru-RU" dirty="0" smtClean="0"/>
              <a:t> 18 </a:t>
            </a:r>
            <a:r>
              <a:rPr lang="ru-RU" dirty="0" err="1" smtClean="0"/>
              <a:t>родичів</a:t>
            </a:r>
            <a:r>
              <a:rPr lang="ru-RU" dirty="0" smtClean="0"/>
              <a:t> хворого, </a:t>
            </a:r>
            <a:r>
              <a:rPr lang="ru-RU" dirty="0" err="1" smtClean="0"/>
              <a:t>однак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кров </a:t>
            </a:r>
            <a:r>
              <a:rPr lang="ru-RU" dirty="0" err="1" smtClean="0"/>
              <a:t>виявилась</a:t>
            </a:r>
            <a:r>
              <a:rPr lang="ru-RU" dirty="0" smtClean="0"/>
              <a:t> </a:t>
            </a:r>
            <a:r>
              <a:rPr lang="ru-RU" dirty="0" err="1" smtClean="0"/>
              <a:t>несумісною</a:t>
            </a:r>
            <a:r>
              <a:rPr lang="ru-RU" dirty="0" smtClean="0"/>
              <a:t> за </a:t>
            </a:r>
            <a:r>
              <a:rPr lang="ru-RU" dirty="0" err="1" smtClean="0"/>
              <a:t>групою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хворого».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Цей та </a:t>
            </a:r>
            <a:r>
              <a:rPr lang="ru-RU" dirty="0" err="1" smtClean="0"/>
              <a:t>подібні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 </a:t>
            </a:r>
            <a:r>
              <a:rPr lang="ru-RU" dirty="0" err="1" smtClean="0"/>
              <a:t>наштовхували</a:t>
            </a:r>
            <a:r>
              <a:rPr lang="ru-RU" dirty="0" smtClean="0"/>
              <a:t> на думку про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при </a:t>
            </a:r>
            <a:r>
              <a:rPr lang="ru-RU" dirty="0" err="1" smtClean="0"/>
              <a:t>лікувальних</a:t>
            </a:r>
            <a:r>
              <a:rPr lang="ru-RU" dirty="0" smtClean="0"/>
              <a:t> закладах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резервних</a:t>
            </a:r>
            <a:r>
              <a:rPr lang="ru-RU" dirty="0" smtClean="0"/>
              <a:t> доноров - </a:t>
            </a:r>
            <a:r>
              <a:rPr lang="ru-RU" dirty="0" err="1" smtClean="0"/>
              <a:t>активістів</a:t>
            </a:r>
            <a:r>
              <a:rPr lang="ru-RU" dirty="0" smtClean="0"/>
              <a:t>. </a:t>
            </a:r>
            <a:r>
              <a:rPr lang="ru-RU" dirty="0" err="1" smtClean="0"/>
              <a:t>Наступні</a:t>
            </a:r>
            <a:r>
              <a:rPr lang="ru-RU" dirty="0" smtClean="0"/>
              <a:t> роки показали,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існували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для </a:t>
            </a:r>
            <a:r>
              <a:rPr lang="ru-RU" dirty="0" err="1" smtClean="0"/>
              <a:t>успішного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донорства не шляхом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 </a:t>
            </a:r>
            <a:r>
              <a:rPr lang="ru-RU" dirty="0" err="1" smtClean="0"/>
              <a:t>професію</a:t>
            </a:r>
            <a:r>
              <a:rPr lang="ru-RU" dirty="0" smtClean="0"/>
              <a:t>, а на </a:t>
            </a:r>
            <a:r>
              <a:rPr lang="ru-RU" dirty="0" err="1" smtClean="0"/>
              <a:t>громадській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. Перше </a:t>
            </a:r>
            <a:r>
              <a:rPr lang="ru-RU" dirty="0" err="1" smtClean="0"/>
              <a:t>офіційне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</a:t>
            </a:r>
            <a:r>
              <a:rPr lang="ru-RU" dirty="0" err="1" smtClean="0"/>
              <a:t>Інструкції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переливання</a:t>
            </a:r>
            <a:r>
              <a:rPr lang="ru-RU" dirty="0" smtClean="0"/>
              <a:t> крови як </a:t>
            </a:r>
            <a:r>
              <a:rPr lang="ru-RU" dirty="0" err="1" smtClean="0"/>
              <a:t>лікувального</a:t>
            </a:r>
            <a:r>
              <a:rPr lang="ru-RU" dirty="0" smtClean="0"/>
              <a:t> методу, </a:t>
            </a:r>
            <a:r>
              <a:rPr lang="ru-RU" dirty="0" err="1" smtClean="0"/>
              <a:t>затверджено</a:t>
            </a:r>
            <a:r>
              <a:rPr lang="ru-RU" dirty="0" smtClean="0"/>
              <a:t> </a:t>
            </a:r>
            <a:r>
              <a:rPr lang="ru-RU" dirty="0" err="1" smtClean="0"/>
              <a:t>Народним</a:t>
            </a:r>
            <a:r>
              <a:rPr lang="ru-RU" dirty="0" smtClean="0"/>
              <a:t> </a:t>
            </a:r>
            <a:r>
              <a:rPr lang="ru-RU" dirty="0" err="1" smtClean="0"/>
              <a:t>Комісаром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РСФСР Н.А.Семашко 14 </a:t>
            </a:r>
            <a:r>
              <a:rPr lang="ru-RU" dirty="0" err="1" smtClean="0"/>
              <a:t>серпня</a:t>
            </a:r>
            <a:r>
              <a:rPr lang="ru-RU" dirty="0" smtClean="0"/>
              <a:t> 1928 р.  В </a:t>
            </a:r>
            <a:r>
              <a:rPr lang="ru-RU" dirty="0" err="1" smtClean="0"/>
              <a:t>інструкції</a:t>
            </a:r>
            <a:r>
              <a:rPr lang="ru-RU" dirty="0" smtClean="0"/>
              <a:t> </a:t>
            </a:r>
            <a:r>
              <a:rPr lang="ru-RU" dirty="0" err="1" smtClean="0"/>
              <a:t>зазаначалося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метод </a:t>
            </a:r>
            <a:r>
              <a:rPr lang="ru-RU" dirty="0" err="1" smtClean="0"/>
              <a:t>переливання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широко </a:t>
            </a:r>
            <a:r>
              <a:rPr lang="ru-RU" dirty="0" err="1" smtClean="0"/>
              <a:t>використаний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незамінного</a:t>
            </a:r>
            <a:r>
              <a:rPr lang="ru-RU" dirty="0" smtClean="0"/>
              <a:t> при </a:t>
            </a:r>
            <a:r>
              <a:rPr lang="ru-RU" dirty="0" err="1" smtClean="0"/>
              <a:t>лікуванні</a:t>
            </a:r>
            <a:r>
              <a:rPr lang="ru-RU" dirty="0" smtClean="0"/>
              <a:t> ряду </a:t>
            </a:r>
            <a:r>
              <a:rPr lang="ru-RU" dirty="0" err="1" smtClean="0"/>
              <a:t>захворювань</a:t>
            </a:r>
            <a:r>
              <a:rPr lang="ru-RU" dirty="0" smtClean="0"/>
              <a:t> та </a:t>
            </a:r>
            <a:r>
              <a:rPr lang="ru-RU" dirty="0" err="1" smtClean="0"/>
              <a:t>допускається</a:t>
            </a:r>
            <a:r>
              <a:rPr lang="ru-RU" dirty="0" smtClean="0"/>
              <a:t> в практику </a:t>
            </a:r>
            <a:r>
              <a:rPr lang="ru-RU" dirty="0" err="1" smtClean="0"/>
              <a:t>лікувальної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. В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викладались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 до донора та </a:t>
            </a:r>
            <a:r>
              <a:rPr lang="ru-RU" dirty="0" err="1" smtClean="0"/>
              <a:t>визначався</a:t>
            </a:r>
            <a:r>
              <a:rPr lang="ru-RU" dirty="0" smtClean="0"/>
              <a:t> </a:t>
            </a:r>
            <a:r>
              <a:rPr lang="ru-RU" dirty="0" err="1" smtClean="0"/>
              <a:t>максимальний</a:t>
            </a:r>
            <a:r>
              <a:rPr lang="ru-RU" dirty="0" smtClean="0"/>
              <a:t> </a:t>
            </a:r>
            <a:r>
              <a:rPr lang="ru-RU" dirty="0" err="1" smtClean="0"/>
              <a:t>об'єм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не повинен </a:t>
            </a:r>
            <a:r>
              <a:rPr lang="ru-RU" dirty="0" err="1" smtClean="0"/>
              <a:t>перевищувати</a:t>
            </a:r>
            <a:r>
              <a:rPr lang="ru-RU" dirty="0" smtClean="0"/>
              <a:t> 1%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донора (600 мл) та </a:t>
            </a:r>
            <a:r>
              <a:rPr lang="ru-RU" dirty="0" err="1" smtClean="0"/>
              <a:t>лише</a:t>
            </a:r>
            <a:r>
              <a:rPr lang="ru-RU" dirty="0" smtClean="0"/>
              <a:t> для абсолютно </a:t>
            </a:r>
            <a:r>
              <a:rPr lang="ru-RU" dirty="0" err="1" smtClean="0"/>
              <a:t>здорових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міг</a:t>
            </a:r>
            <a:r>
              <a:rPr lang="ru-RU" dirty="0" smtClean="0"/>
              <a:t> бути </a:t>
            </a:r>
            <a:r>
              <a:rPr lang="ru-RU" dirty="0" err="1" smtClean="0"/>
              <a:t>підвищений</a:t>
            </a:r>
            <a:r>
              <a:rPr lang="ru-RU" dirty="0" smtClean="0"/>
              <a:t> до 1,25%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донора. У 1927 р. для </a:t>
            </a:r>
            <a:r>
              <a:rPr lang="ru-RU" dirty="0" err="1" smtClean="0"/>
              <a:t>заохочення</a:t>
            </a:r>
            <a:r>
              <a:rPr lang="ru-RU" dirty="0" smtClean="0"/>
              <a:t> донорства </a:t>
            </a:r>
            <a:r>
              <a:rPr lang="ru-RU" dirty="0" err="1" smtClean="0"/>
              <a:t>була</a:t>
            </a:r>
            <a:r>
              <a:rPr lang="ru-RU" dirty="0" smtClean="0"/>
              <a:t> введена </a:t>
            </a:r>
            <a:r>
              <a:rPr lang="ru-RU" dirty="0" err="1" smtClean="0"/>
              <a:t>грошова</a:t>
            </a:r>
            <a:r>
              <a:rPr lang="ru-RU" dirty="0" smtClean="0"/>
              <a:t> </a:t>
            </a:r>
            <a:r>
              <a:rPr lang="ru-RU" dirty="0" err="1" smtClean="0"/>
              <a:t>компенсація</a:t>
            </a:r>
            <a:r>
              <a:rPr lang="ru-RU" dirty="0" smtClean="0"/>
              <a:t> за дачу </a:t>
            </a:r>
            <a:r>
              <a:rPr lang="ru-RU" dirty="0" err="1" smtClean="0"/>
              <a:t>крові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1931 р. -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пайка.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643182"/>
            <a:ext cx="1864697" cy="338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организації</a:t>
            </a:r>
            <a:r>
              <a:rPr lang="ru-RU" dirty="0" smtClean="0"/>
              <a:t> донорства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69584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 В </a:t>
            </a:r>
            <a:r>
              <a:rPr lang="ru-RU" dirty="0" err="1" smtClean="0"/>
              <a:t>Радянському</a:t>
            </a:r>
            <a:r>
              <a:rPr lang="ru-RU" dirty="0" smtClean="0"/>
              <a:t> </a:t>
            </a:r>
            <a:r>
              <a:rPr lang="ru-RU" dirty="0" err="1" smtClean="0"/>
              <a:t>Союзі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масові</a:t>
            </a:r>
            <a:r>
              <a:rPr lang="ru-RU" dirty="0" smtClean="0"/>
              <a:t> </a:t>
            </a:r>
            <a:r>
              <a:rPr lang="ru-RU" dirty="0" err="1" smtClean="0"/>
              <a:t>переливання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знайшли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у </a:t>
            </a:r>
            <a:r>
              <a:rPr lang="ru-RU" dirty="0" err="1" smtClean="0"/>
              <a:t>війсково-польових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проведені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війскових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озера Хасан та в </a:t>
            </a:r>
            <a:r>
              <a:rPr lang="ru-RU" dirty="0" err="1" smtClean="0"/>
              <a:t>районі</a:t>
            </a:r>
            <a:r>
              <a:rPr lang="ru-RU" dirty="0" smtClean="0"/>
              <a:t> </a:t>
            </a:r>
            <a:r>
              <a:rPr lang="ru-RU" dirty="0" err="1" smtClean="0"/>
              <a:t>річки</a:t>
            </a:r>
            <a:r>
              <a:rPr lang="ru-RU" dirty="0" smtClean="0"/>
              <a:t> </a:t>
            </a:r>
            <a:r>
              <a:rPr lang="ru-RU" dirty="0" err="1" smtClean="0"/>
              <a:t>Халхін-Гол</a:t>
            </a:r>
            <a:r>
              <a:rPr lang="ru-RU" dirty="0" smtClean="0"/>
              <a:t>. Для </a:t>
            </a:r>
            <a:r>
              <a:rPr lang="ru-RU" dirty="0" err="1" smtClean="0"/>
              <a:t>заготівлі</a:t>
            </a:r>
            <a:r>
              <a:rPr lang="ru-RU" dirty="0" smtClean="0"/>
              <a:t> </a:t>
            </a:r>
            <a:r>
              <a:rPr lang="ru-RU" dirty="0" err="1" smtClean="0"/>
              <a:t>консервованної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організовано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значного</a:t>
            </a:r>
            <a:r>
              <a:rPr lang="ru-RU" dirty="0" smtClean="0"/>
              <a:t> числа </a:t>
            </a:r>
            <a:r>
              <a:rPr lang="ru-RU" dirty="0" err="1" smtClean="0"/>
              <a:t>донорів</a:t>
            </a:r>
            <a:r>
              <a:rPr lang="ru-RU" dirty="0" smtClean="0"/>
              <a:t> у </a:t>
            </a:r>
            <a:r>
              <a:rPr lang="ru-RU" dirty="0" err="1" smtClean="0"/>
              <a:t>Владивостоці</a:t>
            </a:r>
            <a:r>
              <a:rPr lang="ru-RU" dirty="0" smtClean="0"/>
              <a:t>, </a:t>
            </a:r>
            <a:r>
              <a:rPr lang="ru-RU" dirty="0" err="1" smtClean="0"/>
              <a:t>Хабаровські</a:t>
            </a:r>
            <a:r>
              <a:rPr lang="ru-RU" dirty="0" smtClean="0"/>
              <a:t>, </a:t>
            </a:r>
            <a:r>
              <a:rPr lang="ru-RU" dirty="0" err="1" smtClean="0"/>
              <a:t>Читі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містах</a:t>
            </a:r>
            <a:r>
              <a:rPr lang="ru-RU" dirty="0" smtClean="0"/>
              <a:t> Далекого Сходу. До 1940 року в </a:t>
            </a:r>
            <a:r>
              <a:rPr lang="ru-RU" dirty="0" err="1" smtClean="0"/>
              <a:t>Радянському</a:t>
            </a:r>
            <a:r>
              <a:rPr lang="ru-RU" dirty="0" smtClean="0"/>
              <a:t> </a:t>
            </a:r>
            <a:r>
              <a:rPr lang="ru-RU" dirty="0" err="1" smtClean="0"/>
              <a:t>Союзі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потужна</a:t>
            </a:r>
            <a:r>
              <a:rPr lang="ru-RU" dirty="0" smtClean="0"/>
              <a:t> мережа </a:t>
            </a:r>
            <a:r>
              <a:rPr lang="ru-RU" dirty="0" err="1" smtClean="0"/>
              <a:t>установ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, в склад </a:t>
            </a:r>
            <a:r>
              <a:rPr lang="ru-RU" dirty="0" err="1" smtClean="0"/>
              <a:t>якої</a:t>
            </a:r>
            <a:r>
              <a:rPr lang="ru-RU" dirty="0" smtClean="0"/>
              <a:t> входило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науково-дослідних</a:t>
            </a:r>
            <a:r>
              <a:rPr lang="ru-RU" dirty="0" smtClean="0"/>
              <a:t> </a:t>
            </a:r>
            <a:r>
              <a:rPr lang="ru-RU" dirty="0" err="1" smtClean="0"/>
              <a:t>інститутів</a:t>
            </a:r>
            <a:r>
              <a:rPr lang="ru-RU" dirty="0" smtClean="0"/>
              <a:t> та велика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облаштованих</a:t>
            </a:r>
            <a:r>
              <a:rPr lang="ru-RU" dirty="0" smtClean="0"/>
              <a:t> </a:t>
            </a:r>
            <a:r>
              <a:rPr lang="ru-RU" dirty="0" err="1" smtClean="0"/>
              <a:t>станцій</a:t>
            </a:r>
            <a:r>
              <a:rPr lang="ru-RU" dirty="0" smtClean="0"/>
              <a:t> </a:t>
            </a:r>
            <a:r>
              <a:rPr lang="ru-RU" dirty="0" err="1" smtClean="0"/>
              <a:t>переливання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 В той час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накопичено</a:t>
            </a:r>
            <a:r>
              <a:rPr lang="ru-RU" dirty="0" smtClean="0"/>
              <a:t> великий </a:t>
            </a:r>
            <a:r>
              <a:rPr lang="ru-RU" dirty="0" err="1" smtClean="0"/>
              <a:t>досвід</a:t>
            </a:r>
            <a:r>
              <a:rPr lang="ru-RU" dirty="0" smtClean="0"/>
              <a:t> по </a:t>
            </a:r>
            <a:r>
              <a:rPr lang="ru-RU" dirty="0" err="1" smtClean="0"/>
              <a:t>переливанню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дозволило </a:t>
            </a:r>
            <a:r>
              <a:rPr lang="ru-RU" dirty="0" err="1" smtClean="0"/>
              <a:t>успішно</a:t>
            </a:r>
            <a:r>
              <a:rPr lang="ru-RU" dirty="0" smtClean="0"/>
              <a:t> провести у 40-их роках 220 000  </a:t>
            </a:r>
            <a:r>
              <a:rPr lang="ru-RU" dirty="0" err="1" smtClean="0"/>
              <a:t>переливання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хворим</a:t>
            </a:r>
            <a:r>
              <a:rPr lang="ru-RU" dirty="0" smtClean="0"/>
              <a:t>. </a:t>
            </a:r>
            <a:r>
              <a:rPr lang="ru-RU" dirty="0" err="1" smtClean="0"/>
              <a:t>Організована</a:t>
            </a:r>
            <a:r>
              <a:rPr lang="ru-RU" dirty="0" smtClean="0"/>
              <a:t> система донорства в роки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Вітчизняної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дозволила </a:t>
            </a:r>
            <a:r>
              <a:rPr lang="ru-RU" dirty="0" err="1" smtClean="0"/>
              <a:t>врятувати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тисячам</a:t>
            </a:r>
            <a:r>
              <a:rPr lang="ru-RU" dirty="0" smtClean="0"/>
              <a:t> </a:t>
            </a:r>
            <a:r>
              <a:rPr lang="ru-RU" dirty="0" err="1" smtClean="0"/>
              <a:t>поранених</a:t>
            </a:r>
            <a:r>
              <a:rPr lang="ru-RU" dirty="0" smtClean="0"/>
              <a:t> </a:t>
            </a:r>
            <a:r>
              <a:rPr lang="ru-RU" dirty="0" err="1" smtClean="0"/>
              <a:t>бійців</a:t>
            </a:r>
            <a:r>
              <a:rPr lang="ru-RU" dirty="0" smtClean="0"/>
              <a:t>. За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у </a:t>
            </a:r>
            <a:r>
              <a:rPr lang="ru-RU" dirty="0" err="1" smtClean="0"/>
              <a:t>Радянському</a:t>
            </a:r>
            <a:r>
              <a:rPr lang="ru-RU" dirty="0" smtClean="0"/>
              <a:t> </a:t>
            </a:r>
            <a:r>
              <a:rPr lang="ru-RU" dirty="0" err="1" smtClean="0"/>
              <a:t>Союзі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зареєстровано</a:t>
            </a:r>
            <a:r>
              <a:rPr lang="ru-RU" dirty="0" smtClean="0"/>
              <a:t> 5,5 </a:t>
            </a:r>
            <a:r>
              <a:rPr lang="ru-RU" dirty="0" err="1" smtClean="0"/>
              <a:t>міліонів</a:t>
            </a:r>
            <a:r>
              <a:rPr lang="ru-RU" dirty="0" smtClean="0"/>
              <a:t> </a:t>
            </a:r>
            <a:r>
              <a:rPr lang="ru-RU" dirty="0" err="1" smtClean="0"/>
              <a:t>донорів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72" y="5715000"/>
            <a:ext cx="749808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0"/>
            <a:ext cx="7498080" cy="474822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У 60-х роках </a:t>
            </a:r>
            <a:r>
              <a:rPr lang="ru-RU" dirty="0" err="1" smtClean="0"/>
              <a:t>Радянською</a:t>
            </a:r>
            <a:r>
              <a:rPr lang="ru-RU" dirty="0" smtClean="0"/>
              <a:t> Службою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сформулірований</a:t>
            </a:r>
            <a:r>
              <a:rPr lang="ru-RU" dirty="0" smtClean="0"/>
              <a:t> принцип,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забеспечував</a:t>
            </a:r>
            <a:r>
              <a:rPr lang="ru-RU" dirty="0" smtClean="0"/>
              <a:t> </a:t>
            </a:r>
            <a:r>
              <a:rPr lang="ru-RU" dirty="0" err="1" smtClean="0"/>
              <a:t>подальший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донорства в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- </a:t>
            </a:r>
            <a:r>
              <a:rPr lang="ru-RU" dirty="0" err="1" smtClean="0"/>
              <a:t>рівне</a:t>
            </a:r>
            <a:r>
              <a:rPr lang="ru-RU" dirty="0" smtClean="0"/>
              <a:t> право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на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при </a:t>
            </a:r>
            <a:r>
              <a:rPr lang="ru-RU" dirty="0" err="1" smtClean="0"/>
              <a:t>захворюванні</a:t>
            </a:r>
            <a:r>
              <a:rPr lang="ru-RU" dirty="0" smtClean="0"/>
              <a:t> та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однаковий</a:t>
            </a:r>
            <a:r>
              <a:rPr lang="ru-RU" dirty="0" smtClean="0"/>
              <a:t> </a:t>
            </a:r>
            <a:r>
              <a:rPr lang="ru-RU" dirty="0" err="1" smtClean="0"/>
              <a:t>моральний</a:t>
            </a:r>
            <a:r>
              <a:rPr lang="ru-RU" dirty="0" smtClean="0"/>
              <a:t> </a:t>
            </a:r>
            <a:r>
              <a:rPr lang="ru-RU" dirty="0" err="1" smtClean="0"/>
              <a:t>обов'язок</a:t>
            </a:r>
            <a:r>
              <a:rPr lang="ru-RU" dirty="0" smtClean="0"/>
              <a:t> кожного члена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прийняти</a:t>
            </a:r>
            <a:r>
              <a:rPr lang="ru-RU" dirty="0" smtClean="0"/>
              <a:t> участь у </a:t>
            </a:r>
            <a:r>
              <a:rPr lang="ru-RU" dirty="0" err="1" smtClean="0"/>
              <a:t>донорстві</a:t>
            </a:r>
            <a:r>
              <a:rPr lang="ru-RU" dirty="0" smtClean="0"/>
              <a:t>. У наш час донорство </a:t>
            </a:r>
            <a:r>
              <a:rPr lang="ru-RU" dirty="0" err="1" smtClean="0"/>
              <a:t>вийшло</a:t>
            </a:r>
            <a:r>
              <a:rPr lang="ru-RU" dirty="0" smtClean="0"/>
              <a:t> за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вузько</a:t>
            </a:r>
            <a:r>
              <a:rPr lang="ru-RU" dirty="0" smtClean="0"/>
              <a:t> </a:t>
            </a:r>
            <a:r>
              <a:rPr lang="ru-RU" dirty="0" err="1" smtClean="0"/>
              <a:t>медичної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, коли </a:t>
            </a:r>
            <a:r>
              <a:rPr lang="ru-RU" dirty="0" err="1" smtClean="0"/>
              <a:t>вирішувалось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про </a:t>
            </a:r>
            <a:r>
              <a:rPr lang="ru-RU" dirty="0" err="1" smtClean="0"/>
              <a:t>забеспечення</a:t>
            </a:r>
            <a:r>
              <a:rPr lang="ru-RU" dirty="0" smtClean="0"/>
              <a:t> </a:t>
            </a:r>
            <a:r>
              <a:rPr lang="ru-RU" dirty="0" err="1" smtClean="0"/>
              <a:t>кров'ю</a:t>
            </a:r>
            <a:r>
              <a:rPr lang="ru-RU" dirty="0" smtClean="0"/>
              <a:t> </a:t>
            </a:r>
            <a:r>
              <a:rPr lang="ru-RU" dirty="0" err="1" smtClean="0"/>
              <a:t>медичних</a:t>
            </a:r>
            <a:r>
              <a:rPr lang="ru-RU" dirty="0" smtClean="0"/>
              <a:t> </a:t>
            </a:r>
            <a:r>
              <a:rPr lang="ru-RU" dirty="0" err="1" smtClean="0"/>
              <a:t>установ</a:t>
            </a:r>
            <a:r>
              <a:rPr lang="ru-RU" dirty="0" smtClean="0"/>
              <a:t>, та стало проблемою </a:t>
            </a:r>
            <a:r>
              <a:rPr lang="ru-RU" dirty="0" err="1" smtClean="0"/>
              <a:t>соціальною</a:t>
            </a:r>
            <a:r>
              <a:rPr lang="ru-RU" dirty="0" smtClean="0"/>
              <a:t>, яка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взаємовідносини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людьми та </a:t>
            </a:r>
            <a:r>
              <a:rPr lang="ru-RU" dirty="0" err="1" smtClean="0"/>
              <a:t>тім</a:t>
            </a:r>
            <a:r>
              <a:rPr lang="ru-RU" dirty="0" smtClean="0"/>
              <a:t> самим </a:t>
            </a:r>
            <a:r>
              <a:rPr lang="ru-RU" dirty="0" err="1" smtClean="0"/>
              <a:t>торкається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нашого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500570"/>
            <a:ext cx="3428992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071942"/>
            <a:ext cx="292895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 донорство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dirty="0" smtClean="0"/>
              <a:t> </a:t>
            </a:r>
          </a:p>
          <a:p>
            <a:r>
              <a:rPr lang="ru-RU" sz="2800" dirty="0" err="1" smtClean="0"/>
              <a:t>Ще</a:t>
            </a:r>
            <a:r>
              <a:rPr lang="ru-RU" sz="2800" dirty="0" smtClean="0"/>
              <a:t> в </a:t>
            </a:r>
            <a:r>
              <a:rPr lang="ru-RU" sz="2800" dirty="0" err="1" smtClean="0"/>
              <a:t>давнину</a:t>
            </a:r>
            <a:r>
              <a:rPr lang="ru-RU" sz="2800" dirty="0" smtClean="0"/>
              <a:t> люди </a:t>
            </a:r>
            <a:r>
              <a:rPr lang="ru-RU" sz="2800" dirty="0" err="1" smtClean="0"/>
              <a:t>намагались</a:t>
            </a:r>
            <a:r>
              <a:rPr lang="ru-RU" sz="2800" dirty="0" smtClean="0"/>
              <a:t> </a:t>
            </a:r>
            <a:r>
              <a:rPr lang="ru-RU" sz="2800" dirty="0" err="1" smtClean="0"/>
              <a:t>лікуватись</a:t>
            </a:r>
            <a:r>
              <a:rPr lang="ru-RU" sz="2800" dirty="0" smtClean="0"/>
              <a:t> </a:t>
            </a:r>
            <a:r>
              <a:rPr lang="ru-RU" sz="2800" dirty="0" err="1" smtClean="0"/>
              <a:t>кров'ю</a:t>
            </a:r>
            <a:r>
              <a:rPr lang="ru-RU" sz="2800" dirty="0" smtClean="0"/>
              <a:t> </a:t>
            </a:r>
            <a:r>
              <a:rPr lang="ru-RU" sz="2800" dirty="0" err="1" smtClean="0"/>
              <a:t>тварин.У</a:t>
            </a:r>
            <a:r>
              <a:rPr lang="ru-RU" sz="2800" dirty="0" smtClean="0"/>
              <a:t> </a:t>
            </a:r>
            <a:r>
              <a:rPr lang="ru-RU" sz="2800" dirty="0" err="1" smtClean="0"/>
              <a:t>творах</a:t>
            </a:r>
            <a:r>
              <a:rPr lang="ru-RU" sz="2800" dirty="0" smtClean="0"/>
              <a:t> </a:t>
            </a:r>
            <a:r>
              <a:rPr lang="ru-RU" sz="2800" dirty="0" err="1" smtClean="0"/>
              <a:t>давногрецького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поета</a:t>
            </a:r>
            <a:r>
              <a:rPr lang="ru-RU" sz="2800" dirty="0" smtClean="0"/>
              <a:t> Гомера </a:t>
            </a:r>
            <a:r>
              <a:rPr lang="ru-RU" sz="2800" dirty="0" err="1" smtClean="0"/>
              <a:t>йде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мова</a:t>
            </a:r>
            <a:r>
              <a:rPr lang="ru-RU" sz="2800" dirty="0" smtClean="0"/>
              <a:t> про те,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Одисей</a:t>
            </a:r>
            <a:r>
              <a:rPr lang="ru-RU" sz="2800" dirty="0" smtClean="0"/>
              <a:t> давав </a:t>
            </a:r>
            <a:r>
              <a:rPr lang="ru-RU" sz="2800" dirty="0" err="1" smtClean="0"/>
              <a:t>пити</a:t>
            </a:r>
            <a:r>
              <a:rPr lang="ru-RU" sz="2800" dirty="0" smtClean="0"/>
              <a:t> кров </a:t>
            </a:r>
            <a:r>
              <a:rPr lang="ru-RU" sz="2800" dirty="0" err="1" smtClean="0"/>
              <a:t>тіням</a:t>
            </a:r>
            <a:r>
              <a:rPr lang="ru-RU" sz="2800" dirty="0" smtClean="0"/>
              <a:t> подземного царства,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повернути</a:t>
            </a:r>
            <a:r>
              <a:rPr lang="ru-RU" sz="2800" dirty="0" smtClean="0"/>
              <a:t> </a:t>
            </a:r>
            <a:r>
              <a:rPr lang="ru-RU" sz="2800" dirty="0" err="1" smtClean="0"/>
              <a:t>їм</a:t>
            </a:r>
            <a:r>
              <a:rPr lang="ru-RU" sz="2800" dirty="0" smtClean="0"/>
              <a:t> </a:t>
            </a:r>
            <a:r>
              <a:rPr lang="ru-RU" sz="2800" dirty="0" err="1" smtClean="0"/>
              <a:t>мову</a:t>
            </a:r>
            <a:r>
              <a:rPr lang="ru-RU" sz="2800" dirty="0" smtClean="0"/>
              <a:t> та </a:t>
            </a:r>
            <a:r>
              <a:rPr lang="ru-RU" sz="2800" dirty="0" err="1" smtClean="0"/>
              <a:t>свідомість</a:t>
            </a:r>
            <a:r>
              <a:rPr lang="ru-RU" sz="2800" dirty="0" smtClean="0"/>
              <a:t>. Гиппократ </a:t>
            </a:r>
            <a:r>
              <a:rPr lang="ru-RU" sz="2800" dirty="0" err="1" smtClean="0"/>
              <a:t>рекомендував</a:t>
            </a:r>
            <a:r>
              <a:rPr lang="ru-RU" sz="2800" dirty="0" smtClean="0"/>
              <a:t> </a:t>
            </a:r>
            <a:r>
              <a:rPr lang="ru-RU" sz="2800" dirty="0" err="1" smtClean="0"/>
              <a:t>хворим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страждають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захворюванням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порушенням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психіки</a:t>
            </a:r>
            <a:r>
              <a:rPr lang="ru-RU" sz="2800" dirty="0" smtClean="0"/>
              <a:t>, </a:t>
            </a:r>
            <a:r>
              <a:rPr lang="ru-RU" sz="2800" dirty="0" err="1" smtClean="0"/>
              <a:t>пити</a:t>
            </a:r>
            <a:r>
              <a:rPr lang="ru-RU" sz="2800" dirty="0" smtClean="0"/>
              <a:t> кров </a:t>
            </a:r>
            <a:r>
              <a:rPr lang="ru-RU" sz="2800" dirty="0" err="1" smtClean="0"/>
              <a:t>здорових</a:t>
            </a:r>
            <a:r>
              <a:rPr lang="ru-RU" sz="2800" dirty="0" smtClean="0"/>
              <a:t> людей. </a:t>
            </a:r>
            <a:r>
              <a:rPr lang="ru-RU" sz="2800" dirty="0" err="1" smtClean="0"/>
              <a:t>Вказівки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подібне</a:t>
            </a:r>
            <a:r>
              <a:rPr lang="ru-RU" sz="2800" dirty="0" smtClean="0"/>
              <a:t> </a:t>
            </a:r>
            <a:r>
              <a:rPr lang="ru-RU" sz="2800" dirty="0" err="1" smtClean="0"/>
              <a:t>лікування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кров'ю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в </a:t>
            </a:r>
            <a:r>
              <a:rPr lang="ru-RU" sz="2800" dirty="0" err="1" smtClean="0"/>
              <a:t>творах</a:t>
            </a:r>
            <a:r>
              <a:rPr lang="ru-RU" sz="2800" dirty="0" smtClean="0"/>
              <a:t> </a:t>
            </a:r>
            <a:r>
              <a:rPr lang="ru-RU" sz="2800" dirty="0" err="1" smtClean="0"/>
              <a:t>Плінія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Цельса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повідомляли</a:t>
            </a:r>
            <a:r>
              <a:rPr lang="ru-RU" sz="2800" dirty="0" smtClean="0"/>
              <a:t> про те,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хворі</a:t>
            </a:r>
            <a:r>
              <a:rPr lang="ru-RU" sz="2800" dirty="0" smtClean="0"/>
              <a:t> на </a:t>
            </a:r>
            <a:r>
              <a:rPr lang="ru-RU" sz="2800" dirty="0" err="1" smtClean="0"/>
              <a:t>епілепсію</a:t>
            </a:r>
            <a:r>
              <a:rPr lang="ru-RU" sz="2800" dirty="0" smtClean="0"/>
              <a:t> та </a:t>
            </a:r>
            <a:r>
              <a:rPr lang="ru-RU" sz="2800" dirty="0" err="1" smtClean="0"/>
              <a:t>старі</a:t>
            </a:r>
            <a:r>
              <a:rPr lang="ru-RU" sz="2800" dirty="0" smtClean="0"/>
              <a:t> люди пили кров </a:t>
            </a:r>
            <a:r>
              <a:rPr lang="ru-RU" sz="2800" dirty="0" err="1" smtClean="0"/>
              <a:t>помираючих</a:t>
            </a:r>
            <a:r>
              <a:rPr lang="ru-RU" sz="2800" dirty="0" smtClean="0"/>
              <a:t> </a:t>
            </a:r>
            <a:r>
              <a:rPr lang="ru-RU" sz="2800" dirty="0" err="1" smtClean="0"/>
              <a:t>гладіаторів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5715000"/>
            <a:ext cx="7498080" cy="1143000"/>
          </a:xfrm>
        </p:spPr>
        <p:txBody>
          <a:bodyPr/>
          <a:lstStyle/>
          <a:p>
            <a:r>
              <a:rPr lang="ru-RU" dirty="0" smtClean="0"/>
              <a:t>ё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48" y="214290"/>
            <a:ext cx="7429552" cy="664371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приписували</a:t>
            </a:r>
            <a:r>
              <a:rPr lang="ru-RU" dirty="0" smtClean="0"/>
              <a:t> </a:t>
            </a:r>
            <a:r>
              <a:rPr lang="ru-RU" dirty="0" err="1" smtClean="0"/>
              <a:t>змоложуючу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. Так, </a:t>
            </a:r>
            <a:r>
              <a:rPr lang="ru-RU" dirty="0" err="1" smtClean="0"/>
              <a:t>наприклад</a:t>
            </a:r>
            <a:r>
              <a:rPr lang="ru-RU" dirty="0" smtClean="0"/>
              <a:t>, в </a:t>
            </a:r>
            <a:r>
              <a:rPr lang="ru-RU" dirty="0" err="1" smtClean="0"/>
              <a:t>Римі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старий</a:t>
            </a:r>
            <a:r>
              <a:rPr lang="ru-RU" dirty="0" smtClean="0"/>
              <a:t> папа </a:t>
            </a:r>
            <a:r>
              <a:rPr lang="ru-RU" dirty="0" err="1" smtClean="0"/>
              <a:t>Інокентій</a:t>
            </a:r>
            <a:r>
              <a:rPr lang="ru-RU" dirty="0" smtClean="0"/>
              <a:t> VIII </a:t>
            </a:r>
            <a:r>
              <a:rPr lang="ru-RU" dirty="0" err="1" smtClean="0"/>
              <a:t>лікувався</a:t>
            </a:r>
            <a:r>
              <a:rPr lang="ru-RU" dirty="0" smtClean="0"/>
              <a:t> </a:t>
            </a:r>
            <a:r>
              <a:rPr lang="ru-RU" dirty="0" err="1" smtClean="0"/>
              <a:t>кров'ю</a:t>
            </a:r>
            <a:r>
              <a:rPr lang="ru-RU" dirty="0" smtClean="0"/>
              <a:t>, яку взяли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хлопчиків</a:t>
            </a:r>
            <a:r>
              <a:rPr lang="ru-RU" dirty="0" smtClean="0"/>
              <a:t> 10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приготовлений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напій</a:t>
            </a:r>
            <a:r>
              <a:rPr lang="ru-RU" dirty="0" smtClean="0"/>
              <a:t> не </a:t>
            </a:r>
            <a:r>
              <a:rPr lang="ru-RU" dirty="0" err="1" smtClean="0"/>
              <a:t>допоміг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скоро папа помер.</a:t>
            </a:r>
          </a:p>
          <a:p>
            <a:r>
              <a:rPr lang="ru-RU" dirty="0" smtClean="0"/>
              <a:t>Кров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лікувальною</a:t>
            </a:r>
            <a:r>
              <a:rPr lang="ru-RU" dirty="0" smtClean="0"/>
              <a:t> метою пили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війн</a:t>
            </a:r>
            <a:r>
              <a:rPr lang="ru-RU" dirty="0" smtClean="0"/>
              <a:t>, тому за </a:t>
            </a:r>
            <a:r>
              <a:rPr lang="ru-RU" dirty="0" err="1" smtClean="0"/>
              <a:t>єгипетскими</a:t>
            </a:r>
            <a:r>
              <a:rPr lang="ru-RU" dirty="0" smtClean="0"/>
              <a:t> </a:t>
            </a:r>
            <a:r>
              <a:rPr lang="ru-RU" dirty="0" err="1" smtClean="0"/>
              <a:t>війсками</a:t>
            </a:r>
            <a:r>
              <a:rPr lang="ru-RU" dirty="0" smtClean="0"/>
              <a:t> </a:t>
            </a:r>
            <a:r>
              <a:rPr lang="ru-RU" dirty="0" err="1" smtClean="0"/>
              <a:t>йшли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стада </a:t>
            </a:r>
            <a:r>
              <a:rPr lang="ru-RU" dirty="0" err="1" smtClean="0"/>
              <a:t>баранів</a:t>
            </a:r>
            <a:r>
              <a:rPr lang="ru-RU" dirty="0" smtClean="0"/>
              <a:t>, кров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використовували</a:t>
            </a:r>
            <a:r>
              <a:rPr lang="ru-RU" dirty="0" smtClean="0"/>
              <a:t> для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поранених</a:t>
            </a:r>
            <a:r>
              <a:rPr lang="ru-RU" dirty="0" smtClean="0"/>
              <a:t>. У </a:t>
            </a:r>
            <a:r>
              <a:rPr lang="ru-RU" dirty="0" err="1" smtClean="0"/>
              <a:t>давніх</a:t>
            </a:r>
            <a:r>
              <a:rPr lang="ru-RU" dirty="0" smtClean="0"/>
              <a:t> </a:t>
            </a:r>
            <a:r>
              <a:rPr lang="ru-RU" dirty="0" err="1" smtClean="0"/>
              <a:t>пам'ятках</a:t>
            </a:r>
            <a:r>
              <a:rPr lang="ru-RU" dirty="0" smtClean="0"/>
              <a:t> </a:t>
            </a:r>
            <a:r>
              <a:rPr lang="ru-RU" dirty="0" err="1" smtClean="0"/>
              <a:t>залишились</a:t>
            </a:r>
            <a:r>
              <a:rPr lang="ru-RU" dirty="0" smtClean="0"/>
              <a:t> </a:t>
            </a:r>
            <a:r>
              <a:rPr lang="ru-RU" dirty="0" err="1" smtClean="0"/>
              <a:t>згадки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кров </a:t>
            </a:r>
            <a:r>
              <a:rPr lang="ru-RU" dirty="0" err="1" smtClean="0"/>
              <a:t>використовували</a:t>
            </a:r>
            <a:r>
              <a:rPr lang="ru-RU" dirty="0" smtClean="0"/>
              <a:t> для ванн. Так, </a:t>
            </a:r>
            <a:r>
              <a:rPr lang="ru-RU" dirty="0" err="1" smtClean="0"/>
              <a:t>давногрецький</a:t>
            </a:r>
            <a:r>
              <a:rPr lang="ru-RU" dirty="0" smtClean="0"/>
              <a:t> </a:t>
            </a:r>
            <a:r>
              <a:rPr lang="ru-RU" dirty="0" err="1" smtClean="0"/>
              <a:t>цар</a:t>
            </a:r>
            <a:r>
              <a:rPr lang="ru-RU" dirty="0" smtClean="0"/>
              <a:t> Константин,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страждав</a:t>
            </a:r>
            <a:r>
              <a:rPr lang="ru-RU" dirty="0" smtClean="0"/>
              <a:t> на проказу, </a:t>
            </a:r>
            <a:r>
              <a:rPr lang="ru-RU" dirty="0" err="1" smtClean="0"/>
              <a:t>використовував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лікувальною</a:t>
            </a:r>
            <a:r>
              <a:rPr lang="ru-RU" dirty="0" smtClean="0"/>
              <a:t> метою </a:t>
            </a:r>
            <a:r>
              <a:rPr lang="ru-RU" dirty="0" err="1" smtClean="0"/>
              <a:t>ванни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 У </a:t>
            </a:r>
            <a:r>
              <a:rPr lang="ru-RU" dirty="0" err="1" smtClean="0"/>
              <a:t>давнину</a:t>
            </a:r>
            <a:r>
              <a:rPr lang="ru-RU" dirty="0" smtClean="0"/>
              <a:t>  </a:t>
            </a:r>
            <a:r>
              <a:rPr lang="ru-RU" dirty="0" err="1" smtClean="0"/>
              <a:t>вважалося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кров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чудодійна</a:t>
            </a:r>
            <a:r>
              <a:rPr lang="ru-RU" dirty="0" smtClean="0"/>
              <a:t> </a:t>
            </a:r>
            <a:r>
              <a:rPr lang="ru-RU" dirty="0" err="1" smtClean="0"/>
              <a:t>рідина</a:t>
            </a:r>
            <a:r>
              <a:rPr lang="ru-RU" dirty="0" smtClean="0"/>
              <a:t>: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застосувати</a:t>
            </a:r>
            <a:r>
              <a:rPr lang="ru-RU" dirty="0" smtClean="0"/>
              <a:t>, як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подовжитися</a:t>
            </a:r>
            <a:r>
              <a:rPr lang="ru-RU" dirty="0" smtClean="0"/>
              <a:t> на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вип'е</a:t>
            </a:r>
            <a:r>
              <a:rPr lang="ru-RU" dirty="0" smtClean="0"/>
              <a:t> кров, то вона </a:t>
            </a:r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відновить</a:t>
            </a:r>
            <a:r>
              <a:rPr lang="ru-RU" dirty="0" smtClean="0"/>
              <a:t> </a:t>
            </a:r>
            <a:r>
              <a:rPr lang="ru-RU" dirty="0" err="1" smtClean="0"/>
              <a:t>втрачену</a:t>
            </a:r>
            <a:r>
              <a:rPr lang="ru-RU" dirty="0" smtClean="0"/>
              <a:t>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5715000"/>
            <a:ext cx="749808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357166"/>
            <a:ext cx="7926708" cy="5929330"/>
          </a:xfrm>
        </p:spPr>
        <p:txBody>
          <a:bodyPr>
            <a:noAutofit/>
          </a:bodyPr>
          <a:lstStyle/>
          <a:p>
            <a:r>
              <a:rPr lang="ru-RU" sz="2000" dirty="0" smtClean="0"/>
              <a:t>У 1628 р. </a:t>
            </a:r>
            <a:r>
              <a:rPr lang="ru-RU" sz="2000" dirty="0" err="1" smtClean="0"/>
              <a:t>англійський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вчений</a:t>
            </a:r>
            <a:r>
              <a:rPr lang="ru-RU" sz="2000" dirty="0" smtClean="0"/>
              <a:t> У. Гарвей </a:t>
            </a:r>
            <a:r>
              <a:rPr lang="ru-RU" sz="2000" dirty="0" err="1" smtClean="0"/>
              <a:t>зробив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важливе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відкриття</a:t>
            </a:r>
            <a:r>
              <a:rPr lang="ru-RU" sz="2000" dirty="0" smtClean="0"/>
              <a:t> в </a:t>
            </a:r>
            <a:r>
              <a:rPr lang="ru-RU" sz="2000" dirty="0" err="1" smtClean="0"/>
              <a:t>історії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медицини</a:t>
            </a:r>
            <a:r>
              <a:rPr lang="ru-RU" sz="2000" dirty="0" smtClean="0"/>
              <a:t> - закон </a:t>
            </a:r>
            <a:r>
              <a:rPr lang="ru-RU" sz="2000" dirty="0" err="1" smtClean="0"/>
              <a:t>кровообігу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встановив</a:t>
            </a:r>
            <a:r>
              <a:rPr lang="ru-RU" sz="2000" dirty="0" smtClean="0"/>
              <a:t> принцип </a:t>
            </a:r>
            <a:r>
              <a:rPr lang="ru-RU" sz="2000" dirty="0" err="1" smtClean="0"/>
              <a:t>руху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крові</a:t>
            </a:r>
            <a:r>
              <a:rPr lang="ru-RU" sz="2000" dirty="0" smtClean="0"/>
              <a:t> у живому </a:t>
            </a:r>
            <a:r>
              <a:rPr lang="ru-RU" sz="2000" dirty="0" err="1" smtClean="0"/>
              <a:t>організмі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тим</a:t>
            </a:r>
            <a:r>
              <a:rPr lang="ru-RU" sz="2000" dirty="0" smtClean="0"/>
              <a:t> самим </a:t>
            </a:r>
            <a:r>
              <a:rPr lang="ru-RU" sz="2000" dirty="0" err="1" smtClean="0"/>
              <a:t>розкрив</a:t>
            </a:r>
            <a:r>
              <a:rPr lang="ru-RU" sz="2000" dirty="0" smtClean="0"/>
              <a:t> </a:t>
            </a:r>
            <a:r>
              <a:rPr lang="ru-RU" sz="2000" dirty="0" err="1" smtClean="0"/>
              <a:t>широкі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можливості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розробки</a:t>
            </a:r>
            <a:r>
              <a:rPr lang="ru-RU" sz="2000" dirty="0" smtClean="0"/>
              <a:t> методу </a:t>
            </a:r>
            <a:r>
              <a:rPr lang="ru-RU" sz="2000" dirty="0" err="1" smtClean="0"/>
              <a:t>переливання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крові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r>
              <a:rPr lang="ru-RU" sz="2000" dirty="0" err="1" smtClean="0"/>
              <a:t>Перші</a:t>
            </a:r>
            <a:r>
              <a:rPr lang="ru-RU" sz="2000" dirty="0" smtClean="0"/>
              <a:t> </a:t>
            </a:r>
            <a:r>
              <a:rPr lang="ru-RU" sz="2000" dirty="0" err="1" smtClean="0"/>
              <a:t>успішні</a:t>
            </a:r>
            <a:r>
              <a:rPr lang="ru-RU" sz="2000" dirty="0" smtClean="0"/>
              <a:t> </a:t>
            </a:r>
            <a:r>
              <a:rPr lang="ru-RU" sz="2000" dirty="0" err="1" smtClean="0"/>
              <a:t>експерименти</a:t>
            </a:r>
            <a:r>
              <a:rPr lang="ru-RU" sz="2000" dirty="0" smtClean="0"/>
              <a:t> по </a:t>
            </a:r>
            <a:r>
              <a:rPr lang="ru-RU" sz="2000" dirty="0" err="1" smtClean="0"/>
              <a:t>переливанню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одного собаки </a:t>
            </a:r>
            <a:r>
              <a:rPr lang="ru-RU" sz="2000" dirty="0" err="1" smtClean="0"/>
              <a:t>іншому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зроблені</a:t>
            </a:r>
            <a:r>
              <a:rPr lang="ru-RU" sz="2000" dirty="0" smtClean="0"/>
              <a:t> у 1666 р. </a:t>
            </a:r>
            <a:r>
              <a:rPr lang="ru-RU" sz="2000" dirty="0" err="1" smtClean="0"/>
              <a:t>англійським</a:t>
            </a:r>
            <a:r>
              <a:rPr lang="ru-RU" sz="2000" dirty="0" smtClean="0"/>
              <a:t> анатомом Р. </a:t>
            </a:r>
            <a:r>
              <a:rPr lang="ru-RU" sz="2000" dirty="0" err="1" smtClean="0"/>
              <a:t>Лоуером</a:t>
            </a:r>
            <a:r>
              <a:rPr lang="ru-RU" sz="2000" dirty="0" smtClean="0"/>
              <a:t>, а у 1667 р. </a:t>
            </a:r>
            <a:r>
              <a:rPr lang="ru-RU" sz="2000" dirty="0" err="1" smtClean="0"/>
              <a:t>французький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вчений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Д.Б.Дені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здійснив</a:t>
            </a:r>
            <a:r>
              <a:rPr lang="ru-RU" sz="2000" dirty="0" smtClean="0"/>
              <a:t> перше </a:t>
            </a:r>
            <a:r>
              <a:rPr lang="ru-RU" sz="2000" dirty="0" err="1" smtClean="0"/>
              <a:t>переливання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тварини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людині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перелив хворому,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страждав</a:t>
            </a:r>
            <a:r>
              <a:rPr lang="ru-RU" sz="2000" dirty="0" smtClean="0"/>
              <a:t> на лихоманку, одну склянку  </a:t>
            </a:r>
            <a:r>
              <a:rPr lang="ru-RU" sz="2000" dirty="0" err="1" smtClean="0"/>
              <a:t>крові</a:t>
            </a:r>
            <a:r>
              <a:rPr lang="ru-RU" sz="2000" dirty="0" smtClean="0"/>
              <a:t> </a:t>
            </a:r>
            <a:r>
              <a:rPr lang="ru-RU" sz="2000" dirty="0" err="1" smtClean="0"/>
              <a:t>ягняти</a:t>
            </a:r>
            <a:r>
              <a:rPr lang="ru-RU" sz="2000" dirty="0" smtClean="0"/>
              <a:t>. </a:t>
            </a:r>
            <a:r>
              <a:rPr lang="ru-RU" sz="2000" dirty="0" err="1" smtClean="0"/>
              <a:t>Хворий</a:t>
            </a:r>
            <a:r>
              <a:rPr lang="ru-RU" sz="2000" dirty="0" smtClean="0"/>
              <a:t> </a:t>
            </a:r>
            <a:r>
              <a:rPr lang="ru-RU" sz="2000" dirty="0" err="1" smtClean="0"/>
              <a:t>одужав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, </a:t>
            </a:r>
            <a:r>
              <a:rPr lang="ru-RU" sz="2000" dirty="0" err="1" smtClean="0"/>
              <a:t>незважаючи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це</a:t>
            </a:r>
            <a:r>
              <a:rPr lang="ru-RU" sz="2000" dirty="0" smtClean="0"/>
              <a:t>, </a:t>
            </a:r>
            <a:r>
              <a:rPr lang="ru-RU" sz="2000" dirty="0" err="1" smtClean="0"/>
              <a:t>більше</a:t>
            </a:r>
            <a:r>
              <a:rPr lang="ru-RU" sz="2000" dirty="0" smtClean="0"/>
              <a:t> </a:t>
            </a:r>
            <a:r>
              <a:rPr lang="ru-RU" sz="2000" dirty="0" err="1" smtClean="0"/>
              <a:t>ніхто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погодився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переливаняі</a:t>
            </a:r>
            <a:r>
              <a:rPr lang="ru-RU" sz="2000" dirty="0" smtClean="0"/>
              <a:t>. </a:t>
            </a:r>
            <a:r>
              <a:rPr lang="ru-RU" sz="2000" dirty="0" err="1" smtClean="0"/>
              <a:t>Тоді</a:t>
            </a:r>
            <a:r>
              <a:rPr lang="ru-RU" sz="2000" dirty="0" smtClean="0"/>
              <a:t> </a:t>
            </a:r>
            <a:r>
              <a:rPr lang="ru-RU" sz="2000" dirty="0" err="1" smtClean="0"/>
              <a:t>вчений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оголосив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добре заплатить тому, </a:t>
            </a:r>
            <a:r>
              <a:rPr lang="ru-RU" sz="2000" dirty="0" err="1" smtClean="0"/>
              <a:t>хто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погодиться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подібну</a:t>
            </a:r>
            <a:r>
              <a:rPr lang="ru-RU" sz="2000" dirty="0" smtClean="0"/>
              <a:t> процедуру. </a:t>
            </a:r>
            <a:r>
              <a:rPr lang="ru-RU" sz="2000" dirty="0" err="1" smtClean="0"/>
              <a:t>Робочий</a:t>
            </a:r>
            <a:r>
              <a:rPr lang="ru-RU" sz="2000" dirty="0" smtClean="0"/>
              <a:t> </a:t>
            </a:r>
            <a:r>
              <a:rPr lang="ru-RU" sz="2000" dirty="0" err="1" smtClean="0"/>
              <a:t>бідного</a:t>
            </a:r>
            <a:r>
              <a:rPr lang="ru-RU" sz="2000" dirty="0" smtClean="0"/>
              <a:t> кварталу Парижа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першим, </a:t>
            </a:r>
            <a:r>
              <a:rPr lang="ru-RU" sz="2000" dirty="0" err="1" smtClean="0"/>
              <a:t>хто</a:t>
            </a:r>
            <a:r>
              <a:rPr lang="ru-RU" sz="2000" dirty="0" smtClean="0"/>
              <a:t> дав </a:t>
            </a:r>
            <a:r>
              <a:rPr lang="ru-RU" sz="2000" dirty="0" err="1" smtClean="0"/>
              <a:t>згоду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переливання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крові</a:t>
            </a:r>
            <a:r>
              <a:rPr lang="ru-RU" sz="2000" dirty="0" smtClean="0"/>
              <a:t>.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процедури</a:t>
            </a:r>
            <a:r>
              <a:rPr lang="ru-RU" sz="2000" dirty="0" smtClean="0"/>
              <a:t> </a:t>
            </a:r>
            <a:r>
              <a:rPr lang="ru-RU" sz="2000" dirty="0" err="1" smtClean="0"/>
              <a:t>реципієнт</a:t>
            </a:r>
            <a:r>
              <a:rPr lang="ru-RU" sz="2000" dirty="0" smtClean="0"/>
              <a:t> добре </a:t>
            </a:r>
            <a:r>
              <a:rPr lang="ru-RU" sz="2000" dirty="0" err="1" smtClean="0"/>
              <a:t>почувався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запропонував</a:t>
            </a:r>
            <a:r>
              <a:rPr lang="ru-RU" sz="2000" dirty="0" smtClean="0"/>
              <a:t> свою </a:t>
            </a:r>
            <a:r>
              <a:rPr lang="ru-RU" sz="2000" dirty="0" err="1" smtClean="0"/>
              <a:t>властну</a:t>
            </a:r>
            <a:r>
              <a:rPr lang="ru-RU" sz="2000" dirty="0" smtClean="0"/>
              <a:t> кров для </a:t>
            </a:r>
            <a:r>
              <a:rPr lang="ru-RU" sz="2000" dirty="0" err="1" smtClean="0"/>
              <a:t>переливаня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став першим </a:t>
            </a:r>
            <a:r>
              <a:rPr lang="ru-RU" sz="2000" dirty="0" err="1" smtClean="0"/>
              <a:t>свідомим</a:t>
            </a:r>
            <a:r>
              <a:rPr lang="ru-RU" sz="2000" dirty="0" smtClean="0"/>
              <a:t> донором в </a:t>
            </a:r>
            <a:r>
              <a:rPr lang="ru-RU" sz="2000" dirty="0" err="1" smtClean="0"/>
              <a:t>історії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людства</a:t>
            </a:r>
            <a:r>
              <a:rPr lang="ru-RU" sz="2000" dirty="0" smtClean="0"/>
              <a:t>,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підозрюючи</a:t>
            </a:r>
            <a:r>
              <a:rPr lang="ru-RU" sz="2000" dirty="0" smtClean="0"/>
              <a:t>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14290"/>
            <a:ext cx="7498080" cy="539116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Але не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переливання</a:t>
            </a:r>
            <a:r>
              <a:rPr lang="ru-RU" dirty="0" smtClean="0"/>
              <a:t> </a:t>
            </a:r>
            <a:r>
              <a:rPr lang="ru-RU" dirty="0" err="1" smtClean="0"/>
              <a:t>Д.Б.Дені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успішними</a:t>
            </a:r>
            <a:r>
              <a:rPr lang="ru-RU" dirty="0" smtClean="0"/>
              <a:t>. </a:t>
            </a:r>
            <a:r>
              <a:rPr lang="ru-RU" dirty="0" err="1" smtClean="0"/>
              <a:t>Почались</a:t>
            </a:r>
            <a:r>
              <a:rPr lang="ru-RU" dirty="0" smtClean="0"/>
              <a:t> </a:t>
            </a:r>
            <a:r>
              <a:rPr lang="ru-RU" dirty="0" err="1" smtClean="0"/>
              <a:t>ускладнення</a:t>
            </a:r>
            <a:r>
              <a:rPr lang="ru-RU" dirty="0" smtClean="0"/>
              <a:t>, </a:t>
            </a:r>
            <a:r>
              <a:rPr lang="ru-RU" dirty="0" err="1" smtClean="0"/>
              <a:t>з'явились</a:t>
            </a:r>
            <a:r>
              <a:rPr lang="ru-RU" dirty="0" smtClean="0"/>
              <a:t> </a:t>
            </a:r>
            <a:r>
              <a:rPr lang="ru-RU" dirty="0" err="1" smtClean="0"/>
              <a:t>смертельні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переливання</a:t>
            </a:r>
            <a:r>
              <a:rPr lang="ru-RU" dirty="0" smtClean="0"/>
              <a:t> у </a:t>
            </a:r>
            <a:r>
              <a:rPr lang="ru-RU" dirty="0" err="1" smtClean="0"/>
              <a:t>Франції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заборонено. Причина </a:t>
            </a:r>
            <a:r>
              <a:rPr lang="ru-RU" dirty="0" err="1" smtClean="0"/>
              <a:t>ціх</a:t>
            </a:r>
            <a:r>
              <a:rPr lang="ru-RU" dirty="0" smtClean="0"/>
              <a:t> </a:t>
            </a:r>
            <a:r>
              <a:rPr lang="ru-RU" dirty="0" err="1" smtClean="0"/>
              <a:t>невдач</a:t>
            </a:r>
            <a:r>
              <a:rPr lang="ru-RU" dirty="0" smtClean="0"/>
              <a:t> </a:t>
            </a:r>
            <a:r>
              <a:rPr lang="ru-RU" dirty="0" err="1" smtClean="0"/>
              <a:t>полягала</a:t>
            </a:r>
            <a:r>
              <a:rPr lang="ru-RU" dirty="0" smtClean="0"/>
              <a:t> у тому, </a:t>
            </a:r>
            <a:r>
              <a:rPr lang="ru-RU" dirty="0" err="1" smtClean="0"/>
              <a:t>що</a:t>
            </a:r>
            <a:r>
              <a:rPr lang="ru-RU" dirty="0" smtClean="0"/>
              <a:t> кров </a:t>
            </a:r>
            <a:r>
              <a:rPr lang="ru-RU" dirty="0" err="1" smtClean="0"/>
              <a:t>тварин</a:t>
            </a:r>
            <a:r>
              <a:rPr lang="ru-RU" dirty="0" smtClean="0"/>
              <a:t> та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несумісна</a:t>
            </a:r>
            <a:r>
              <a:rPr lang="ru-RU" dirty="0" smtClean="0"/>
              <a:t>. Кров </a:t>
            </a:r>
            <a:r>
              <a:rPr lang="ru-RU" dirty="0" err="1" smtClean="0"/>
              <a:t>тварини</a:t>
            </a:r>
            <a:r>
              <a:rPr lang="ru-RU" dirty="0" smtClean="0"/>
              <a:t>, яка </a:t>
            </a:r>
            <a:r>
              <a:rPr lang="ru-RU" dirty="0" err="1" smtClean="0"/>
              <a:t>переливається</a:t>
            </a:r>
            <a:r>
              <a:rPr lang="ru-RU" dirty="0" smtClean="0"/>
              <a:t> в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руйнуєься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лікарів</a:t>
            </a:r>
            <a:r>
              <a:rPr lang="ru-RU" dirty="0" smtClean="0"/>
              <a:t> все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виникала</a:t>
            </a:r>
            <a:r>
              <a:rPr lang="ru-RU" dirty="0" smtClean="0"/>
              <a:t> думка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врятувати</a:t>
            </a:r>
            <a:r>
              <a:rPr lang="ru-RU" dirty="0" smtClean="0"/>
              <a:t> хворого </a:t>
            </a:r>
            <a:r>
              <a:rPr lang="ru-RU" dirty="0" err="1" smtClean="0"/>
              <a:t>кров'ю</a:t>
            </a:r>
            <a:r>
              <a:rPr lang="ru-RU" dirty="0" smtClean="0"/>
              <a:t> </a:t>
            </a:r>
            <a:r>
              <a:rPr lang="ru-RU" dirty="0" err="1" smtClean="0"/>
              <a:t>здорової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1832 р. </a:t>
            </a:r>
            <a:r>
              <a:rPr lang="ru-RU" dirty="0" err="1" smtClean="0"/>
              <a:t>петербурзький</a:t>
            </a:r>
            <a:r>
              <a:rPr lang="ru-RU" dirty="0" smtClean="0"/>
              <a:t> акушер Г. Вольф </a:t>
            </a:r>
            <a:r>
              <a:rPr lang="ru-RU" dirty="0" err="1" smtClean="0"/>
              <a:t>зробив</a:t>
            </a:r>
            <a:r>
              <a:rPr lang="ru-RU" dirty="0" smtClean="0"/>
              <a:t> перше в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переливання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породілля</a:t>
            </a:r>
            <a:r>
              <a:rPr lang="ru-RU" dirty="0" smtClean="0"/>
              <a:t>, яка </a:t>
            </a:r>
            <a:r>
              <a:rPr lang="ru-RU" dirty="0" err="1" smtClean="0"/>
              <a:t>втратила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 </a:t>
            </a:r>
            <a:r>
              <a:rPr lang="ru-RU" dirty="0" err="1" smtClean="0"/>
              <a:t>Переливання</a:t>
            </a:r>
            <a:r>
              <a:rPr lang="ru-RU" dirty="0" smtClean="0"/>
              <a:t> </a:t>
            </a:r>
            <a:r>
              <a:rPr lang="ru-RU" dirty="0" err="1" smtClean="0"/>
              <a:t>пройшло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жінка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врятована</a:t>
            </a:r>
            <a:r>
              <a:rPr lang="ru-RU" dirty="0" smtClean="0"/>
              <a:t>. </a:t>
            </a:r>
          </a:p>
          <a:p>
            <a:r>
              <a:rPr lang="ru-RU" dirty="0" err="1" smtClean="0"/>
              <a:t>Развиток</a:t>
            </a:r>
            <a:r>
              <a:rPr lang="ru-RU" dirty="0" smtClean="0"/>
              <a:t> донорства </a:t>
            </a:r>
            <a:r>
              <a:rPr lang="ru-RU" dirty="0" err="1" smtClean="0"/>
              <a:t>супроводжувався</a:t>
            </a:r>
            <a:r>
              <a:rPr lang="ru-RU" dirty="0" smtClean="0"/>
              <a:t> </a:t>
            </a:r>
            <a:r>
              <a:rPr lang="ru-RU" dirty="0" err="1" smtClean="0"/>
              <a:t>численними</a:t>
            </a:r>
            <a:r>
              <a:rPr lang="ru-RU" dirty="0" smtClean="0"/>
              <a:t> </a:t>
            </a:r>
            <a:r>
              <a:rPr lang="ru-RU" dirty="0" err="1" smtClean="0"/>
              <a:t>підйомами</a:t>
            </a:r>
            <a:r>
              <a:rPr lang="ru-RU" dirty="0" smtClean="0"/>
              <a:t> та спадами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обожнювання</a:t>
            </a:r>
            <a:r>
              <a:rPr lang="ru-RU" dirty="0" smtClean="0"/>
              <a:t> до </a:t>
            </a:r>
            <a:r>
              <a:rPr lang="ru-RU" dirty="0" err="1" smtClean="0"/>
              <a:t>державної</a:t>
            </a:r>
            <a:r>
              <a:rPr lang="ru-RU" dirty="0" smtClean="0"/>
              <a:t> заборони.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4572009"/>
            <a:ext cx="4714908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6286500"/>
            <a:ext cx="749808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28670"/>
            <a:ext cx="7498080" cy="53197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000232" y="428604"/>
            <a:ext cx="7498080" cy="58197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 1875 р. доктор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медицини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Леонард </a:t>
            </a:r>
            <a:r>
              <a:rPr lang="ru-RU" sz="2800" dirty="0" smtClean="0"/>
              <a:t>у </a:t>
            </a:r>
            <a:r>
              <a:rPr lang="ru-RU" sz="2800" dirty="0" err="1" smtClean="0"/>
              <a:t>літературі</a:t>
            </a:r>
            <a:r>
              <a:rPr lang="ru-RU" sz="2800" dirty="0" smtClean="0"/>
              <a:t> </a:t>
            </a:r>
            <a:r>
              <a:rPr lang="ru-RU" sz="2800" dirty="0" err="1" smtClean="0"/>
              <a:t>декілька</a:t>
            </a:r>
            <a:r>
              <a:rPr lang="ru-RU" sz="2800" dirty="0" smtClean="0"/>
              <a:t> сотен </a:t>
            </a:r>
            <a:r>
              <a:rPr lang="ru-RU" sz="2800" dirty="0" err="1" smtClean="0"/>
              <a:t>випадків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переливання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крові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</a:t>
            </a:r>
            <a:r>
              <a:rPr lang="ru-RU" sz="2800" dirty="0" err="1" smtClean="0"/>
              <a:t>тваринами</a:t>
            </a:r>
            <a:r>
              <a:rPr lang="ru-RU" sz="2800" dirty="0" smtClean="0"/>
              <a:t>,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людьми та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тварин</a:t>
            </a:r>
            <a:r>
              <a:rPr lang="ru-RU" sz="2800" dirty="0" smtClean="0"/>
              <a:t> людям. В </a:t>
            </a:r>
            <a:r>
              <a:rPr lang="ru-RU" sz="2800" dirty="0" err="1" smtClean="0"/>
              <a:t>якості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донорів</a:t>
            </a:r>
            <a:r>
              <a:rPr lang="ru-RU" sz="2800" dirty="0" smtClean="0"/>
              <a:t> </a:t>
            </a:r>
            <a:r>
              <a:rPr lang="ru-RU" sz="2800" dirty="0" err="1" smtClean="0"/>
              <a:t>крові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найчастіше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використовували</a:t>
            </a:r>
            <a:r>
              <a:rPr lang="ru-RU" sz="2800" dirty="0" smtClean="0"/>
              <a:t> собак та </a:t>
            </a:r>
            <a:r>
              <a:rPr lang="ru-RU" sz="2800" dirty="0" err="1" smtClean="0"/>
              <a:t>вівців</a:t>
            </a:r>
            <a:r>
              <a:rPr lang="ru-RU" sz="2800" dirty="0" smtClean="0"/>
              <a:t> (ягнят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барани</a:t>
            </a:r>
            <a:r>
              <a:rPr lang="ru-RU" sz="2800" dirty="0" smtClean="0"/>
              <a:t>). Кров, яку переливали </a:t>
            </a:r>
            <a:r>
              <a:rPr lang="ru-RU" sz="2800" dirty="0" err="1" smtClean="0"/>
              <a:t>здоровим</a:t>
            </a:r>
            <a:r>
              <a:rPr lang="ru-RU" sz="2800" dirty="0" smtClean="0"/>
              <a:t> та </a:t>
            </a:r>
            <a:r>
              <a:rPr lang="ru-RU" sz="2800" dirty="0" err="1" smtClean="0"/>
              <a:t>хворим</a:t>
            </a:r>
            <a:r>
              <a:rPr lang="ru-RU" sz="2800" dirty="0" smtClean="0"/>
              <a:t> людям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тварин</a:t>
            </a:r>
            <a:r>
              <a:rPr lang="ru-RU" sz="2800" dirty="0" smtClean="0"/>
              <a:t>, часто </a:t>
            </a:r>
            <a:r>
              <a:rPr lang="ru-RU" sz="2800" dirty="0" err="1" smtClean="0"/>
              <a:t>викликала</a:t>
            </a:r>
            <a:r>
              <a:rPr lang="ru-RU" sz="2800" dirty="0" smtClean="0"/>
              <a:t> </a:t>
            </a:r>
            <a:r>
              <a:rPr lang="ru-RU" sz="2800" dirty="0" err="1" smtClean="0"/>
              <a:t>численні</a:t>
            </a:r>
            <a:r>
              <a:rPr lang="ru-RU" sz="2800" dirty="0" smtClean="0"/>
              <a:t>, в тому </a:t>
            </a:r>
            <a:r>
              <a:rPr lang="ru-RU" sz="2800" dirty="0" err="1" smtClean="0"/>
              <a:t>числі</a:t>
            </a:r>
            <a:r>
              <a:rPr lang="ru-RU" sz="2800" dirty="0" smtClean="0"/>
              <a:t> </a:t>
            </a:r>
            <a:r>
              <a:rPr lang="ru-RU" sz="2800" dirty="0" err="1" smtClean="0"/>
              <a:t>смертельні</a:t>
            </a:r>
            <a:r>
              <a:rPr lang="ru-RU" sz="2800" dirty="0" smtClean="0"/>
              <a:t>, </a:t>
            </a:r>
            <a:r>
              <a:rPr lang="ru-RU" sz="2800" dirty="0" err="1" smtClean="0"/>
              <a:t>ускладнення</a:t>
            </a:r>
            <a:r>
              <a:rPr lang="ru-RU" sz="2800" dirty="0" smtClean="0"/>
              <a:t>. 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588008" y="0"/>
            <a:ext cx="7498080" cy="6400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2428860" cy="578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929330"/>
            <a:ext cx="749808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5920" y="0"/>
            <a:ext cx="7498080" cy="507207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документальні</a:t>
            </a:r>
            <a:r>
              <a:rPr lang="ru-RU" dirty="0" smtClean="0"/>
              <a:t> </a:t>
            </a:r>
            <a:r>
              <a:rPr lang="ru-RU" dirty="0" err="1" smtClean="0"/>
              <a:t>внутрішньовенні</a:t>
            </a:r>
            <a:r>
              <a:rPr lang="ru-RU" dirty="0" smtClean="0"/>
              <a:t> </a:t>
            </a:r>
            <a:r>
              <a:rPr lang="ru-RU" dirty="0" err="1" smtClean="0"/>
              <a:t>вливання</a:t>
            </a:r>
            <a:r>
              <a:rPr lang="ru-RU" dirty="0" smtClean="0"/>
              <a:t> </a:t>
            </a:r>
            <a:r>
              <a:rPr lang="ru-RU" dirty="0" err="1" smtClean="0"/>
              <a:t>відносятся</a:t>
            </a:r>
            <a:r>
              <a:rPr lang="ru-RU" dirty="0" smtClean="0"/>
              <a:t> до початку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наук - </a:t>
            </a:r>
            <a:r>
              <a:rPr lang="ru-RU" dirty="0" err="1" smtClean="0"/>
              <a:t>Лондонського</a:t>
            </a:r>
            <a:r>
              <a:rPr lang="ru-RU" dirty="0" smtClean="0"/>
              <a:t> </a:t>
            </a:r>
            <a:r>
              <a:rPr lang="ru-RU" dirty="0" err="1" smtClean="0"/>
              <a:t>Королівського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, </a:t>
            </a:r>
            <a:r>
              <a:rPr lang="ru-RU" dirty="0" err="1" smtClean="0"/>
              <a:t>заснованого</a:t>
            </a:r>
            <a:r>
              <a:rPr lang="ru-RU" dirty="0" smtClean="0"/>
              <a:t> у 60-і роки XVII </a:t>
            </a:r>
            <a:r>
              <a:rPr lang="ru-RU" dirty="0" err="1" smtClean="0"/>
              <a:t>століття</a:t>
            </a:r>
            <a:r>
              <a:rPr lang="ru-RU" dirty="0" smtClean="0"/>
              <a:t>. </a:t>
            </a:r>
            <a:r>
              <a:rPr lang="ru-RU" dirty="0" err="1" smtClean="0"/>
              <a:t>Зробити</a:t>
            </a:r>
            <a:r>
              <a:rPr lang="ru-RU" dirty="0" smtClean="0"/>
              <a:t>  </a:t>
            </a:r>
            <a:r>
              <a:rPr lang="ru-RU" dirty="0" err="1" smtClean="0"/>
              <a:t>внутришньовенне</a:t>
            </a:r>
            <a:r>
              <a:rPr lang="ru-RU" dirty="0" smtClean="0"/>
              <a:t> </a:t>
            </a:r>
            <a:r>
              <a:rPr lang="ru-RU" dirty="0" err="1" smtClean="0"/>
              <a:t>вливання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в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непросто -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хочя</a:t>
            </a:r>
            <a:r>
              <a:rPr lang="ru-RU" dirty="0" smtClean="0"/>
              <a:t> б тому, </a:t>
            </a:r>
            <a:r>
              <a:rPr lang="ru-RU" dirty="0" err="1" smtClean="0"/>
              <a:t>що</a:t>
            </a:r>
            <a:r>
              <a:rPr lang="ru-RU" dirty="0" smtClean="0"/>
              <a:t> до </a:t>
            </a:r>
            <a:r>
              <a:rPr lang="ru-RU" dirty="0" err="1" smtClean="0"/>
              <a:t>винаходу</a:t>
            </a:r>
            <a:r>
              <a:rPr lang="ru-RU" dirty="0" smtClean="0"/>
              <a:t> </a:t>
            </a:r>
            <a:r>
              <a:rPr lang="ru-RU" dirty="0" err="1" smtClean="0"/>
              <a:t>голки</a:t>
            </a:r>
            <a:r>
              <a:rPr lang="ru-RU" dirty="0" smtClean="0"/>
              <a:t> для </a:t>
            </a:r>
            <a:r>
              <a:rPr lang="ru-RU" dirty="0" err="1" smtClean="0"/>
              <a:t>ін'єкцій</a:t>
            </a:r>
            <a:r>
              <a:rPr lang="ru-RU" dirty="0" smtClean="0"/>
              <a:t> та </a:t>
            </a:r>
            <a:r>
              <a:rPr lang="ru-RU" dirty="0" err="1" smtClean="0"/>
              <a:t>сучасного</a:t>
            </a:r>
            <a:r>
              <a:rPr lang="ru-RU" dirty="0" smtClean="0"/>
              <a:t> шприцу </a:t>
            </a:r>
            <a:r>
              <a:rPr lang="ru-RU" dirty="0" err="1" smtClean="0"/>
              <a:t>залишалось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цілих</a:t>
            </a:r>
            <a:r>
              <a:rPr lang="ru-RU" dirty="0" smtClean="0"/>
              <a:t> два </a:t>
            </a:r>
            <a:r>
              <a:rPr lang="ru-RU" dirty="0" err="1" smtClean="0"/>
              <a:t>століття</a:t>
            </a:r>
            <a:r>
              <a:rPr lang="ru-RU" dirty="0" smtClean="0"/>
              <a:t>. Кристофер </a:t>
            </a:r>
            <a:r>
              <a:rPr lang="ru-RU" dirty="0" err="1" smtClean="0"/>
              <a:t>Рен</a:t>
            </a:r>
            <a:r>
              <a:rPr lang="ru-RU" dirty="0" smtClean="0"/>
              <a:t> у 1656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використовував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голки</a:t>
            </a:r>
            <a:r>
              <a:rPr lang="ru-RU" dirty="0" smtClean="0"/>
              <a:t> для </a:t>
            </a:r>
            <a:r>
              <a:rPr lang="ru-RU" dirty="0" err="1" smtClean="0"/>
              <a:t>ін'єкцій</a:t>
            </a:r>
            <a:r>
              <a:rPr lang="ru-RU" dirty="0" smtClean="0"/>
              <a:t> </a:t>
            </a:r>
            <a:r>
              <a:rPr lang="ru-RU" dirty="0" err="1" smtClean="0"/>
              <a:t>пташине</a:t>
            </a:r>
            <a:r>
              <a:rPr lang="ru-RU" dirty="0" smtClean="0"/>
              <a:t> перо, а </a:t>
            </a:r>
            <a:r>
              <a:rPr lang="ru-RU" dirty="0" err="1" smtClean="0"/>
              <a:t>замість</a:t>
            </a:r>
            <a:r>
              <a:rPr lang="ru-RU" dirty="0" smtClean="0"/>
              <a:t> шприцу - </a:t>
            </a:r>
            <a:r>
              <a:rPr lang="ru-RU" dirty="0" err="1" smtClean="0"/>
              <a:t>пузирі</a:t>
            </a:r>
            <a:r>
              <a:rPr lang="ru-RU" dirty="0" smtClean="0"/>
              <a:t> </a:t>
            </a:r>
            <a:r>
              <a:rPr lang="ru-RU" dirty="0" err="1" smtClean="0"/>
              <a:t>риб</a:t>
            </a:r>
            <a:r>
              <a:rPr lang="ru-RU" dirty="0" smtClean="0"/>
              <a:t> та </a:t>
            </a:r>
            <a:r>
              <a:rPr lang="ru-RU" dirty="0" err="1" smtClean="0"/>
              <a:t>тварин</a:t>
            </a:r>
            <a:r>
              <a:rPr lang="ru-RU" dirty="0" smtClean="0"/>
              <a:t>. 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Незважаючи</a:t>
            </a:r>
            <a:r>
              <a:rPr lang="ru-RU" dirty="0" smtClean="0"/>
              <a:t> на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спроби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вдалими</a:t>
            </a:r>
            <a:r>
              <a:rPr lang="ru-RU" dirty="0" smtClean="0"/>
              <a:t>, метод </a:t>
            </a:r>
            <a:r>
              <a:rPr lang="ru-RU" dirty="0" err="1" smtClean="0"/>
              <a:t>переливання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не </a:t>
            </a:r>
            <a:r>
              <a:rPr lang="ru-RU" dirty="0" err="1" smtClean="0"/>
              <a:t>отримав</a:t>
            </a:r>
            <a:r>
              <a:rPr lang="ru-RU" dirty="0" smtClean="0"/>
              <a:t> широкого </a:t>
            </a:r>
            <a:r>
              <a:rPr lang="ru-RU" dirty="0" err="1" smtClean="0"/>
              <a:t>поширення</a:t>
            </a:r>
            <a:r>
              <a:rPr lang="ru-RU" dirty="0" smtClean="0"/>
              <a:t>. По-перше,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на той час </a:t>
            </a:r>
            <a:r>
              <a:rPr lang="ru-RU" dirty="0" err="1" smtClean="0"/>
              <a:t>досить</a:t>
            </a:r>
            <a:r>
              <a:rPr lang="ru-RU" dirty="0" smtClean="0"/>
              <a:t> складна у </a:t>
            </a:r>
            <a:r>
              <a:rPr lang="ru-RU" dirty="0" err="1" smtClean="0"/>
              <a:t>технічному</a:t>
            </a:r>
            <a:r>
              <a:rPr lang="ru-RU" dirty="0" smtClean="0"/>
              <a:t> </a:t>
            </a:r>
            <a:r>
              <a:rPr lang="ru-RU" dirty="0" err="1" smtClean="0"/>
              <a:t>відношенні</a:t>
            </a:r>
            <a:r>
              <a:rPr lang="ru-RU" dirty="0" smtClean="0"/>
              <a:t> </a:t>
            </a:r>
            <a:r>
              <a:rPr lang="ru-RU" dirty="0" err="1" smtClean="0"/>
              <a:t>операція</a:t>
            </a:r>
            <a:r>
              <a:rPr lang="ru-RU" dirty="0" smtClean="0"/>
              <a:t>, </a:t>
            </a:r>
            <a:r>
              <a:rPr lang="ru-RU" dirty="0" err="1" smtClean="0"/>
              <a:t>по-друге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хворих</a:t>
            </a:r>
            <a:r>
              <a:rPr lang="ru-RU" dirty="0" smtClean="0"/>
              <a:t> кров,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перелита, </a:t>
            </a:r>
            <a:r>
              <a:rPr lang="ru-RU" dirty="0" err="1" smtClean="0"/>
              <a:t>викликала</a:t>
            </a:r>
            <a:r>
              <a:rPr lang="ru-RU" dirty="0" smtClean="0"/>
              <a:t> </a:t>
            </a:r>
            <a:r>
              <a:rPr lang="ru-RU" dirty="0" err="1" smtClean="0"/>
              <a:t>тяжкі</a:t>
            </a:r>
            <a:r>
              <a:rPr lang="ru-RU" dirty="0" smtClean="0"/>
              <a:t> </a:t>
            </a:r>
            <a:r>
              <a:rPr lang="ru-RU" dirty="0" err="1" smtClean="0"/>
              <a:t>ускладнення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до </a:t>
            </a:r>
            <a:r>
              <a:rPr lang="ru-RU" dirty="0" err="1" smtClean="0"/>
              <a:t>смертельних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. Причина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</a:t>
            </a:r>
            <a:r>
              <a:rPr lang="ru-RU" dirty="0" err="1" smtClean="0"/>
              <a:t>незрозумілою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4572008"/>
            <a:ext cx="3552833" cy="2143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6116" y="6572272"/>
            <a:ext cx="749808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42852"/>
            <a:ext cx="7715272" cy="485778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важливу</a:t>
            </a:r>
            <a:r>
              <a:rPr lang="ru-RU" dirty="0" smtClean="0"/>
              <a:t> роль </a:t>
            </a:r>
            <a:r>
              <a:rPr lang="ru-RU" dirty="0" err="1" smtClean="0"/>
              <a:t>зіграло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,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виявлені</a:t>
            </a:r>
            <a:r>
              <a:rPr lang="ru-RU" dirty="0" smtClean="0"/>
              <a:t> причини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посттрансфузійних</a:t>
            </a:r>
            <a:r>
              <a:rPr lang="ru-RU" dirty="0" smtClean="0"/>
              <a:t> </a:t>
            </a:r>
            <a:r>
              <a:rPr lang="ru-RU" dirty="0" err="1" smtClean="0"/>
              <a:t>ускладнень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дало </a:t>
            </a:r>
            <a:r>
              <a:rPr lang="ru-RU" dirty="0" err="1" smtClean="0"/>
              <a:t>моживість</a:t>
            </a:r>
            <a:r>
              <a:rPr lang="ru-RU" dirty="0" smtClean="0"/>
              <a:t> </a:t>
            </a:r>
            <a:r>
              <a:rPr lang="ru-RU" dirty="0" err="1" smtClean="0"/>
              <a:t>попередити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. </a:t>
            </a:r>
            <a:r>
              <a:rPr lang="ru-RU" dirty="0" err="1" smtClean="0"/>
              <a:t>Виявилось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ускладнення</a:t>
            </a:r>
            <a:r>
              <a:rPr lang="ru-RU" dirty="0" smtClean="0"/>
              <a:t> при </a:t>
            </a:r>
            <a:r>
              <a:rPr lang="ru-RU" dirty="0" err="1" smtClean="0"/>
              <a:t>переливанні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сироватка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склеює</a:t>
            </a:r>
            <a:r>
              <a:rPr lang="ru-RU" dirty="0" smtClean="0"/>
              <a:t> (</a:t>
            </a:r>
            <a:r>
              <a:rPr lang="ru-RU" dirty="0" err="1" smtClean="0"/>
              <a:t>агглютинує</a:t>
            </a:r>
            <a:r>
              <a:rPr lang="ru-RU" dirty="0" smtClean="0"/>
              <a:t>) та </a:t>
            </a:r>
            <a:r>
              <a:rPr lang="ru-RU" dirty="0" err="1" smtClean="0"/>
              <a:t>руйнує</a:t>
            </a:r>
            <a:r>
              <a:rPr lang="ru-RU" dirty="0" smtClean="0"/>
              <a:t> </a:t>
            </a:r>
            <a:r>
              <a:rPr lang="ru-RU" dirty="0" err="1" smtClean="0"/>
              <a:t>кров'яні</a:t>
            </a:r>
            <a:r>
              <a:rPr lang="ru-RU" dirty="0" smtClean="0"/>
              <a:t> </a:t>
            </a:r>
            <a:r>
              <a:rPr lang="ru-RU" dirty="0" err="1" smtClean="0"/>
              <a:t>тільца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.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, </a:t>
            </a:r>
            <a:r>
              <a:rPr lang="ru-RU" dirty="0" err="1" smtClean="0"/>
              <a:t>віденський</a:t>
            </a:r>
            <a:r>
              <a:rPr lang="ru-RU" dirty="0" smtClean="0"/>
              <a:t> </a:t>
            </a:r>
            <a:r>
              <a:rPr lang="ru-RU" dirty="0" err="1" smtClean="0"/>
              <a:t>біолог</a:t>
            </a:r>
            <a:r>
              <a:rPr lang="ru-RU" dirty="0" smtClean="0"/>
              <a:t> </a:t>
            </a:r>
            <a:r>
              <a:rPr lang="ru-RU" dirty="0" err="1" smtClean="0"/>
              <a:t>Ландштейнер</a:t>
            </a:r>
            <a:r>
              <a:rPr lang="ru-RU" dirty="0" smtClean="0"/>
              <a:t> (1901 р.) та </a:t>
            </a:r>
            <a:r>
              <a:rPr lang="ru-RU" dirty="0" err="1" smtClean="0"/>
              <a:t>польський</a:t>
            </a:r>
            <a:r>
              <a:rPr lang="ru-RU" dirty="0" smtClean="0"/>
              <a:t> </a:t>
            </a:r>
            <a:r>
              <a:rPr lang="ru-RU" dirty="0" err="1" smtClean="0"/>
              <a:t>лікарь</a:t>
            </a:r>
            <a:r>
              <a:rPr lang="ru-RU" dirty="0" smtClean="0"/>
              <a:t> </a:t>
            </a:r>
            <a:r>
              <a:rPr lang="ru-RU" dirty="0" err="1" smtClean="0"/>
              <a:t>Я.Янський</a:t>
            </a:r>
            <a:r>
              <a:rPr lang="ru-RU" dirty="0" smtClean="0"/>
              <a:t> (1907 р.) </a:t>
            </a:r>
            <a:r>
              <a:rPr lang="ru-RU" dirty="0" err="1" smtClean="0"/>
              <a:t>відкрили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склеювання</a:t>
            </a:r>
            <a:r>
              <a:rPr lang="ru-RU" dirty="0" smtClean="0"/>
              <a:t> </a:t>
            </a:r>
            <a:r>
              <a:rPr lang="ru-RU" dirty="0" err="1" smtClean="0"/>
              <a:t>еритроцитів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сироваткою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та </a:t>
            </a:r>
            <a:r>
              <a:rPr lang="ru-RU" dirty="0" err="1" smtClean="0"/>
              <a:t>встановили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за </a:t>
            </a:r>
            <a:r>
              <a:rPr lang="ru-RU" dirty="0" err="1" smtClean="0"/>
              <a:t>якостями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все </a:t>
            </a:r>
            <a:r>
              <a:rPr lang="ru-RU" dirty="0" err="1" smtClean="0"/>
              <a:t>людство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поділити</a:t>
            </a:r>
            <a:r>
              <a:rPr lang="ru-RU" dirty="0" smtClean="0"/>
              <a:t> на 4 </a:t>
            </a:r>
            <a:r>
              <a:rPr lang="ru-RU" dirty="0" err="1" smtClean="0"/>
              <a:t>групи</a:t>
            </a:r>
            <a:r>
              <a:rPr lang="ru-RU" dirty="0" smtClean="0"/>
              <a:t>: О(I), А(II), В(III), АВ(IV). З </a:t>
            </a:r>
            <a:r>
              <a:rPr lang="ru-RU" dirty="0" err="1" smtClean="0"/>
              <a:t>відкриттям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переливання</a:t>
            </a:r>
            <a:r>
              <a:rPr lang="ru-RU" dirty="0" smtClean="0"/>
              <a:t> як </a:t>
            </a:r>
            <a:r>
              <a:rPr lang="ru-RU" dirty="0" err="1" smtClean="0"/>
              <a:t>лікувальній</a:t>
            </a:r>
            <a:r>
              <a:rPr lang="ru-RU" dirty="0" smtClean="0"/>
              <a:t> метод стало </a:t>
            </a:r>
            <a:r>
              <a:rPr lang="ru-RU" dirty="0" err="1" smtClean="0"/>
              <a:t>використовуватись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572008"/>
            <a:ext cx="2612562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5715000"/>
            <a:ext cx="749808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00100" y="214290"/>
            <a:ext cx="7933588" cy="664371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Перше </a:t>
            </a:r>
            <a:r>
              <a:rPr lang="ru-RU" dirty="0" err="1" smtClean="0"/>
              <a:t>переливання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сумісності</a:t>
            </a:r>
            <a:r>
              <a:rPr lang="ru-RU" dirty="0" smtClean="0"/>
              <a:t> </a:t>
            </a:r>
            <a:r>
              <a:rPr lang="ru-RU" dirty="0" err="1" smtClean="0"/>
              <a:t>провів</a:t>
            </a:r>
            <a:r>
              <a:rPr lang="ru-RU" dirty="0" smtClean="0"/>
              <a:t> у 1909 р. </a:t>
            </a:r>
            <a:r>
              <a:rPr lang="ru-RU" dirty="0" err="1" smtClean="0"/>
              <a:t>американський</a:t>
            </a:r>
            <a:r>
              <a:rPr lang="ru-RU" dirty="0" smtClean="0"/>
              <a:t> </a:t>
            </a:r>
            <a:r>
              <a:rPr lang="ru-RU" dirty="0" err="1" smtClean="0"/>
              <a:t>хірург</a:t>
            </a:r>
            <a:r>
              <a:rPr lang="ru-RU" dirty="0" smtClean="0"/>
              <a:t> Дж. </a:t>
            </a:r>
            <a:r>
              <a:rPr lang="ru-RU" dirty="0" err="1" smtClean="0"/>
              <a:t>Крайл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зменшило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ускладнень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смертей. У 1940 р.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встановлений</a:t>
            </a:r>
            <a:r>
              <a:rPr lang="ru-RU" dirty="0" smtClean="0"/>
              <a:t> резус-фактор (Rh-фактор) </a:t>
            </a:r>
            <a:r>
              <a:rPr lang="ru-RU" dirty="0" err="1" smtClean="0"/>
              <a:t>позитивний</a:t>
            </a:r>
            <a:r>
              <a:rPr lang="ru-RU" dirty="0" smtClean="0"/>
              <a:t> та </a:t>
            </a:r>
            <a:r>
              <a:rPr lang="ru-RU" dirty="0" err="1" smtClean="0"/>
              <a:t>негативний</a:t>
            </a:r>
            <a:r>
              <a:rPr lang="ru-RU" dirty="0" smtClean="0"/>
              <a:t>, названий так за </a:t>
            </a:r>
            <a:r>
              <a:rPr lang="ru-RU" dirty="0" err="1" smtClean="0"/>
              <a:t>назвою</a:t>
            </a:r>
            <a:r>
              <a:rPr lang="ru-RU" dirty="0" smtClean="0"/>
              <a:t> </a:t>
            </a:r>
            <a:r>
              <a:rPr lang="ru-RU" dirty="0" err="1" smtClean="0"/>
              <a:t>мавп</a:t>
            </a:r>
            <a:r>
              <a:rPr lang="ru-RU" dirty="0" smtClean="0"/>
              <a:t>, у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виявлена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антигену в </a:t>
            </a:r>
            <a:r>
              <a:rPr lang="ru-RU" dirty="0" err="1" smtClean="0"/>
              <a:t>еритроцитах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відкриттям</a:t>
            </a:r>
            <a:r>
              <a:rPr lang="ru-RU" dirty="0" smtClean="0"/>
              <a:t> К. </a:t>
            </a:r>
            <a:r>
              <a:rPr lang="ru-RU" dirty="0" err="1" smtClean="0"/>
              <a:t>Ландштейнера</a:t>
            </a:r>
            <a:r>
              <a:rPr lang="ru-RU" dirty="0" smtClean="0"/>
              <a:t>, великою </a:t>
            </a:r>
            <a:r>
              <a:rPr lang="ru-RU" dirty="0" err="1" smtClean="0"/>
              <a:t>історичною</a:t>
            </a:r>
            <a:r>
              <a:rPr lang="ru-RU" dirty="0" smtClean="0"/>
              <a:t> </a:t>
            </a:r>
            <a:r>
              <a:rPr lang="ru-RU" dirty="0" err="1" smtClean="0"/>
              <a:t>подією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   В. А. Юревича та Н. К. </a:t>
            </a:r>
            <a:r>
              <a:rPr lang="ru-RU" dirty="0" err="1" smtClean="0"/>
              <a:t>Розенгарта</a:t>
            </a:r>
            <a:r>
              <a:rPr lang="ru-RU" dirty="0" smtClean="0"/>
              <a:t> у 1910 р., а </a:t>
            </a:r>
            <a:r>
              <a:rPr lang="ru-RU" dirty="0" err="1" smtClean="0"/>
              <a:t>також</a:t>
            </a:r>
            <a:r>
              <a:rPr lang="ru-RU" dirty="0" smtClean="0"/>
              <a:t> А. </a:t>
            </a:r>
            <a:r>
              <a:rPr lang="ru-RU" dirty="0" err="1" smtClean="0"/>
              <a:t>Юстена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Брюсселя у 1914 р.,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запропонували</a:t>
            </a:r>
            <a:r>
              <a:rPr lang="ru-RU" dirty="0" smtClean="0"/>
              <a:t> для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згортання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при </a:t>
            </a:r>
            <a:r>
              <a:rPr lang="ru-RU" dirty="0" err="1" smtClean="0"/>
              <a:t>переливанні</a:t>
            </a:r>
            <a:r>
              <a:rPr lang="ru-RU" dirty="0" smtClean="0"/>
              <a:t> </a:t>
            </a:r>
            <a:r>
              <a:rPr lang="ru-RU" dirty="0" err="1" smtClean="0"/>
              <a:t>додавати</a:t>
            </a:r>
            <a:r>
              <a:rPr lang="ru-RU" dirty="0" smtClean="0"/>
              <a:t> до </a:t>
            </a:r>
            <a:r>
              <a:rPr lang="ru-RU" dirty="0" err="1" smtClean="0"/>
              <a:t>неї</a:t>
            </a:r>
            <a:r>
              <a:rPr lang="ru-RU" dirty="0" smtClean="0"/>
              <a:t> цитрат натрию. Цей метод,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«цитратного»,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спростив</a:t>
            </a:r>
            <a:r>
              <a:rPr lang="ru-RU" dirty="0" smtClean="0"/>
              <a:t> </a:t>
            </a:r>
            <a:r>
              <a:rPr lang="ru-RU" dirty="0" err="1" smtClean="0"/>
              <a:t>техніку</a:t>
            </a:r>
            <a:r>
              <a:rPr lang="ru-RU" dirty="0" smtClean="0"/>
              <a:t> </a:t>
            </a:r>
            <a:r>
              <a:rPr lang="ru-RU" dirty="0" err="1" smtClean="0"/>
              <a:t>переливання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err="1" smtClean="0"/>
              <a:t>Інтенсивний</a:t>
            </a:r>
            <a:r>
              <a:rPr lang="ru-RU" dirty="0" smtClean="0"/>
              <a:t> </a:t>
            </a:r>
            <a:r>
              <a:rPr lang="ru-RU" dirty="0" err="1" smtClean="0"/>
              <a:t>развиток</a:t>
            </a:r>
            <a:r>
              <a:rPr lang="ru-RU" dirty="0" smtClean="0"/>
              <a:t> донорства, </a:t>
            </a:r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та </a:t>
            </a:r>
            <a:r>
              <a:rPr lang="ru-RU" dirty="0" err="1" smtClean="0"/>
              <a:t>впровадження</a:t>
            </a:r>
            <a:r>
              <a:rPr lang="ru-RU" dirty="0" smtClean="0"/>
              <a:t> у </a:t>
            </a:r>
            <a:r>
              <a:rPr lang="ru-RU" dirty="0" err="1" smtClean="0"/>
              <a:t>широку</a:t>
            </a:r>
            <a:r>
              <a:rPr lang="ru-RU" dirty="0" smtClean="0"/>
              <a:t> </a:t>
            </a:r>
            <a:r>
              <a:rPr lang="ru-RU" dirty="0" err="1" smtClean="0"/>
              <a:t>клінічну</a:t>
            </a:r>
            <a:r>
              <a:rPr lang="ru-RU" dirty="0" smtClean="0"/>
              <a:t> практику </a:t>
            </a:r>
            <a:r>
              <a:rPr lang="ru-RU" dirty="0" err="1" smtClean="0"/>
              <a:t>переливання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в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почалось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Жовтневої</a:t>
            </a:r>
            <a:r>
              <a:rPr lang="ru-RU" dirty="0" smtClean="0"/>
              <a:t> </a:t>
            </a:r>
            <a:r>
              <a:rPr lang="ru-RU" dirty="0" err="1" smtClean="0"/>
              <a:t>соціалістичної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Перше </a:t>
            </a:r>
            <a:r>
              <a:rPr lang="ru-RU" dirty="0" err="1" smtClean="0"/>
              <a:t>науково</a:t>
            </a:r>
            <a:r>
              <a:rPr lang="ru-RU" dirty="0" smtClean="0"/>
              <a:t> </a:t>
            </a:r>
            <a:r>
              <a:rPr lang="ru-RU" dirty="0" err="1" smtClean="0"/>
              <a:t>обгрунтоване</a:t>
            </a:r>
            <a:r>
              <a:rPr lang="ru-RU" dirty="0" smtClean="0"/>
              <a:t> </a:t>
            </a:r>
            <a:r>
              <a:rPr lang="ru-RU" dirty="0" err="1" smtClean="0"/>
              <a:t>переливання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групової</a:t>
            </a:r>
            <a:r>
              <a:rPr lang="ru-RU" dirty="0" smtClean="0"/>
              <a:t> </a:t>
            </a:r>
            <a:r>
              <a:rPr lang="ru-RU" dirty="0" err="1" smtClean="0"/>
              <a:t>приналежності</a:t>
            </a:r>
            <a:r>
              <a:rPr lang="ru-RU" dirty="0" smtClean="0"/>
              <a:t> у </a:t>
            </a:r>
            <a:r>
              <a:rPr lang="ru-RU" dirty="0" err="1" smtClean="0"/>
              <a:t>Радянському</a:t>
            </a:r>
            <a:r>
              <a:rPr lang="ru-RU" dirty="0" smtClean="0"/>
              <a:t> </a:t>
            </a:r>
            <a:r>
              <a:rPr lang="ru-RU" dirty="0" err="1" smtClean="0"/>
              <a:t>Союзі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зроблено</a:t>
            </a:r>
            <a:r>
              <a:rPr lang="ru-RU" dirty="0" smtClean="0"/>
              <a:t> 20 </a:t>
            </a:r>
            <a:r>
              <a:rPr lang="ru-RU" dirty="0" err="1" smtClean="0"/>
              <a:t>червня</a:t>
            </a:r>
            <a:r>
              <a:rPr lang="ru-RU" dirty="0" smtClean="0"/>
              <a:t> 1919 р. В. Н. </a:t>
            </a:r>
            <a:r>
              <a:rPr lang="ru-RU" dirty="0" err="1" smtClean="0"/>
              <a:t>Шамовим</a:t>
            </a:r>
            <a:r>
              <a:rPr lang="ru-RU" dirty="0" smtClean="0"/>
              <a:t>. </a:t>
            </a:r>
            <a:r>
              <a:rPr lang="ru-RU" dirty="0" err="1" smtClean="0"/>
              <a:t>Цьому</a:t>
            </a:r>
            <a:r>
              <a:rPr lang="ru-RU" dirty="0" smtClean="0"/>
              <a:t> передувала велика </a:t>
            </a:r>
            <a:r>
              <a:rPr lang="ru-RU" dirty="0" err="1" smtClean="0"/>
              <a:t>підготовча</a:t>
            </a:r>
            <a:r>
              <a:rPr lang="ru-RU" dirty="0" smtClean="0"/>
              <a:t> работа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вітчизняних</a:t>
            </a:r>
            <a:r>
              <a:rPr lang="ru-RU" dirty="0" smtClean="0"/>
              <a:t> </a:t>
            </a:r>
            <a:r>
              <a:rPr lang="ru-RU" dirty="0" err="1" smtClean="0"/>
              <a:t>стандартних</a:t>
            </a:r>
            <a:r>
              <a:rPr lang="ru-RU" dirty="0" smtClean="0"/>
              <a:t> </a:t>
            </a:r>
            <a:r>
              <a:rPr lang="ru-RU" dirty="0" err="1" smtClean="0"/>
              <a:t>сироваток</a:t>
            </a:r>
            <a:r>
              <a:rPr lang="ru-RU" dirty="0" smtClean="0"/>
              <a:t>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 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складним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донора,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погодився</a:t>
            </a:r>
            <a:r>
              <a:rPr lang="ru-RU" dirty="0" smtClean="0"/>
              <a:t> </a:t>
            </a:r>
            <a:r>
              <a:rPr lang="ru-RU" dirty="0" err="1" smtClean="0"/>
              <a:t>здати</a:t>
            </a:r>
            <a:r>
              <a:rPr lang="ru-RU" dirty="0" smtClean="0"/>
              <a:t> свою кров для </a:t>
            </a:r>
            <a:r>
              <a:rPr lang="ru-RU" dirty="0" err="1" smtClean="0"/>
              <a:t>переливання</a:t>
            </a:r>
            <a:r>
              <a:rPr lang="ru-RU" dirty="0" smtClean="0"/>
              <a:t>.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успішні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науково</a:t>
            </a:r>
            <a:r>
              <a:rPr lang="ru-RU" dirty="0" smtClean="0"/>
              <a:t> </a:t>
            </a:r>
            <a:r>
              <a:rPr lang="ru-RU" dirty="0" err="1" smtClean="0"/>
              <a:t>обгрунтованого</a:t>
            </a:r>
            <a:r>
              <a:rPr lang="ru-RU" dirty="0" smtClean="0"/>
              <a:t> </a:t>
            </a:r>
            <a:r>
              <a:rPr lang="ru-RU" dirty="0" err="1" smtClean="0"/>
              <a:t>переливання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, </a:t>
            </a:r>
            <a:r>
              <a:rPr lang="ru-RU" dirty="0" err="1" smtClean="0"/>
              <a:t>подальший</a:t>
            </a:r>
            <a:r>
              <a:rPr lang="ru-RU" dirty="0" smtClean="0"/>
              <a:t> </a:t>
            </a:r>
            <a:r>
              <a:rPr lang="ru-RU" dirty="0" err="1" smtClean="0"/>
              <a:t>развиток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методу </a:t>
            </a:r>
            <a:r>
              <a:rPr lang="ru-RU" dirty="0" err="1" smtClean="0"/>
              <a:t>йшов</a:t>
            </a:r>
            <a:r>
              <a:rPr lang="ru-RU" dirty="0" smtClean="0"/>
              <a:t> </a:t>
            </a:r>
            <a:r>
              <a:rPr lang="ru-RU" dirty="0" err="1" smtClean="0"/>
              <a:t>вкрай</a:t>
            </a:r>
            <a:r>
              <a:rPr lang="ru-RU" dirty="0" smtClean="0"/>
              <a:t> </a:t>
            </a:r>
            <a:r>
              <a:rPr lang="ru-RU" dirty="0" err="1" smtClean="0"/>
              <a:t>повільно</a:t>
            </a:r>
            <a:r>
              <a:rPr lang="ru-RU" dirty="0" smtClean="0"/>
              <a:t>. </a:t>
            </a:r>
            <a:r>
              <a:rPr lang="ru-RU" dirty="0" err="1" smtClean="0"/>
              <a:t>Виникали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 у </a:t>
            </a:r>
            <a:r>
              <a:rPr lang="ru-RU" dirty="0" err="1" smtClean="0"/>
              <a:t>пошуку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б </a:t>
            </a:r>
            <a:r>
              <a:rPr lang="ru-RU" dirty="0" err="1" smtClean="0"/>
              <a:t>погодились</a:t>
            </a:r>
            <a:r>
              <a:rPr lang="ru-RU" dirty="0" smtClean="0"/>
              <a:t> </a:t>
            </a:r>
            <a:r>
              <a:rPr lang="ru-RU" dirty="0" err="1" smtClean="0"/>
              <a:t>здавати</a:t>
            </a:r>
            <a:r>
              <a:rPr lang="ru-RU" dirty="0" smtClean="0"/>
              <a:t> кров.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</TotalTime>
  <Words>1027</Words>
  <Application>Microsoft Office PowerPoint</Application>
  <PresentationFormat>Экран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Історія переливання крові та донорства  </vt:lpstr>
      <vt:lpstr>Про донорство  </vt:lpstr>
      <vt:lpstr>ё</vt:lpstr>
      <vt:lpstr>Слайд 4</vt:lpstr>
      <vt:lpstr>Слайд 5</vt:lpstr>
      <vt:lpstr>Слайд 6</vt:lpstr>
      <vt:lpstr>Слайд 7</vt:lpstr>
      <vt:lpstr>Слайд 8</vt:lpstr>
      <vt:lpstr>Слайд 9</vt:lpstr>
      <vt:lpstr>Перший період організації донорства в Радянському Союзі.  </vt:lpstr>
      <vt:lpstr>Слайд 11</vt:lpstr>
      <vt:lpstr>Другий період организації донорства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переливання крові та донорства  </dc:title>
  <dc:creator>User</dc:creator>
  <cp:lastModifiedBy>User</cp:lastModifiedBy>
  <cp:revision>8</cp:revision>
  <dcterms:created xsi:type="dcterms:W3CDTF">2012-10-20T10:38:20Z</dcterms:created>
  <dcterms:modified xsi:type="dcterms:W3CDTF">2012-10-21T16:12:01Z</dcterms:modified>
</cp:coreProperties>
</file>