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BAD0F1CC-01A4-425D-B297-9A302634B7AE}" type="datetimeFigureOut">
              <a:rPr lang="uk-UA" smtClean="0"/>
              <a:pPr/>
              <a:t>25.04.2012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57A1A58-2B4A-4904-A52C-B4747EA09139}"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BAD0F1CC-01A4-425D-B297-9A302634B7AE}" type="datetimeFigureOut">
              <a:rPr lang="uk-UA" smtClean="0"/>
              <a:pPr/>
              <a:t>25.04.2012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57A1A58-2B4A-4904-A52C-B4747EA09139}"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BAD0F1CC-01A4-425D-B297-9A302634B7AE}" type="datetimeFigureOut">
              <a:rPr lang="uk-UA" smtClean="0"/>
              <a:pPr/>
              <a:t>25.04.2012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57A1A58-2B4A-4904-A52C-B4747EA09139}"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BAD0F1CC-01A4-425D-B297-9A302634B7AE}" type="datetimeFigureOut">
              <a:rPr lang="uk-UA" smtClean="0"/>
              <a:pPr/>
              <a:t>25.04.2012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57A1A58-2B4A-4904-A52C-B4747EA09139}"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AD0F1CC-01A4-425D-B297-9A302634B7AE}" type="datetimeFigureOut">
              <a:rPr lang="uk-UA" smtClean="0"/>
              <a:pPr/>
              <a:t>25.04.2012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57A1A58-2B4A-4904-A52C-B4747EA09139}"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BAD0F1CC-01A4-425D-B297-9A302634B7AE}" type="datetimeFigureOut">
              <a:rPr lang="uk-UA" smtClean="0"/>
              <a:pPr/>
              <a:t>25.04.2012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57A1A58-2B4A-4904-A52C-B4747EA09139}"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BAD0F1CC-01A4-425D-B297-9A302634B7AE}" type="datetimeFigureOut">
              <a:rPr lang="uk-UA" smtClean="0"/>
              <a:pPr/>
              <a:t>25.04.2012</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857A1A58-2B4A-4904-A52C-B4747EA09139}"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BAD0F1CC-01A4-425D-B297-9A302634B7AE}" type="datetimeFigureOut">
              <a:rPr lang="uk-UA" smtClean="0"/>
              <a:pPr/>
              <a:t>25.04.2012</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857A1A58-2B4A-4904-A52C-B4747EA09139}"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AD0F1CC-01A4-425D-B297-9A302634B7AE}" type="datetimeFigureOut">
              <a:rPr lang="uk-UA" smtClean="0"/>
              <a:pPr/>
              <a:t>25.04.2012</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857A1A58-2B4A-4904-A52C-B4747EA09139}"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AD0F1CC-01A4-425D-B297-9A302634B7AE}" type="datetimeFigureOut">
              <a:rPr lang="uk-UA" smtClean="0"/>
              <a:pPr/>
              <a:t>25.04.2012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57A1A58-2B4A-4904-A52C-B4747EA09139}"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AD0F1CC-01A4-425D-B297-9A302634B7AE}" type="datetimeFigureOut">
              <a:rPr lang="uk-UA" smtClean="0"/>
              <a:pPr/>
              <a:t>25.04.2012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57A1A58-2B4A-4904-A52C-B4747EA09139}"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0F1CC-01A4-425D-B297-9A302634B7AE}" type="datetimeFigureOut">
              <a:rPr lang="uk-UA" smtClean="0"/>
              <a:pPr/>
              <a:t>25.04.2012</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A1A58-2B4A-4904-A52C-B4747EA09139}"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02234"/>
          </a:xfrm>
        </p:spPr>
        <p:txBody>
          <a:bodyPr>
            <a:normAutofit fontScale="90000"/>
          </a:bodyPr>
          <a:lstStyle/>
          <a:p>
            <a:r>
              <a:rPr lang="ru-RU" sz="6000" b="1" dirty="0">
                <a:solidFill>
                  <a:schemeClr val="accent6"/>
                </a:solidFill>
              </a:rPr>
              <a:t>Наслідки </a:t>
            </a:r>
            <a:r>
              <a:rPr lang="ru-RU" sz="6000" b="1" dirty="0" err="1">
                <a:solidFill>
                  <a:schemeClr val="accent6"/>
                </a:solidFill>
              </a:rPr>
              <a:t>впливу</a:t>
            </a:r>
            <a:r>
              <a:rPr lang="ru-RU" sz="6000" b="1" dirty="0">
                <a:solidFill>
                  <a:schemeClr val="accent6"/>
                </a:solidFill>
              </a:rPr>
              <a:t> </a:t>
            </a:r>
            <a:r>
              <a:rPr lang="ru-RU" sz="6000" b="1" dirty="0" err="1">
                <a:solidFill>
                  <a:schemeClr val="accent6"/>
                </a:solidFill>
              </a:rPr>
              <a:t>радіації</a:t>
            </a:r>
            <a:r>
              <a:rPr lang="ru-RU" sz="6000" b="1" dirty="0">
                <a:solidFill>
                  <a:schemeClr val="accent6"/>
                </a:solidFill>
              </a:rPr>
              <a:t> на </a:t>
            </a:r>
            <a:r>
              <a:rPr lang="ru-RU" sz="6000" b="1" dirty="0" err="1">
                <a:solidFill>
                  <a:schemeClr val="accent6"/>
                </a:solidFill>
              </a:rPr>
              <a:t>організм</a:t>
            </a:r>
            <a:r>
              <a:rPr lang="ru-RU" sz="6000" b="1" dirty="0">
                <a:solidFill>
                  <a:schemeClr val="accent6"/>
                </a:solidFill>
              </a:rPr>
              <a:t> </a:t>
            </a:r>
            <a:r>
              <a:rPr lang="ru-RU" sz="6000" b="1" dirty="0" err="1">
                <a:solidFill>
                  <a:schemeClr val="accent6"/>
                </a:solidFill>
              </a:rPr>
              <a:t>людини</a:t>
            </a:r>
            <a:r>
              <a:rPr lang="ru-RU" b="1" dirty="0"/>
              <a:t/>
            </a:r>
            <a:br>
              <a:rPr lang="ru-RU" b="1" dirty="0"/>
            </a:br>
            <a:endParaRPr lang="uk-UA" dirty="0"/>
          </a:p>
        </p:txBody>
      </p:sp>
      <p:sp>
        <p:nvSpPr>
          <p:cNvPr id="3" name="Прямоугольник 2"/>
          <p:cNvSpPr/>
          <p:nvPr/>
        </p:nvSpPr>
        <p:spPr>
          <a:xfrm>
            <a:off x="251520" y="4941168"/>
            <a:ext cx="3744416" cy="2062103"/>
          </a:xfrm>
          <a:prstGeom prst="rect">
            <a:avLst/>
          </a:prstGeom>
        </p:spPr>
        <p:txBody>
          <a:bodyPr wrap="square">
            <a:spAutoFit/>
          </a:bodyPr>
          <a:lstStyle/>
          <a:p>
            <a:r>
              <a:rPr lang="uk-UA" sz="3200" dirty="0" smtClean="0">
                <a:solidFill>
                  <a:schemeClr val="accent6"/>
                </a:solidFill>
              </a:rPr>
              <a:t>Роботу виконала</a:t>
            </a:r>
          </a:p>
          <a:p>
            <a:r>
              <a:rPr lang="uk-UA" sz="3200" dirty="0" smtClean="0">
                <a:solidFill>
                  <a:schemeClr val="accent6"/>
                </a:solidFill>
              </a:rPr>
              <a:t>Учениця 9-В класу</a:t>
            </a:r>
          </a:p>
          <a:p>
            <a:r>
              <a:rPr lang="uk-UA" sz="3200" dirty="0" smtClean="0">
                <a:solidFill>
                  <a:schemeClr val="accent6"/>
                </a:solidFill>
              </a:rPr>
              <a:t>Джулай </a:t>
            </a:r>
            <a:r>
              <a:rPr lang="uk-UA" sz="3200" dirty="0" err="1" smtClean="0">
                <a:solidFill>
                  <a:schemeClr val="accent6"/>
                </a:solidFill>
              </a:rPr>
              <a:t>Альона</a:t>
            </a:r>
            <a:endParaRPr lang="uk-UA" sz="3200" dirty="0" smtClean="0">
              <a:solidFill>
                <a:schemeClr val="accent6"/>
              </a:solidFill>
            </a:endParaRPr>
          </a:p>
          <a:p>
            <a:endParaRPr lang="uk-UA" sz="3200" dirty="0">
              <a:solidFill>
                <a:schemeClr val="accent6"/>
              </a:solidFill>
            </a:endParaRPr>
          </a:p>
        </p:txBody>
      </p:sp>
      <p:sp>
        <p:nvSpPr>
          <p:cNvPr id="14338" name="AutoShape 2" descr="data:image/jpeg;base64,/9j/4AAQSkZJRgABAQAAAQABAAD/2wCEAAkGBhQSERUUExQWFBUWGBkaFxgYGBwYGhgcGhgcHBwcGhoaGyceGhojGxwdHy8gIycpLSwsGB4xNTAqNSYrLCkBCQoKDgwOGg8PGiokHyQtLCkvKjAsKiwsLCwsLC4pLCwsLCwsNSwsLCwsLCksLCwsLCwsLCwsLCksLCwsLCwsLP/AABEIAMoA+QMBIgACEQEDEQH/xAAcAAABBQEBAQAAAAAAAAAAAAAEAgMFBgcBAAj/xABHEAABAgQEAgcGBAUBBgUFAAABAhEAAyExBBJBUQVhBhMicYGRoQcyscHR8BRCUuEjYnKS8VMVFheCsuKToqPC0iQzQ1Rj/8QAGwEAAgMBAQEAAAAAAAAAAAAAAwQAAgUBBgf/xAA0EQABBAEDAQUHAwUAAwAAAAABAAIDESEEEjFBBRMiUWFxgZGhsdHwMsHhFDNCUvEGFSP/2gAMAwEAAhEDEQA/AM7x2LkTinIsAJDAGhrpbSGOoZmcjtAUcGt2GrRDplMIdl4lSDmSohqhjrADEawfirWpSRg0KKipOYZHaoY0rd4Hn8FSNWud6AafesIw3SNaUkKQhYOpBCt3cc4XiuOy1IVlSpKiAGoU6OxvVntAgJQ5dxSh1hgaxOdGcL76muQgHSoc/KINc0GLRw5GXDoFdVkf1fs0E1J8FeajOVMlCU5CQQrQXIelvvSFpxiBMSlSbguru/UIGlYxKurUqpSqoZ3c6eLeMP8AF5iZQKipKCwOUh81LNrGKWeINcDZtHvqnMPhkdeeqZikFR/T/T37Q1xfi0mU4opYUCRu27ERV8Z0lmFKhLPVpoC3vG+uncIiJM1qmrH4s8Ox6ElwdIeOn3VDJ5KXxvSO6JSBLSVEu5JNSw2HrEPPxi5h7alK7yWhtc13tBGCwmcE3IsI0mRtZwEEklCkw8nFVDgUtCJyGpf/ADDUXXEuYXJIDCEmPJMeAiKLukcjkdERRXz2eYJpcyZ+pQSO5I+p9ItmSIzozwoIw0p01Kcyld9WNa7eETnVeEeP1sofM53r9MJ6NtNQplbQ1NLCtHLBq/KDur5ecNTZANwfNtIWa4XlXpDoD1BBBt/nWG1Fkkmmu/wuIMTIH5fTvgedKzsxIAVVhdtno3OLtIJ9Fzoh5UkVdiSK602bb4x0IZTObUFTT7+ULTg2JKTsnd9T6kw+JNXPhuB9iCOePNcpDTJTu1Ho8cEthDw2YvzpCJyFEDKwOr+scBPBUTE1JykipamlYjhnAygZklNyoUflcjWD500qIAok66kcthz8o8qltxb7tDDHbRRVeUwhZcB8z1BsfQNzhz8L3+cIWgEVAP3f73hHVfyJ8h9ItVrnCqczCIdkukM7GrEByOY2MDKwJHiKUZwbGHZOISX9X57eEPBWYh7D7tHpBuCVwoxeBo1qgGET8GMrjSkTYkUHMU82+MMzxmUpOx32iwdZpVpRkrhwo5Nfu0W+XJaUTkIAajntAa+UREiXUKIdtIsfD5HWhRGo7TkUck7Bywt3QnrHbQD0RI1zjnFZOFkIyoTMUsEopS7kk3oSKRQsRxBU0lUwlSj8NhsOUX6ZwsYiV1az2QssWLpcVIbusS0UrifDlyM0tVWU4Is1fjSkD0Pdix/l+ytJfuUaZtGbSEZqQtUggAkEP6w20aaCvQuWsixI7o4gsYVMmaXiKJuPR6PRFF6HMm0JSW5xx4iiWmgh7AYQzZyJY/OtI8zDCj6xaPZ1w7rcYFaSklXj7qfUv4QGeQRROf5BWaLIC0vCoFQkEAMKihppDnVPrqDT4Q/g5ZyDRqeTiHTIrHgnSU4rSAwgQ7kNz3pCij6QRNkFwA4Gps33T1hSpRHn5bxwuGFKQM6WcqmuxbvhMrD/ABpyGnpEjk2hBlxBJilKQHVf5jipUGmVDWSlYsH2uUhFS4Exlezu7tdhpyd/jEiux5eEA4pgvM1rkVJJ7noKefKrMV2qnhBmUStyWYANpHZktvlD096KYFwMrli/PuEMyWUWU4IryNNDrDGSLVUxUiiUliBUt57d0d7X6E/3D6QslLhQcAFy3MfmF7R38cnYxck9AuLOsMMuR9Xf94MSsEhmL8/usHYXh3WTAgAFT0bTdhqGfzhCOG5TlAYg1S1XDgvHqu8bdFJUmEBQ17rsOXdHJcsu9H+Lmrjuj03DqRRdkvY/Nue0OYUkEvqOy+oDn5fCLijkLiM4ekA1FAXbdg58InsIuX1UyhAJFHDmlrNpdtecReEScgBHMktqKj0vEjKJCCBbWlLRm6ob/iOqMzCK4MkkHtDLQAWIswYXhPFeDImPLUHN3AfK1lBr3avOOYUMlx+p6b+cGoJKxmFWIDF3trZ7xmSbmSlzT+BFGW0Vm/HMBMlLyTQXaijR+Y02DaRDgsdPGNh4rwlOIQROYg1BA7ST+obNtrGY8e4CvDTci3INUrZgrmI19HrWzij+r84QXxlqi0qaPLU8OiXfeGRD6EuR2PAQ5PlgFhy2Olbc4iiaJhZ92EtHc1G8/WIouCNV9lvDwJC5rH+IoJDj9A0/5ifKMrSC1tvnH0J0W4SJGDkytUpBV/UrtKbxJEYfbk/d6cM/2P0z9kxp226/JEScKQVnRTa8oc6mp1eDOrjiUV8o8SZSTa0AEA6QoAllF2B5XaFqkl9GgwIvyhAAdvEx3f5KUhCgWptHFYfX7pBisODUioZi1u4w0sFvd79fhHQ6+FEGUuHFQRSGUlyzGhIJbUB/KJBSQ4odNNflz74bMg5hokA03Jb94KHAcqqDMmkApQHV3nx3+nhExiAU1AzcresQv4ZRFSzE828+cMQmwSSqlNTJbKZqXD77QxPk9qgG/Jxr4WiRVh6Grbbv37wP1GW7m7fe8MNeqFBTJQatS1W+7QH+CT//AD8olzKoSCCWoNLQx+HVv6CDtkIHK4QqpwzEIE2WpXvBQL0Shhq+7wrG4gdaohruWIUDUk1ttaIb8NnBRZwe6kHYbh4SjKlJUWNEhye7nHq+5bv3E9KSW41SRxDEdZnUCmyiSmoqa1BtygThspWYJU/aPZKdtRyvCMikomAJslItu7k9wia4BhlULAqCipSTbxblteCuIYw+gVeSpudKB92xvuNGr8rxxMnsAAWALjcnXb9oRxLF5VBRyqLksPdrRwN6N66wfgUvh81iTazvQDuF4wy9zI2l3mEyACU1hqEPbbn98ocRJ7RzO9CG3Hy1894R1Ru7mvMNtu/0iWkJTLQ9yU5aCz7HZiPJoFPIGZHJwutFoQT1MHo29Xf9vhDfFOHoxEgpmJp+Q6pI1HP/ABDzB2ZrCtWryt3QTipDEIIZtPV3++UA8Ic2sHlWzlZHxjgS5EwpNRdKtFfu+kRcyW27hwdnfTeNl4hwhE2XkmDskuKfm/xGa8c6OqkrIPu1KToQHLd8eh0+oEgo8/VKubXCgQIUhnq7Mbd1PWFSpOYtp9+sOzAASABRtXNPQu/pDaomD508oQYfmyAlmUlT7PTvBAMcmSy73eIopLonw7r8ZJln3SsFW2VPaV6A+cfREpQPkC2zxkXsf4aTiFzyHCE5A9nXfxyg+carIxoUqYe0MnZa1Q9BoaER4vt95kmDB/iPmfwJ/TCm35osJjhpo8OJrHiK0jzCcpN5To3N9mNubxwAO5oTSvpDqlMDWg12prACcUpsyUlZJPZcDKlqM7AHU3MFY0uCrdIiSlT1DPcXr4cmh1UvmPnHcPiErDpL/KmrUeFt4coo4m84XUMpG33R4bm9kEkgDmWgzq6u+hp+8ATsXXkHJo9cxSPUE+UXZbuFw4TSlJJSAQXc0INGhmdLA0+9zBMxaZYelblrnuENZQtJIzAFJHgRtDANZHCqomdIcPU1cVpVrQ3OlBnfK2jQZOTlZOtnO43bSBkqdwpsyRvfZtxDjSVSkBKlVJJ33Lua920Jzf1QWqVvSln+otA/4o7mGLvKpSpcjGpQUKVRL1fY0NG2gzEzggKXLIUA5SoOxcUHgYjPwTpWLk2c0D0DekOoSgJIm5iQAxHua0anc9dY9qYgXbvdSz7xS7OlhmPZJYEhmrRtdxrrEp0fniTh5q1UXMUQj8zJAAFqhzmiEmSkhCly0qUStI2y9lgX1TV3p73KLDL4Jlkh2SpCb6K7hX721Bq9paGuNZHyVmXyE7JT2cwVYGh2ezb1fasGcQQuWUNRAQnWhOp8945hcEpCVOWWkJTle73Z2LHzqYJ4tic7BqBqX+Tjb5RmSv3ytAojN/AfflGaKaUuXMSlqB9aUeii1dHA8IkcHLcEE0oQ7bGtN/lETLWSGKSHKi1veL61/wAXiVweBKGodqEVP0pGXqDtvOfzqjNykzJCVTRkBDl8zNS+1Q7x7EoqS5/Skd252YAweEZJwPuuFOlyQWbKTVgb0G0B45KUqJLEqLuKOKu/mG+cLxvL3tHp+6sRQQ6UvqE99j9+MD4/hacRKyLZlUDMVAkEOlxQ/ZvEhh5QV7qruwZqebeZjsrDHP8AmsGU1Het2pXTfxh6SQRnwnjPs/PehtF8rIuIdG1YdWQ5ysqOVQS6VDRtQom+3jFp6PezYL/iYs1ArLQQGH8yh8B5xb8VMy5lrAABYqUKF7VN7k3jP+P9JFz0qlyipLKZk0zgOHIHvFwaHk3LTbNqNWzbGdvm77IRa1hyrhN47w3CSwhHVpKTXq0hSqfqIBq5a8Dn2jYJUoozTE5rkyyz30J2AtGdqVLVhz2CiYSntZTlUwINSTU1Oloiglh8xpS3OLDsiLlznE83a4Zz0AX0B0e4nh5yGw85CyakBgoH+ih9IMXhQSHp286huWoPvaPnCVOIUFJUUqFQQWL8iLRp/Qf2llZEjGKdX/45rVJ0Svnsrc1jI1vY8kVyxHd5jr/KPHODgilp0mb2Qo9mjl9Ka1pHpZcOLM9r6b+kNSZRSliR2jdgAHHq5hGFkFJUylM4DKGiaUPPfujzJa3JtN2UYqW4YuxB8oZl4dlHbZ9+egp6w5mHeanme6PS8rqYi5djVxdx3NFASAV2k1LRk1GY5iz3J+xBIrtSInjHSDC4es6fLQQLPmVvRIdXK0U3i3tlkJDSJS5h1Kv4afmo+QhyLQajU0WMJ9eB8ShmRrOStGmpOhr8PCIDETxLAUtYQkqJdRCRlHu38+8xlXEvafjZ4KQtMlNAyAcxq3vKc87iKtxDFLWsla1LI/Mokk+Zje0nYMjR/wDVwHsyln6kdAtf4j7TMGijmYQxAQMwf+osm+oeIzhHtQ6/EoldTkQssDndQJ93RmeMsSoNX75wXw/E5VyyB7q0qfuU/wB90ao7G0zWEUSfUoPfuJW6ze2XDEp79vXvgBaV5syVXuCGbfv1g0Sxlcj3jqo+Q39IYISmiRUaB2FOdqR5hh24CcOU1NwwPaUxOjhwK/T/ABDv4Y/qPmfrHU4kUZJzNaxGhZ/K8B/7TT/qH+8fSCBsjsLlgKsnDh2I8qh/C4f4RC8XQZLto3vXBpU7jXeJSXiglkkgE+6DctXX5RF8Zl9aSQHWoilgHJJJ+FY9w3deVnGlIoniblQmqiQqlQye0aeh/qbWLHOkLUP1kNlUHvy7lU8IrHQPhSusWVDLlAFVNUgkvyYeorVovRwMpUkpQohWoJ50IPN9HenKMfXaoMmDa49OLR42W1CzpKyQ9SFy0v7poHLaXrXeO4xIQcw7SSruKTs3J6vHsOFma5fLmR5gAajleOcQWcxsHd6OkuS9CPUGEaO5oFHHH7InQp3CpE1OoIZmYJNQHAuBWvdzicw0oS0lRWKNQ8g3frsYhsJiU9Uo5FFKsoykunmCQLM5alvGJbhiAvMWCi4Dp2ZmvtqTGfqmuokght/ZFYV7ETesSyQey96G1C+w21N4CMkpSHckOBX0LFjVoPxMoImVVlToUku9Nde40+aSZLgG70Yam4LaiAxybK2g1z6qxF8qIRNKSH5m9fK1Yl5ZBQA4JD21T8G5wNjcGlKjlUO0aB7D+YQ6mQRZi5y+rPZ218IY1ErJWNcDlUYCDSoftD4uA2HSpgGUpLUObno1C3MRSZGJKSACAAH7QoS1RQ1JqAfhEp0ylvjZwKgaqJuWCaAd7DSICYliRmevc47o9do4hHC1o8r95SUh3OJUjOxv+n2gEgFJBIZnIItfxpeH508zfcSAlKSAgJCmBDrXZ0iiWJs4DxGYRaEgqU5IIypGrXJPKjBqk8oVhJyiUoSwzEJprmULmGlRMKklKi90kuNm+MFYhYMvMT/EUp6VGXRv0tUMN+UO4/hWUzWWFlBOZgaEKANSKm5fkYExkkpISUlISwNLk1J5vEUW3ezrjisXhpalklcr+Gt9SAMqj3p9XgvpB0+wmEWUTJjzBdCElSg4dj+UdxMUn2KTiJuJl/lyoVXcKI82MVj2mScvE8RzKVf3S0n4mPH/APrYZu0HxP4A3AD1r7p/vXNiDgrNxT21rJbDyEpH6phzH+1LAeZip8R6WY3EpWtU5eX84R2EgUAfKzuS1XiuQuWs1DsDfalo9HBoNNB/bYPbyfmlHSPdyUkmOPClJ13jhFHh1DXgY6sEGt/rHZZDF3tRt6X5N8oUVDK1C5BfUX9IiiRSHHIci3K0dlpZIJDuSADyatC9/hCUHSIotxM8BMo3ICQ24UA/e1/CH8FKeqixKmFHJ3Lej8jHMPhCUy6P2U2JIoAPA3g4DLdgLlruaUO0eAkeANo5ytMDqmxw+rvTlQiKf/wxP/7S/wDw/wDuid6W9MUYKU4aYtZaWnRgKqUdRaM8/wCKGM3R/b+8O6HT61zC+IgA+dZr3IcjowacieNcOHVZyopmIqmo1AbTnvpETg8ZNTIzEdkkirOo0u9TYhtn2iS4xxxcyWECTlJJJNVAkpyhqaPQbgRASMMskFLunLWlCSfnHq4N+25OUk6rwr9wXDtLzTCrMasSxNhbLZq7i0EyliWoZwpVaigDbNsYTPwbMzsgJSC70AyufmNzElJkKyIUhJXlBeopdnJN7W0NIzZpGgbz/l7qxxaK0HhE4XEoUnNkYKcJIVY1LuT8jA85CSyEEgGjkcx8IHkSlKKQRlLAMzEsCcza/d49KnMWIUxLEkaHV9PPeM4RgEuac+SNuvCkcLKQtKmTUGtbBLhkgu5IYk/WD5eGAdPaAz5wzpDAacnI+7BYRSU0BJFraEh3DsBzpyhXFukeHlKAmT0IFiHcgf0hyrvHOEJDK521lkFEAAyU1jpZmTGTmFbAWO7RK4PhygEqWXCaAG4LgE+Q9Ip+L6f4eSCZKVTUyyxc5cylDQly19NBFf4j7YMWs/wxLkiwpnUPFVPSGzodXK1rWAAeuD98ofeMBsrWZ/DD1melACxIAfcnlDYxiSpRlrlrIYEJIVlPNiW9I+f+I8fxE8kzZ0xb3BUW8rekS/s+43+FxaVqI6tQyzHNMqiAD4KY9wMXk7FkERc59kDAr5WoNQLoBe6UYDq8TinV2s7gbpPaJB0ukc3iCl9pwaKNnG5Gv7GNP9q3R5SkjEoT7rCYL0qyuQGveNozGcsHKAztfmXv6RvaDUCeBrh7D7UtI3a4he/CK7IyuVWb0+vjBuBVLQoqmHKQ5lhIBS4oHIdqvbaPTZEsS1TUKAsgJKu3mIdRYAdlnERy5CgE5gQFB0khnD3G4h1DU/xXDSJUwZyCoS860JJ7S1GiXAYAC5d4gfxCiorJc1Pn/mO4xTkF37KdX015xzD4crISgFS1EAAa/f1iccqLT/YjgiBiJxscktPMh1K9Gipe06eFcTxDF2KE03TLSD6xrGBRL4Twx1MerRmV/PMVoO9TDuEYLjMUqYta11UslSjzUXPqY892cf6jWS6ofp/SPXj7fNNS+FjWe9DwqXLKiAKklh4wmH8LiTLWlaaFJBB2aPQpVO4nAZU5krSoC4spJ5pNfGA4NOJ6wrKz2iHzWcirMKVpAcRReeH0hOVzf9u5oHhSVRFE8gHK5dgWHean6w7gEZpiEgDtLSKh7lvnHjMQhg2Z0VqzKVVx3JYd7wf0NwnWY2Qku2cEtoE9on0gcrtjC7yBK6BZpbgpNWQWFEgsdjfVrekEKkkslZelWpXls0ekyb1VXvvre1vjDZwRzlRVm0blz0pyaPnBcCeeFrBY77TpyjjilQYIQgAU1qTSlSYgerkfqmeQ+sal076DKxY6yUR1qAzKoFp0DswUK11jPP8AcXGf6C//AC/WPbdn6yB0DRuAIFEE0s6SN244UzhJNCldj6MGZI0Yeph3hOBKJnuskgKAZ2IN3FH+uscWgulNQyqKFHbQxKYOWQS9RlAFT492kabjQQQj5RLNZzZ/lu43rB2OnIQlSjMCS24BYgUA1vYbQBhUZ1pFq3B1qQ1YpvHEqGJmJmAqJWpSM5cMdWGgZgKCnKMcwCabbdVn5/wmN21tq1HpVIEx0qMxRUlv03oSokC7Gg27oj+IdLVhSVISn+I5GVysAO1KAO7sXtEB+DQhgVZkgakBy4NDokggs/PeAlTVJNL6UrUnle+1ofbo4gbIvohbyiOI4+fMAzTlkKCSzlKTb8qaUJaISYpTV0vzetYkMVNOdhWpdi/NQpRtaQyUDOUuSn+1i1HLOwPwhlrQ3ACoTfKamYXLLSpV1AkeBb6+QgOFzJpLObWhNG5xZRdVC0r7LUu5PcLfGGxBPD09on9IKvGyaa9oiIotO9n3TNM9AwuJUM6UFCCr86DQpOmYCge4G8B9J/ZgtCutwZd3PUn3ku/uE0I5Fjs8UDFmy3Yl3YNUatzodNYtXAPabiMOEom//UIDe8WWByWz23eMaXRTQyGbSHnlp4PsTAka4U/4qoYrCrlqyzEqQRdKgUnyMIE80+/Du5R9I4adKxciWsy0qTMlhaUzEhRDh2Yux7oFlcBwyVUw8kEVfq0jyOWtNISH/kAFh8ZsequdN5FYZwfo5icYppUpS91GiEjmo0HdGv8AQn2dowac6znnqBBU1EA6Jex568hFpRMAbbQCmw3+kdXiyFoSADmCiS9gB9WjJ1va+o1QMbBtb88ZyUeOBrMnJWRe1/HzvxCJCgRJQkKQWAExRuosGdPutp4xn2cVcVPpWPovpFwqTjJSpM5JNeyoDtoVRlJfT0LF4wzpF0Wm4Of1U0UPuLFlDQ1sxuNPWN/sbWRyQiGqcOnn6j90tqIyHblCPHmh2bJICSzPr6Q2pLRupZKk5XD7ivLWkdFyRRq7tCEJ9I4Iii5HUJctvHVFyS0eQDpEUR5wuYKU5btZSbEJTRudh5RavZXgFTMSuYzploYtftq05sD6xAYbiEtOGyqA6wPl1oa2sCCSQ8aH7ME9Rhc9D1qsxqB2QCBe9QYze1JCzTO28nH57kWEW8Wr5XLqN3379uUROKx5SopoLAueyXIJvZ9+cS8+eDKBNAoAta4cd3PujM/aNxYiWhCVBJUsqLOaIAYWqHI5Fo8f2dp/6iTaR/CelftFq6T8X1icqSxcgVB030c0hn/Zy/8AVPp9Yw6biqkpBSTsaVL02hr8dM/Wr+4x6NvYxZhjx8P5S3f3yFcFYhQFClxUguacjvEtgp9BS4d9++KimWspAHZCgAa3tRwzbtsmLtJmvRJyhqOHHwcxrzPLSAAgNCbSpQW728j9/KI7pHgRMT1jkH3cz0rUO+hLjxETE9ByqqFXoCzsK6ObwOopnBSSHSsdretHrzhVji5+4DhXIwqVIcuC5LJqRbKkpynl7sImTWoAHTzLux07tOUP8Wwq5CnUe1QUsQAwcXDtEbLxiQapcAHKHNH3Zif8RpIKQib2ibl+ZBfQ+HxhBUa1LV/xCwQUkG7051Hn3wgJZwbgMPGIompgGmwhJEPBQURmLDUgfLUw2pDXiKLiYkeFYyVLWrOgqSWbXKQXqHD7XEAS0PS50H0hYAAYggh3+DNEUUlj5KJiDNQoAJAGWr1UwFbkh1UJYUiPweEMyaiWmpWpKR3qLQ0maRaLf7KuGdbxBKiHEpKpniOyn1L+EA1EohidIegJVmN3OAW1Iw6ZeRIZkAAcgBlHwhGIClJU1ir01gpbM5azPyezwKqe6siHOzigOppsC/iI+Zt3ON9VrGgn+qdICbOLtYaWhRlCp1b0jgmsFkkkAtuRQaAc44CoZnL1YbNA8qwTC0jPmuMpSe6+mr0gDjPApOKw5lzRmGih7yDopJ5P3GJBSgMyiRlsOep81GHkgBg1Ll+5qbVg4kdGQ5pNjqq0CvnzpT0YnYGbkmVSfcWPdWn5HdJiIypLb68+4aUj6O4xwmXjJS5M1IUk2Y1SoWIOh+7RhHSrolNwE3IuqFPkmAdlY+RGoj23ZnajdUNj8PHz9iz5YdhscKKkTgELFXUzbXq/P6mGGpHjHnjaS6TCkmhhIhada6ecRROYTDKmLShIdSiAO8lo37D8PSmVKko7KUICatYAdpnrmYnxjKvZ5wnPPMwgtKDhv1qonlS/lGy4DAJyJob0qwHkWPjHlu3NSA5rQePqU7p24SlpzK7NgMrancv3fGIfj3R+RiJWUygpIUwahS3vFKu+nhFgmSy5AsxYPc7ENTwip8e6YYNLyzMCpib5CpWVt1JDEu1N4wtGJXvHdX04/dHfQGVSeLdBChxhyVM7hRYkHY2J720ivf7qz/8ASm/2D/5Ro2B43JmPlWAzAEumpf8AVqwPrBmcb/8AqCPTjXaiLwvHxCUMbTkLPuB9rtKVTQXA2fu2iflS3WU3Z7d13+URHAGMrMEZQ/OrHTcPpyiaSQlspbNTLWzW7o0pZPFQOeEJowiJyGayma4tvc9/pCZRrZhW1LmvfDU3FJSQOfkWaOywoqDFmVbv7rQszw5f8VY54Ssfw8TGeoDgg60pVqEHWKBxPBpS7OMqim1KUuDVXdox1jR1p7aQ4OUFxXz9ecVfpJw4pCVJQkS+sdVHYk0J3Sa+MMaecHwlVc3yVfmcLyyhMzXLBLF+dbbGBTJKjuTQblvjCps5Rqo+GgeFYmWAxFi7Ed/o0PIaYQkPV45NW++vlp4w/hlId1B+Vfkxp84anhL9l2oz91fWIouoknLmIoaAtC5kwzak9sCpP5gBz/Mw8e+7KSaNXUaw5ii5JNFEkkd5fwiKJpIoT4Cnn9841D2SYDLInTi4zrSgH+kOfB1ekZ1LwxWCSpkIIzE2Ga7B9x4tG2cCwYw2Ckyso90rU7sCovdn1f8A5Yxu2ZNsAjHLiB8M/ZHgHivyVgw88VrQVfS1hyhH4ViVe9Q0Ng+v384gPxTg5bOSxHLYvz8oNRMUuWyyqjgtRwbV5NHlH6R0Y3XXQjqnQ8HCmpeKQABmFS1mr47wucrs1pXwfSkRmGkAgLVmdIOpNxpvTxeGpPETmKVJUwV2QSSWIZJ1O7gnaFf6cEksPHKvurlSaViiHozV5ffrHFTg9nCqP6CnOp8oYUE1LsSVZBswFb6QubOYJCWc76G7fe0D2LtpzC4cA0JYkn/NN/GE8a4LKxUlUqakKSfNJ0UDoRvHc/ZGfTTn+9BHZuLIYAXFNvHV/pHAZA8PacjqpiqKwPpb0Pm4GYyu3KUexMAoeR2UBpEAhBNBrH0PxHDpmSTKxCQpCnBd62AIaxB1FoyDpn0Jm4FQLFclROVez/lXsedj6R7rs7tITgRy4d8j7PX0WfLDty3hVlcoi4Ij0iSVKCUgqJIAA1JoAIfnyymWkke+XB5JdNuZ+EX72ZdE1AjFzA2kkEOXVTO3m3ido0NVqG6eMyO93qUJjS40r30O6NIw2HEogdYRmmKGpNS2jCw7onUlCTlFKWH3vEV+KUFqrRLgCtyfXf0j0zEsQVFRClOGq7Uygab+Jj59M180he82Tn3rTBDRQUN7TuOqw2CyoUy56ikGxCWdRB7mT/zRk3AeFTZ+cSgCzAlRZIfnvoI0f2v4Bc7DypyA6ZSlZv6VhNe4EN4xQ+BccOFSSGKFsVAXcAsxfwrHq+x27dFcVbiTftv7JOf+5nhdxnR/Eyh7qiKlkdtgO52FT84h+rOy/wC0/WNIwnT3CzGDrlq1C0hSWb9SQbHdoV/tWTun+79oZbq5xh8ZVNjehSOj3DRLlSxRRYEvoVV7tYeMlJUCAbr3oz8q66wKnFJ6xKZRAS93Nq09T5iD1Y9IJS9QA92Ff3jLk7zduzZyjCqpBKkJJU4cpYB6ElSmPcTZ4kJEtKXSlmPlSx8miOmcSClqNE5iKs5ZNmGo+F4Vhsc+Ziqi2STWtq13HrBHskLc/n4VUEAqUw3C0lawdGFCxr/2w9IwyS4UlweyUmoazNEfgccXdSvzvq+nm8SGHxgzEk2J0Z3NHhOVsouzaIKKzXpX0YOHUVocySaHVJ2V8jrECSaDyHrG0rw6ZuZK6pUKjQhrH4+sZ70i6KHDqMyWOtkEkObo7202Nt43NDrxJUcn6vr/ACl5IqyFWZqCKEWJ7n/aGxD+YFQCR6X2hSMKpKi4AIIcK+msayAlYeTlGbMATQejuNAxhpKSTmFCN9W+/SCl4gMlJYkaMwvuNefdAcxLd5v6fv6RFEd0cwBn4qTJ0mLSFbMC6iRyDmN6V20sp3BalAwPjQ0v8oyr2V4N8UuaW/hSyA+6qfB/ONRGHBDrLsLOwLmnjVvGPJdtS3OGf6j5n8Cd04pt+aVOw6S6r5U0toOXN44JqsiU0Yhg7VLWb57xyTIopdHI7Lmw0sLvW0JEglnYs4rUfUUaMbBwTdJhOyJrIdRIHJg1PWPTpcsEqAdkupi3n3bchDGHGYpBRd1Uchk7vUbXh3CycpIo9LMXd2oa+FqR0gNJN/BTlEyiMrA03I30feELkt2gWtcOebc+bd8IRdKVHtasCA/dBE+YWarg1FCR3cvrC/DlZNSySkEVoTfY+cGS5xIS7VAL3+EN4dFAxdkM7N4ekCHtJfIQoUpelqg0H1ipaHkqcKVzBVraHmIicbgxOzypjLCkEMRRiddzS+mkES1slxua0Dv3UgTE8UCU5gxNQkavq/Ibx2Fjw6me5RxFZVNmeyUHFpKpubDJoEF+sYVybZf5r+MXeYjs5UdnKQAHZgLBrAMW/wARE4fiMwKz5mJoQoEjwFMvh6wRheIHtdY2UgrK/Ru42HdGnqnaiWu8de0f9QmBreMJgT5gzJ7AAJBceYIGvN9Yel4lSR2UIJYCtfiOyA/O8R8tQqVe8ouQ9e4+T+kLTjBuws/jHXM6V9VAUNjemWHVNVLXPSCnslATlQS9U5lUO1xEHxnodhJ7HDKKczqZBzIDUsfdLkUcUflEBxPoTiBnWgompzPRTLqSfdLP5mIVOGnSCxEyUp6Fin1pTx0je0+kjbR08lHyxXvCWc88OCmZnQTEpSrqwmbUOxZQatj37wD/ALuYz/Sm+f8A3QVgenWJlApChMBuFgF35hjbnBf/ABJnf6Mv/wA31hou1rcU0qlR+qVIUpRSoAitA7s53iUxOKCkKUGqcqm5D6fGI/hqijM9WHk/LUwLjZg6xkKJSas1jrXv074GWd5IB5dfmoDQRKJjWIe3LzNI7MmhTMCkUdrU13artWGMNLC+yzi5+QhXUkEgH7L08g8MnaHUeVUXSlMPxBil15QHFRWoAFNrekSuBIMrtK1JroeVaaxWzhyUgEEliXJDUZmIh+UtZSxLAKANXc8vrCE8TXjwnqiNdXKtqsLlSrtUqRX7YP6QJLmKCcig7BzR3D2NLEDWA8PxLMHHZatCCTWxDUdoLGNy+64UUvUO/hvcxl929nhcMo1g8Km8Z6OJUtasOgsPyB2dq5TpXSuoitTQvMSoMoGr0PdW9rcjGqSAEpCrrDlgzubsDbaA18NRiUFJAlk1JTVQaoDGhq/weNiLX7RThgYvqgGO+FmaZhUr7P2wjoOYKUzMzNar+uvhE7xLotOlZkpHXJDlKkaVGZ0sdL6VivBBtq9o1WSNeLabQSCOVpXs9wfV4YTNZqy4/lTSvkT4Rc1zUhg5rrcf5+ogXgWFTKlIlpPuISkvuAHPm5h+bL7OZnUBQd/7co8RqJhLOXHz/wCLQaNraRMzH5UWCgXscrCjXhmVj0zFAZSCkWNqmpfWwgGfL7LZQCxcU95RHoBCpeFEoEnM5YHVhrX70igjjDT5lds2pKQtwUpSRmrU2D+oNLbwifgzMmuT2UsNRb4MPjCcNjQElRqDQaAAWbYc4ckTGHM1VzesAt0biRzx91agULxHiqpaxkKaGruW5xIYbEBwSQSq4FRqPiCIhsSjOSwqVBtNOY8IawSVS8xNWs1QxFfFwIbOnifBYNOHzVA5270VmRPChtVh83EexBAuLg+XI/uIi8EsZEkhi/jCJmKWqYSLJTUPR3LU3y/GM8QeI+iJuR0+Z2WSWcal250OwiBxeLBLBjpV7fM8/wCaCjxFGcJIuTXQhvsViMxksdYS1bjYAhqeIh/TRbT4vK0N5vhODGOCVWGjbfGHFyMoSVBllyXFcoIZuTkeUM4NGZYS9Ca8tT4RIcbVlWlVnDHwL/WCOdtcGBVrqo+diGO2jmBsfxTq0BTA7MAVKPKJbAywQFm5Zq2H7gxQ/aJxJ5yJYplGY01US3iBrzhnRsbNMI69qq87W2kzunK3fq0C7BTlVOejw9I6dy1BpktQ3ZljyMA8A6NfixmWtuQ2BAOnpygriPs6IcypwUP5ww/uBr5axrSDRNd3bsH3/VBHeVYTkxOBxFQZaT4oVbax7qwP/uzhv1q8xEIvo/PQXMskaqFQH1cW8YX+FO58oZZBjwSGvbaoXeYUlInoII5hxyAvff5Q3Nk5SeV25+kM4S33sYK4lRK2p7vwMcPgfQXeQk5gLEijs99KU8fCOGbvrY17nHP6wAbeHzg6QXVBapVR8rFKEvIKJNQdaioFaCE9e6Mo0Lk6gtb94QR/0w7iJYBoAOynTvhUUM11tXKkOEqCQ9gTXZk/uw84kJS8wzipJdv5dPSBsaGkIb9HxFYcxR7KvD4CMyU7zu8zSK0VhM4f/wC69B2SQ1G0+cSa8QoMPecMKWrqfnEfJ/N/V9Id4TWYQagGkVl8XiPQLrVL4ZOT+IwCjdrEuBvqGhB4fJUvOZCFLSQQspDg6F7mupj002/r/wDaYY4EXTPJqcya6+4IS8QaX3+cImLpTIluGZn2o+49X8IQu5rQA2NdXgXiNJSmozkNpVvhDEyWMthRZblUQJkd9VYlGylCnnangdYWMQCSDodzXU9/7RwGnir4whCB26D8vwEUNG1ESJLqWSQUgNs0JWpiEhQdRYEjZ7VqbdzRyeewe8f9YhOOFEnUKSx1DqD1irBZyocLyXKwkWqSoWoWZ92+9YGnze0Eiyrg6wXw78/eP+kQjG+74j4RYGn7VOi8ibtRtta/SAZGJIddAXLWawb0EESA0pfer5wNOH8BHf8AMwZgFlvrS4UPgpS1rUtSVJ25Vr3gg2beO40lKx/zN5jnB3DVn+JU+9AmOH8XuUhuTqD+cMCQvlo+SptoJ7CrOUkG/gw3fbWsJx2JzJBIdmNns4uO/wBIQgth5ZFHFeddd4FmLPWJr+ZXxMUDbcT5Wu3hH4XEHIlLihuNRppQaNyjOulXC8R+ImzChSkqVRQBIYUFrUa8aFjSyld3yMBJmHKupuf+uGNLOYXF4HKq9u4Us1wvFZkkjqpikEXa3lYxN4X2iz0jKsJWLO2VXpT0ixccwUtUnMUJKnmVKQT7x1aMzN43I+61Y3OYEsbZwVeJfTGUtBQypajqRmHp9BrA342R+sffjFbQOyDr2vhA0EbpY2XtsLheTyv/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14340" name="AutoShape 4" descr="data:image/jpeg;base64,/9j/4AAQSkZJRgABAQAAAQABAAD/2wCEAAkGBhQSERUUExQWFBUWGBkaFxgYGBwYGhgcGhgcHBwcGhoaGyceGhojGxwdHy8gIycpLSwsGB4xNTAqNSYrLCkBCQoKDgwOGg8PGiokHyQtLCkvKjAsKiwsLCwsLC4pLCwsLCwsNSwsLCwsLCksLCwsLCwsLCwsLCksLCwsLCwsLP/AABEIAMoA+QMBIgACEQEDEQH/xAAcAAABBQEBAQAAAAAAAAAAAAAEAgMFBgcBAAj/xABHEAABAgQEAgcGBAUBBgUFAAABAhEAAyExBBJBUQVhBhMicYGRoQcyscHR8BRCUuEjYnKS8VMVFheCsuKToqPC0iQzQ1Rj/8QAGwEAAgMBAQEAAAAAAAAAAAAAAwQAAgUBBgf/xAA0EQABBAEDAQUHAwUAAwAAAAABAAIDESEEEjFBBRMiUWFxgZGhsdHwMsHhFDNCUvEGFSP/2gAMAwEAAhEDEQA/AM7x2LkTinIsAJDAGhrpbSGOoZmcjtAUcGt2GrRDplMIdl4lSDmSohqhjrADEawfirWpSRg0KKipOYZHaoY0rd4Hn8FSNWud6AafesIw3SNaUkKQhYOpBCt3cc4XiuOy1IVlSpKiAGoU6OxvVntAgJQ5dxSh1hgaxOdGcL76muQgHSoc/KINc0GLRw5GXDoFdVkf1fs0E1J8FeajOVMlCU5CQQrQXIelvvSFpxiBMSlSbguru/UIGlYxKurUqpSqoZ3c6eLeMP8AF5iZQKipKCwOUh81LNrGKWeINcDZtHvqnMPhkdeeqZikFR/T/T37Q1xfi0mU4opYUCRu27ERV8Z0lmFKhLPVpoC3vG+uncIiJM1qmrH4s8Ox6ElwdIeOn3VDJ5KXxvSO6JSBLSVEu5JNSw2HrEPPxi5h7alK7yWhtc13tBGCwmcE3IsI0mRtZwEEklCkw8nFVDgUtCJyGpf/ADDUXXEuYXJIDCEmPJMeAiKLukcjkdERRXz2eYJpcyZ+pQSO5I+p9ItmSIzozwoIw0p01Kcyld9WNa7eETnVeEeP1sofM53r9MJ6NtNQplbQ1NLCtHLBq/KDur5ecNTZANwfNtIWa4XlXpDoD1BBBt/nWG1Fkkmmu/wuIMTIH5fTvgedKzsxIAVVhdtno3OLtIJ9Fzoh5UkVdiSK602bb4x0IZTObUFTT7+ULTg2JKTsnd9T6kw+JNXPhuB9iCOePNcpDTJTu1Ho8cEthDw2YvzpCJyFEDKwOr+scBPBUTE1JykipamlYjhnAygZklNyoUflcjWD500qIAok66kcthz8o8qltxb7tDDHbRRVeUwhZcB8z1BsfQNzhz8L3+cIWgEVAP3f73hHVfyJ8h9ItVrnCqczCIdkukM7GrEByOY2MDKwJHiKUZwbGHZOISX9X57eEPBWYh7D7tHpBuCVwoxeBo1qgGET8GMrjSkTYkUHMU82+MMzxmUpOx32iwdZpVpRkrhwo5Nfu0W+XJaUTkIAajntAa+UREiXUKIdtIsfD5HWhRGo7TkUck7Bywt3QnrHbQD0RI1zjnFZOFkIyoTMUsEopS7kk3oSKRQsRxBU0lUwlSj8NhsOUX6ZwsYiV1az2QssWLpcVIbusS0UrifDlyM0tVWU4Is1fjSkD0Pdix/l+ytJfuUaZtGbSEZqQtUggAkEP6w20aaCvQuWsixI7o4gsYVMmaXiKJuPR6PRFF6HMm0JSW5xx4iiWmgh7AYQzZyJY/OtI8zDCj6xaPZ1w7rcYFaSklXj7qfUv4QGeQRROf5BWaLIC0vCoFQkEAMKihppDnVPrqDT4Q/g5ZyDRqeTiHTIrHgnSU4rSAwgQ7kNz3pCij6QRNkFwA4Gps33T1hSpRHn5bxwuGFKQM6WcqmuxbvhMrD/ABpyGnpEjk2hBlxBJilKQHVf5jipUGmVDWSlYsH2uUhFS4Exlezu7tdhpyd/jEiux5eEA4pgvM1rkVJJ7noKefKrMV2qnhBmUStyWYANpHZktvlD096KYFwMrli/PuEMyWUWU4IryNNDrDGSLVUxUiiUliBUt57d0d7X6E/3D6QslLhQcAFy3MfmF7R38cnYxck9AuLOsMMuR9Xf94MSsEhmL8/usHYXh3WTAgAFT0bTdhqGfzhCOG5TlAYg1S1XDgvHqu8bdFJUmEBQ17rsOXdHJcsu9H+Lmrjuj03DqRRdkvY/Nue0OYUkEvqOy+oDn5fCLijkLiM4ekA1FAXbdg58InsIuX1UyhAJFHDmlrNpdtecReEScgBHMktqKj0vEjKJCCBbWlLRm6ob/iOqMzCK4MkkHtDLQAWIswYXhPFeDImPLUHN3AfK1lBr3avOOYUMlx+p6b+cGoJKxmFWIDF3trZ7xmSbmSlzT+BFGW0Vm/HMBMlLyTQXaijR+Y02DaRDgsdPGNh4rwlOIQROYg1BA7ST+obNtrGY8e4CvDTci3INUrZgrmI19HrWzij+r84QXxlqi0qaPLU8OiXfeGRD6EuR2PAQ5PlgFhy2Olbc4iiaJhZ92EtHc1G8/WIouCNV9lvDwJC5rH+IoJDj9A0/5ifKMrSC1tvnH0J0W4SJGDkytUpBV/UrtKbxJEYfbk/d6cM/2P0z9kxp226/JEScKQVnRTa8oc6mp1eDOrjiUV8o8SZSTa0AEA6QoAllF2B5XaFqkl9GgwIvyhAAdvEx3f5KUhCgWptHFYfX7pBisODUioZi1u4w0sFvd79fhHQ6+FEGUuHFQRSGUlyzGhIJbUB/KJBSQ4odNNflz74bMg5hokA03Jb94KHAcqqDMmkApQHV3nx3+nhExiAU1AzcresQv4ZRFSzE828+cMQmwSSqlNTJbKZqXD77QxPk9qgG/Jxr4WiRVh6Grbbv37wP1GW7m7fe8MNeqFBTJQatS1W+7QH+CT//AD8olzKoSCCWoNLQx+HVv6CDtkIHK4QqpwzEIE2WpXvBQL0Shhq+7wrG4gdaohruWIUDUk1ttaIb8NnBRZwe6kHYbh4SjKlJUWNEhye7nHq+5bv3E9KSW41SRxDEdZnUCmyiSmoqa1BtygThspWYJU/aPZKdtRyvCMikomAJslItu7k9wia4BhlULAqCipSTbxblteCuIYw+gVeSpudKB92xvuNGr8rxxMnsAAWALjcnXb9oRxLF5VBRyqLksPdrRwN6N66wfgUvh81iTazvQDuF4wy9zI2l3mEyACU1hqEPbbn98ocRJ7RzO9CG3Hy1894R1Ru7mvMNtu/0iWkJTLQ9yU5aCz7HZiPJoFPIGZHJwutFoQT1MHo29Xf9vhDfFOHoxEgpmJp+Q6pI1HP/ABDzB2ZrCtWryt3QTipDEIIZtPV3++UA8Ic2sHlWzlZHxjgS5EwpNRdKtFfu+kRcyW27hwdnfTeNl4hwhE2XkmDskuKfm/xGa8c6OqkrIPu1KToQHLd8eh0+oEgo8/VKubXCgQIUhnq7Mbd1PWFSpOYtp9+sOzAASABRtXNPQu/pDaomD508oQYfmyAlmUlT7PTvBAMcmSy73eIopLonw7r8ZJln3SsFW2VPaV6A+cfREpQPkC2zxkXsf4aTiFzyHCE5A9nXfxyg+carIxoUqYe0MnZa1Q9BoaER4vt95kmDB/iPmfwJ/TCm35osJjhpo8OJrHiK0jzCcpN5To3N9mNubxwAO5oTSvpDqlMDWg12prACcUpsyUlZJPZcDKlqM7AHU3MFY0uCrdIiSlT1DPcXr4cmh1UvmPnHcPiErDpL/KmrUeFt4coo4m84XUMpG33R4bm9kEkgDmWgzq6u+hp+8ATsXXkHJo9cxSPUE+UXZbuFw4TSlJJSAQXc0INGhmdLA0+9zBMxaZYelblrnuENZQtJIzAFJHgRtDANZHCqomdIcPU1cVpVrQ3OlBnfK2jQZOTlZOtnO43bSBkqdwpsyRvfZtxDjSVSkBKlVJJ33Lua920Jzf1QWqVvSln+otA/4o7mGLvKpSpcjGpQUKVRL1fY0NG2gzEzggKXLIUA5SoOxcUHgYjPwTpWLk2c0D0DekOoSgJIm5iQAxHua0anc9dY9qYgXbvdSz7xS7OlhmPZJYEhmrRtdxrrEp0fniTh5q1UXMUQj8zJAAFqhzmiEmSkhCly0qUStI2y9lgX1TV3p73KLDL4Jlkh2SpCb6K7hX721Bq9paGuNZHyVmXyE7JT2cwVYGh2ezb1fasGcQQuWUNRAQnWhOp8945hcEpCVOWWkJTle73Z2LHzqYJ4tic7BqBqX+Tjb5RmSv3ytAojN/AfflGaKaUuXMSlqB9aUeii1dHA8IkcHLcEE0oQ7bGtN/lETLWSGKSHKi1veL61/wAXiVweBKGodqEVP0pGXqDtvOfzqjNykzJCVTRkBDl8zNS+1Q7x7EoqS5/Skd252YAweEZJwPuuFOlyQWbKTVgb0G0B45KUqJLEqLuKOKu/mG+cLxvL3tHp+6sRQQ6UvqE99j9+MD4/hacRKyLZlUDMVAkEOlxQ/ZvEhh5QV7qruwZqebeZjsrDHP8AmsGU1Het2pXTfxh6SQRnwnjPs/PehtF8rIuIdG1YdWQ5ysqOVQS6VDRtQom+3jFp6PezYL/iYs1ArLQQGH8yh8B5xb8VMy5lrAABYqUKF7VN7k3jP+P9JFz0qlyipLKZk0zgOHIHvFwaHk3LTbNqNWzbGdvm77IRa1hyrhN47w3CSwhHVpKTXq0hSqfqIBq5a8Dn2jYJUoozTE5rkyyz30J2AtGdqVLVhz2CiYSntZTlUwINSTU1Oloiglh8xpS3OLDsiLlznE83a4Zz0AX0B0e4nh5yGw85CyakBgoH+ih9IMXhQSHp286huWoPvaPnCVOIUFJUUqFQQWL8iLRp/Qf2llZEjGKdX/45rVJ0Svnsrc1jI1vY8kVyxHd5jr/KPHODgilp0mb2Qo9mjl9Ka1pHpZcOLM9r6b+kNSZRSliR2jdgAHHq5hGFkFJUylM4DKGiaUPPfujzJa3JtN2UYqW4YuxB8oZl4dlHbZ9+egp6w5mHeanme6PS8rqYi5djVxdx3NFASAV2k1LRk1GY5iz3J+xBIrtSInjHSDC4es6fLQQLPmVvRIdXK0U3i3tlkJDSJS5h1Kv4afmo+QhyLQajU0WMJ9eB8ShmRrOStGmpOhr8PCIDETxLAUtYQkqJdRCRlHu38+8xlXEvafjZ4KQtMlNAyAcxq3vKc87iKtxDFLWsla1LI/Mokk+Zje0nYMjR/wDVwHsyln6kdAtf4j7TMGijmYQxAQMwf+osm+oeIzhHtQ6/EoldTkQssDndQJ93RmeMsSoNX75wXw/E5VyyB7q0qfuU/wB90ao7G0zWEUSfUoPfuJW6ze2XDEp79vXvgBaV5syVXuCGbfv1g0Sxlcj3jqo+Q39IYISmiRUaB2FOdqR5hh24CcOU1NwwPaUxOjhwK/T/ABDv4Y/qPmfrHU4kUZJzNaxGhZ/K8B/7TT/qH+8fSCBsjsLlgKsnDh2I8qh/C4f4RC8XQZLto3vXBpU7jXeJSXiglkkgE+6DctXX5RF8Zl9aSQHWoilgHJJJ+FY9w3deVnGlIoniblQmqiQqlQye0aeh/qbWLHOkLUP1kNlUHvy7lU8IrHQPhSusWVDLlAFVNUgkvyYeorVovRwMpUkpQohWoJ50IPN9HenKMfXaoMmDa49OLR42W1CzpKyQ9SFy0v7poHLaXrXeO4xIQcw7SSruKTs3J6vHsOFma5fLmR5gAajleOcQWcxsHd6OkuS9CPUGEaO5oFHHH7InQp3CpE1OoIZmYJNQHAuBWvdzicw0oS0lRWKNQ8g3frsYhsJiU9Uo5FFKsoykunmCQLM5alvGJbhiAvMWCi4Dp2ZmvtqTGfqmuokght/ZFYV7ETesSyQey96G1C+w21N4CMkpSHckOBX0LFjVoPxMoImVVlToUku9Nde40+aSZLgG70Yam4LaiAxybK2g1z6qxF8qIRNKSH5m9fK1Yl5ZBQA4JD21T8G5wNjcGlKjlUO0aB7D+YQ6mQRZi5y+rPZ218IY1ErJWNcDlUYCDSoftD4uA2HSpgGUpLUObno1C3MRSZGJKSACAAH7QoS1RQ1JqAfhEp0ylvjZwKgaqJuWCaAd7DSICYliRmevc47o9do4hHC1o8r95SUh3OJUjOxv+n2gEgFJBIZnIItfxpeH508zfcSAlKSAgJCmBDrXZ0iiWJs4DxGYRaEgqU5IIypGrXJPKjBqk8oVhJyiUoSwzEJprmULmGlRMKklKi90kuNm+MFYhYMvMT/EUp6VGXRv0tUMN+UO4/hWUzWWFlBOZgaEKANSKm5fkYExkkpISUlISwNLk1J5vEUW3ezrjisXhpalklcr+Gt9SAMqj3p9XgvpB0+wmEWUTJjzBdCElSg4dj+UdxMUn2KTiJuJl/lyoVXcKI82MVj2mScvE8RzKVf3S0n4mPH/APrYZu0HxP4A3AD1r7p/vXNiDgrNxT21rJbDyEpH6phzH+1LAeZip8R6WY3EpWtU5eX84R2EgUAfKzuS1XiuQuWs1DsDfalo9HBoNNB/bYPbyfmlHSPdyUkmOPClJ13jhFHh1DXgY6sEGt/rHZZDF3tRt6X5N8oUVDK1C5BfUX9IiiRSHHIci3K0dlpZIJDuSADyatC9/hCUHSIotxM8BMo3ICQ24UA/e1/CH8FKeqixKmFHJ3Lej8jHMPhCUy6P2U2JIoAPA3g4DLdgLlruaUO0eAkeANo5ytMDqmxw+rvTlQiKf/wxP/7S/wDw/wDuid6W9MUYKU4aYtZaWnRgKqUdRaM8/wCKGM3R/b+8O6HT61zC+IgA+dZr3IcjowacieNcOHVZyopmIqmo1AbTnvpETg8ZNTIzEdkkirOo0u9TYhtn2iS4xxxcyWECTlJJJNVAkpyhqaPQbgRASMMskFLunLWlCSfnHq4N+25OUk6rwr9wXDtLzTCrMasSxNhbLZq7i0EyliWoZwpVaigDbNsYTPwbMzsgJSC70AyufmNzElJkKyIUhJXlBeopdnJN7W0NIzZpGgbz/l7qxxaK0HhE4XEoUnNkYKcJIVY1LuT8jA85CSyEEgGjkcx8IHkSlKKQRlLAMzEsCcza/d49KnMWIUxLEkaHV9PPeM4RgEuac+SNuvCkcLKQtKmTUGtbBLhkgu5IYk/WD5eGAdPaAz5wzpDAacnI+7BYRSU0BJFraEh3DsBzpyhXFukeHlKAmT0IFiHcgf0hyrvHOEJDK521lkFEAAyU1jpZmTGTmFbAWO7RK4PhygEqWXCaAG4LgE+Q9Ip+L6f4eSCZKVTUyyxc5cylDQly19NBFf4j7YMWs/wxLkiwpnUPFVPSGzodXK1rWAAeuD98ofeMBsrWZ/DD1melACxIAfcnlDYxiSpRlrlrIYEJIVlPNiW9I+f+I8fxE8kzZ0xb3BUW8rekS/s+43+FxaVqI6tQyzHNMqiAD4KY9wMXk7FkERc59kDAr5WoNQLoBe6UYDq8TinV2s7gbpPaJB0ukc3iCl9pwaKNnG5Gv7GNP9q3R5SkjEoT7rCYL0qyuQGveNozGcsHKAztfmXv6RvaDUCeBrh7D7UtI3a4he/CK7IyuVWb0+vjBuBVLQoqmHKQ5lhIBS4oHIdqvbaPTZEsS1TUKAsgJKu3mIdRYAdlnERy5CgE5gQFB0khnD3G4h1DU/xXDSJUwZyCoS860JJ7S1GiXAYAC5d4gfxCiorJc1Pn/mO4xTkF37KdX015xzD4crISgFS1EAAa/f1iccqLT/YjgiBiJxscktPMh1K9Gipe06eFcTxDF2KE03TLSD6xrGBRL4Twx1MerRmV/PMVoO9TDuEYLjMUqYta11UslSjzUXPqY892cf6jWS6ofp/SPXj7fNNS+FjWe9DwqXLKiAKklh4wmH8LiTLWlaaFJBB2aPQpVO4nAZU5krSoC4spJ5pNfGA4NOJ6wrKz2iHzWcirMKVpAcRReeH0hOVzf9u5oHhSVRFE8gHK5dgWHean6w7gEZpiEgDtLSKh7lvnHjMQhg2Z0VqzKVVx3JYd7wf0NwnWY2Qku2cEtoE9on0gcrtjC7yBK6BZpbgpNWQWFEgsdjfVrekEKkkslZelWpXls0ekyb1VXvvre1vjDZwRzlRVm0blz0pyaPnBcCeeFrBY77TpyjjilQYIQgAU1qTSlSYgerkfqmeQ+sal076DKxY6yUR1qAzKoFp0DswUK11jPP8AcXGf6C//AC/WPbdn6yB0DRuAIFEE0s6SN244UzhJNCldj6MGZI0Yeph3hOBKJnuskgKAZ2IN3FH+uscWgulNQyqKFHbQxKYOWQS9RlAFT492kabjQQQj5RLNZzZ/lu43rB2OnIQlSjMCS24BYgUA1vYbQBhUZ1pFq3B1qQ1YpvHEqGJmJmAqJWpSM5cMdWGgZgKCnKMcwCabbdVn5/wmN21tq1HpVIEx0qMxRUlv03oSokC7Gg27oj+IdLVhSVISn+I5GVysAO1KAO7sXtEB+DQhgVZkgakBy4NDokggs/PeAlTVJNL6UrUnle+1ofbo4gbIvohbyiOI4+fMAzTlkKCSzlKTb8qaUJaISYpTV0vzetYkMVNOdhWpdi/NQpRtaQyUDOUuSn+1i1HLOwPwhlrQ3ACoTfKamYXLLSpV1AkeBb6+QgOFzJpLObWhNG5xZRdVC0r7LUu5PcLfGGxBPD09on9IKvGyaa9oiIotO9n3TNM9AwuJUM6UFCCr86DQpOmYCge4G8B9J/ZgtCutwZd3PUn3ku/uE0I5Fjs8UDFmy3Yl3YNUatzodNYtXAPabiMOEom//UIDe8WWByWz23eMaXRTQyGbSHnlp4PsTAka4U/4qoYrCrlqyzEqQRdKgUnyMIE80+/Du5R9I4adKxciWsy0qTMlhaUzEhRDh2Yux7oFlcBwyVUw8kEVfq0jyOWtNISH/kAFh8ZsequdN5FYZwfo5icYppUpS91GiEjmo0HdGv8AQn2dowac6znnqBBU1EA6Jex568hFpRMAbbQCmw3+kdXiyFoSADmCiS9gB9WjJ1va+o1QMbBtb88ZyUeOBrMnJWRe1/HzvxCJCgRJQkKQWAExRuosGdPutp4xn2cVcVPpWPovpFwqTjJSpM5JNeyoDtoVRlJfT0LF4wzpF0Wm4Of1U0UPuLFlDQ1sxuNPWN/sbWRyQiGqcOnn6j90tqIyHblCPHmh2bJICSzPr6Q2pLRupZKk5XD7ivLWkdFyRRq7tCEJ9I4Iii5HUJctvHVFyS0eQDpEUR5wuYKU5btZSbEJTRudh5RavZXgFTMSuYzploYtftq05sD6xAYbiEtOGyqA6wPl1oa2sCCSQ8aH7ME9Rhc9D1qsxqB2QCBe9QYze1JCzTO28nH57kWEW8Wr5XLqN3379uUROKx5SopoLAueyXIJvZ9+cS8+eDKBNAoAta4cd3PujM/aNxYiWhCVBJUsqLOaIAYWqHI5Fo8f2dp/6iTaR/CelftFq6T8X1icqSxcgVB030c0hn/Zy/8AVPp9Yw6biqkpBSTsaVL02hr8dM/Wr+4x6NvYxZhjx8P5S3f3yFcFYhQFClxUguacjvEtgp9BS4d9++KimWspAHZCgAa3tRwzbtsmLtJmvRJyhqOHHwcxrzPLSAAgNCbSpQW728j9/KI7pHgRMT1jkH3cz0rUO+hLjxETE9ByqqFXoCzsK6ObwOopnBSSHSsdretHrzhVji5+4DhXIwqVIcuC5LJqRbKkpynl7sImTWoAHTzLux07tOUP8Wwq5CnUe1QUsQAwcXDtEbLxiQapcAHKHNH3Zif8RpIKQib2ibl+ZBfQ+HxhBUa1LV/xCwQUkG7051Hn3wgJZwbgMPGIompgGmwhJEPBQURmLDUgfLUw2pDXiKLiYkeFYyVLWrOgqSWbXKQXqHD7XEAS0PS50H0hYAAYggh3+DNEUUlj5KJiDNQoAJAGWr1UwFbkh1UJYUiPweEMyaiWmpWpKR3qLQ0maRaLf7KuGdbxBKiHEpKpniOyn1L+EA1EohidIegJVmN3OAW1Iw6ZeRIZkAAcgBlHwhGIClJU1ir01gpbM5azPyezwKqe6siHOzigOppsC/iI+Zt3ON9VrGgn+qdICbOLtYaWhRlCp1b0jgmsFkkkAtuRQaAc44CoZnL1YbNA8qwTC0jPmuMpSe6+mr0gDjPApOKw5lzRmGih7yDopJ5P3GJBSgMyiRlsOep81GHkgBg1Ll+5qbVg4kdGQ5pNjqq0CvnzpT0YnYGbkmVSfcWPdWn5HdJiIypLb68+4aUj6O4xwmXjJS5M1IUk2Y1SoWIOh+7RhHSrolNwE3IuqFPkmAdlY+RGoj23ZnajdUNj8PHz9iz5YdhscKKkTgELFXUzbXq/P6mGGpHjHnjaS6TCkmhhIhada6ecRROYTDKmLShIdSiAO8lo37D8PSmVKko7KUICatYAdpnrmYnxjKvZ5wnPPMwgtKDhv1qonlS/lGy4DAJyJob0qwHkWPjHlu3NSA5rQePqU7p24SlpzK7NgMrancv3fGIfj3R+RiJWUygpIUwahS3vFKu+nhFgmSy5AsxYPc7ENTwip8e6YYNLyzMCpib5CpWVt1JDEu1N4wtGJXvHdX04/dHfQGVSeLdBChxhyVM7hRYkHY2J720ivf7qz/8ASm/2D/5Ro2B43JmPlWAzAEumpf8AVqwPrBmcb/8AqCPTjXaiLwvHxCUMbTkLPuB9rtKVTQXA2fu2iflS3WU3Z7d13+URHAGMrMEZQ/OrHTcPpyiaSQlspbNTLWzW7o0pZPFQOeEJowiJyGayma4tvc9/pCZRrZhW1LmvfDU3FJSQOfkWaOywoqDFmVbv7rQszw5f8VY54Ssfw8TGeoDgg60pVqEHWKBxPBpS7OMqim1KUuDVXdox1jR1p7aQ4OUFxXz9ecVfpJw4pCVJQkS+sdVHYk0J3Sa+MMaecHwlVc3yVfmcLyyhMzXLBLF+dbbGBTJKjuTQblvjCps5Rqo+GgeFYmWAxFi7Ed/o0PIaYQkPV45NW++vlp4w/hlId1B+Vfkxp84anhL9l2oz91fWIouoknLmIoaAtC5kwzak9sCpP5gBz/Mw8e+7KSaNXUaw5ii5JNFEkkd5fwiKJpIoT4Cnn9841D2SYDLInTi4zrSgH+kOfB1ekZ1LwxWCSpkIIzE2Ga7B9x4tG2cCwYw2Ckyso90rU7sCovdn1f8A5Yxu2ZNsAjHLiB8M/ZHgHivyVgw88VrQVfS1hyhH4ViVe9Q0Ng+v384gPxTg5bOSxHLYvz8oNRMUuWyyqjgtRwbV5NHlH6R0Y3XXQjqnQ8HCmpeKQABmFS1mr47wucrs1pXwfSkRmGkAgLVmdIOpNxpvTxeGpPETmKVJUwV2QSSWIZJ1O7gnaFf6cEksPHKvurlSaViiHozV5ffrHFTg9nCqP6CnOp8oYUE1LsSVZBswFb6QubOYJCWc76G7fe0D2LtpzC4cA0JYkn/NN/GE8a4LKxUlUqakKSfNJ0UDoRvHc/ZGfTTn+9BHZuLIYAXFNvHV/pHAZA8PacjqpiqKwPpb0Pm4GYyu3KUexMAoeR2UBpEAhBNBrH0PxHDpmSTKxCQpCnBd62AIaxB1FoyDpn0Jm4FQLFclROVez/lXsedj6R7rs7tITgRy4d8j7PX0WfLDty3hVlcoi4Ij0iSVKCUgqJIAA1JoAIfnyymWkke+XB5JdNuZ+EX72ZdE1AjFzA2kkEOXVTO3m3ido0NVqG6eMyO93qUJjS40r30O6NIw2HEogdYRmmKGpNS2jCw7onUlCTlFKWH3vEV+KUFqrRLgCtyfXf0j0zEsQVFRClOGq7Uygab+Jj59M180he82Tn3rTBDRQUN7TuOqw2CyoUy56ikGxCWdRB7mT/zRk3AeFTZ+cSgCzAlRZIfnvoI0f2v4Bc7DypyA6ZSlZv6VhNe4EN4xQ+BccOFSSGKFsVAXcAsxfwrHq+x27dFcVbiTftv7JOf+5nhdxnR/Eyh7qiKlkdtgO52FT84h+rOy/wC0/WNIwnT3CzGDrlq1C0hSWb9SQbHdoV/tWTun+79oZbq5xh8ZVNjehSOj3DRLlSxRRYEvoVV7tYeMlJUCAbr3oz8q66wKnFJ6xKZRAS93Nq09T5iD1Y9IJS9QA92Ff3jLk7zduzZyjCqpBKkJJU4cpYB6ElSmPcTZ4kJEtKXSlmPlSx8miOmcSClqNE5iKs5ZNmGo+F4Vhsc+Ziqi2STWtq13HrBHskLc/n4VUEAqUw3C0lawdGFCxr/2w9IwyS4UlweyUmoazNEfgccXdSvzvq+nm8SGHxgzEk2J0Z3NHhOVsouzaIKKzXpX0YOHUVocySaHVJ2V8jrECSaDyHrG0rw6ZuZK6pUKjQhrH4+sZ70i6KHDqMyWOtkEkObo7202Nt43NDrxJUcn6vr/ACl5IqyFWZqCKEWJ7n/aGxD+YFQCR6X2hSMKpKi4AIIcK+msayAlYeTlGbMATQejuNAxhpKSTmFCN9W+/SCl4gMlJYkaMwvuNefdAcxLd5v6fv6RFEd0cwBn4qTJ0mLSFbMC6iRyDmN6V20sp3BalAwPjQ0v8oyr2V4N8UuaW/hSyA+6qfB/ONRGHBDrLsLOwLmnjVvGPJdtS3OGf6j5n8Cd04pt+aVOw6S6r5U0toOXN44JqsiU0Yhg7VLWb57xyTIopdHI7Lmw0sLvW0JEglnYs4rUfUUaMbBwTdJhOyJrIdRIHJg1PWPTpcsEqAdkupi3n3bchDGHGYpBRd1Uchk7vUbXh3CycpIo9LMXd2oa+FqR0gNJN/BTlEyiMrA03I30feELkt2gWtcOebc+bd8IRdKVHtasCA/dBE+YWarg1FCR3cvrC/DlZNSySkEVoTfY+cGS5xIS7VAL3+EN4dFAxdkM7N4ekCHtJfIQoUpelqg0H1ipaHkqcKVzBVraHmIicbgxOzypjLCkEMRRiddzS+mkES1slxua0Dv3UgTE8UCU5gxNQkavq/Ibx2Fjw6me5RxFZVNmeyUHFpKpubDJoEF+sYVybZf5r+MXeYjs5UdnKQAHZgLBrAMW/wARE4fiMwKz5mJoQoEjwFMvh6wRheIHtdY2UgrK/Ru42HdGnqnaiWu8de0f9QmBreMJgT5gzJ7AAJBceYIGvN9Yel4lSR2UIJYCtfiOyA/O8R8tQqVe8ouQ9e4+T+kLTjBuws/jHXM6V9VAUNjemWHVNVLXPSCnslATlQS9U5lUO1xEHxnodhJ7HDKKczqZBzIDUsfdLkUcUflEBxPoTiBnWgompzPRTLqSfdLP5mIVOGnSCxEyUp6Fin1pTx0je0+kjbR08lHyxXvCWc88OCmZnQTEpSrqwmbUOxZQatj37wD/ALuYz/Sm+f8A3QVgenWJlApChMBuFgF35hjbnBf/ABJnf6Mv/wA31hou1rcU0qlR+qVIUpRSoAitA7s53iUxOKCkKUGqcqm5D6fGI/hqijM9WHk/LUwLjZg6xkKJSas1jrXv074GWd5IB5dfmoDQRKJjWIe3LzNI7MmhTMCkUdrU13artWGMNLC+yzi5+QhXUkEgH7L08g8MnaHUeVUXSlMPxBil15QHFRWoAFNrekSuBIMrtK1JroeVaaxWzhyUgEEliXJDUZmIh+UtZSxLAKANXc8vrCE8TXjwnqiNdXKtqsLlSrtUqRX7YP6QJLmKCcig7BzR3D2NLEDWA8PxLMHHZatCCTWxDUdoLGNy+64UUvUO/hvcxl929nhcMo1g8Km8Z6OJUtasOgsPyB2dq5TpXSuoitTQvMSoMoGr0PdW9rcjGqSAEpCrrDlgzubsDbaA18NRiUFJAlk1JTVQaoDGhq/weNiLX7RThgYvqgGO+FmaZhUr7P2wjoOYKUzMzNar+uvhE7xLotOlZkpHXJDlKkaVGZ0sdL6VivBBtq9o1WSNeLabQSCOVpXs9wfV4YTNZqy4/lTSvkT4Rc1zUhg5rrcf5+ogXgWFTKlIlpPuISkvuAHPm5h+bL7OZnUBQd/7co8RqJhLOXHz/wCLQaNraRMzH5UWCgXscrCjXhmVj0zFAZSCkWNqmpfWwgGfL7LZQCxcU95RHoBCpeFEoEnM5YHVhrX70igjjDT5lds2pKQtwUpSRmrU2D+oNLbwifgzMmuT2UsNRb4MPjCcNjQElRqDQaAAWbYc4ckTGHM1VzesAt0biRzx91agULxHiqpaxkKaGruW5xIYbEBwSQSq4FRqPiCIhsSjOSwqVBtNOY8IawSVS8xNWs1QxFfFwIbOnifBYNOHzVA5270VmRPChtVh83EexBAuLg+XI/uIi8EsZEkhi/jCJmKWqYSLJTUPR3LU3y/GM8QeI+iJuR0+Z2WSWcal250OwiBxeLBLBjpV7fM8/wCaCjxFGcJIuTXQhvsViMxksdYS1bjYAhqeIh/TRbT4vK0N5vhODGOCVWGjbfGHFyMoSVBllyXFcoIZuTkeUM4NGZYS9Ca8tT4RIcbVlWlVnDHwL/WCOdtcGBVrqo+diGO2jmBsfxTq0BTA7MAVKPKJbAywQFm5Zq2H7gxQ/aJxJ5yJYplGY01US3iBrzhnRsbNMI69qq87W2kzunK3fq0C7BTlVOejw9I6dy1BpktQ3ZljyMA8A6NfixmWtuQ2BAOnpygriPs6IcypwUP5ww/uBr5axrSDRNd3bsH3/VBHeVYTkxOBxFQZaT4oVbax7qwP/uzhv1q8xEIvo/PQXMskaqFQH1cW8YX+FO58oZZBjwSGvbaoXeYUlInoII5hxyAvff5Q3Nk5SeV25+kM4S33sYK4lRK2p7vwMcPgfQXeQk5gLEijs99KU8fCOGbvrY17nHP6wAbeHzg6QXVBapVR8rFKEvIKJNQdaioFaCE9e6Mo0Lk6gtb94QR/0w7iJYBoAOynTvhUUM11tXKkOEqCQ9gTXZk/uw84kJS8wzipJdv5dPSBsaGkIb9HxFYcxR7KvD4CMyU7zu8zSK0VhM4f/wC69B2SQ1G0+cSa8QoMPecMKWrqfnEfJ/N/V9Id4TWYQagGkVl8XiPQLrVL4ZOT+IwCjdrEuBvqGhB4fJUvOZCFLSQQspDg6F7mupj002/r/wDaYY4EXTPJqcya6+4IS8QaX3+cImLpTIluGZn2o+49X8IQu5rQA2NdXgXiNJSmozkNpVvhDEyWMthRZblUQJkd9VYlGylCnnangdYWMQCSDodzXU9/7RwGnir4whCB26D8vwEUNG1ESJLqWSQUgNs0JWpiEhQdRYEjZ7VqbdzRyeewe8f9YhOOFEnUKSx1DqD1irBZyocLyXKwkWqSoWoWZ92+9YGnze0Eiyrg6wXw78/eP+kQjG+74j4RYGn7VOi8ibtRtta/SAZGJIddAXLWawb0EESA0pfer5wNOH8BHf8AMwZgFlvrS4UPgpS1rUtSVJ25Vr3gg2beO40lKx/zN5jnB3DVn+JU+9AmOH8XuUhuTqD+cMCQvlo+SptoJ7CrOUkG/gw3fbWsJx2JzJBIdmNns4uO/wBIQgth5ZFHFeddd4FmLPWJr+ZXxMUDbcT5Wu3hH4XEHIlLihuNRppQaNyjOulXC8R+ImzChSkqVRQBIYUFrUa8aFjSyld3yMBJmHKupuf+uGNLOYXF4HKq9u4Us1wvFZkkjqpikEXa3lYxN4X2iz0jKsJWLO2VXpT0ixccwUtUnMUJKnmVKQT7x1aMzN43I+61Y3OYEsbZwVeJfTGUtBQypajqRmHp9BrA342R+sffjFbQOyDr2vhA0EbpY2XtsLheTyv/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14342" name="Picture 6" descr="http://podrobnosti.ua/upload/news/2011/11/11/803271_3.jpg"/>
          <p:cNvPicPr>
            <a:picLocks noChangeAspect="1" noChangeArrowheads="1"/>
          </p:cNvPicPr>
          <p:nvPr/>
        </p:nvPicPr>
        <p:blipFill>
          <a:blip r:embed="rId2" cstate="print"/>
          <a:srcRect/>
          <a:stretch>
            <a:fillRect/>
          </a:stretch>
        </p:blipFill>
        <p:spPr bwMode="auto">
          <a:xfrm>
            <a:off x="251520" y="2636912"/>
            <a:ext cx="2160239" cy="1728192"/>
          </a:xfrm>
          <a:prstGeom prst="rect">
            <a:avLst/>
          </a:prstGeom>
          <a:noFill/>
        </p:spPr>
      </p:pic>
      <p:pic>
        <p:nvPicPr>
          <p:cNvPr id="14344" name="Picture 8" descr="http://image.tsn.ua/media/images/original/Apr2011/383413038.jpg"/>
          <p:cNvPicPr>
            <a:picLocks noChangeAspect="1" noChangeArrowheads="1"/>
          </p:cNvPicPr>
          <p:nvPr/>
        </p:nvPicPr>
        <p:blipFill>
          <a:blip r:embed="rId3" cstate="print"/>
          <a:srcRect/>
          <a:stretch>
            <a:fillRect/>
          </a:stretch>
        </p:blipFill>
        <p:spPr bwMode="auto">
          <a:xfrm>
            <a:off x="7020272" y="5085184"/>
            <a:ext cx="2004095" cy="1624372"/>
          </a:xfrm>
          <a:prstGeom prst="rect">
            <a:avLst/>
          </a:prstGeom>
          <a:noFill/>
        </p:spPr>
      </p:pic>
      <p:pic>
        <p:nvPicPr>
          <p:cNvPr id="9" name="Picture 3" descr="http://chornobyl.in.ua/wp-content/uploads/map-137Cs-ukraine-19861.jpg"/>
          <p:cNvPicPr>
            <a:picLocks noChangeAspect="1" noChangeArrowheads="1"/>
          </p:cNvPicPr>
          <p:nvPr/>
        </p:nvPicPr>
        <p:blipFill>
          <a:blip r:embed="rId4" cstate="print"/>
          <a:srcRect/>
          <a:stretch>
            <a:fillRect/>
          </a:stretch>
        </p:blipFill>
        <p:spPr bwMode="auto">
          <a:xfrm>
            <a:off x="6084168" y="1916832"/>
            <a:ext cx="2739898" cy="1739449"/>
          </a:xfrm>
          <a:prstGeom prst="rect">
            <a:avLst/>
          </a:prstGeom>
          <a:noFill/>
        </p:spPr>
      </p:pic>
      <p:pic>
        <p:nvPicPr>
          <p:cNvPr id="14348" name="Picture 12" descr="http://phenomenom.ru/img/paren.JPG"/>
          <p:cNvPicPr>
            <a:picLocks noChangeAspect="1" noChangeArrowheads="1"/>
          </p:cNvPicPr>
          <p:nvPr/>
        </p:nvPicPr>
        <p:blipFill>
          <a:blip r:embed="rId5" cstate="print"/>
          <a:srcRect/>
          <a:stretch>
            <a:fillRect/>
          </a:stretch>
        </p:blipFill>
        <p:spPr bwMode="auto">
          <a:xfrm>
            <a:off x="3635896" y="4365104"/>
            <a:ext cx="2472046" cy="1851720"/>
          </a:xfrm>
          <a:prstGeom prst="rect">
            <a:avLst/>
          </a:prstGeom>
          <a:noFill/>
        </p:spPr>
      </p:pic>
      <p:pic>
        <p:nvPicPr>
          <p:cNvPr id="14350" name="Picture 14" descr="http://urod.at.ua/NastoyashieUrod/Urod_3.jpg"/>
          <p:cNvPicPr>
            <a:picLocks noChangeAspect="1" noChangeArrowheads="1"/>
          </p:cNvPicPr>
          <p:nvPr/>
        </p:nvPicPr>
        <p:blipFill>
          <a:blip r:embed="rId6" cstate="print"/>
          <a:srcRect/>
          <a:stretch>
            <a:fillRect/>
          </a:stretch>
        </p:blipFill>
        <p:spPr bwMode="auto">
          <a:xfrm>
            <a:off x="2843808" y="1844824"/>
            <a:ext cx="2664296" cy="187832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txBody>
          <a:bodyPr>
            <a:normAutofit/>
          </a:bodyPr>
          <a:lstStyle/>
          <a:p>
            <a:r>
              <a:rPr lang="uk-UA" sz="4000" b="1" dirty="0" err="1" smtClean="0">
                <a:solidFill>
                  <a:schemeClr val="accent6"/>
                </a:solidFill>
                <a:sym typeface="Symbol"/>
              </a:rPr>
              <a:t></a:t>
            </a:r>
            <a:r>
              <a:rPr lang="uk-UA" sz="4000" b="1" dirty="0" err="1" smtClean="0">
                <a:solidFill>
                  <a:schemeClr val="accent6"/>
                </a:solidFill>
              </a:rPr>
              <a:t>Не</a:t>
            </a:r>
            <a:r>
              <a:rPr lang="uk-UA" sz="4000" b="1" dirty="0" smtClean="0">
                <a:solidFill>
                  <a:schemeClr val="accent6"/>
                </a:solidFill>
              </a:rPr>
              <a:t> </a:t>
            </a:r>
            <a:r>
              <a:rPr lang="uk-UA" sz="4000" b="1" dirty="0">
                <a:solidFill>
                  <a:schemeClr val="accent6"/>
                </a:solidFill>
              </a:rPr>
              <a:t>стохастичні наслідки впливу радіації на організм людини</a:t>
            </a:r>
            <a:r>
              <a:rPr lang="uk-UA" sz="3600" b="1" u="sng" dirty="0">
                <a:solidFill>
                  <a:schemeClr val="accent6"/>
                </a:solidFill>
              </a:rPr>
              <a:t/>
            </a:r>
            <a:br>
              <a:rPr lang="uk-UA" sz="3600" b="1" u="sng" dirty="0">
                <a:solidFill>
                  <a:schemeClr val="accent6"/>
                </a:solidFill>
              </a:rPr>
            </a:br>
            <a:r>
              <a:rPr lang="uk-UA" sz="3600" b="1" u="sng" dirty="0" smtClean="0">
                <a:solidFill>
                  <a:schemeClr val="accent6"/>
                </a:solidFill>
              </a:rPr>
              <a:t/>
            </a:r>
            <a:br>
              <a:rPr lang="uk-UA" sz="3600" b="1" u="sng" dirty="0" smtClean="0">
                <a:solidFill>
                  <a:schemeClr val="accent6"/>
                </a:solidFill>
              </a:rPr>
            </a:br>
            <a:r>
              <a:rPr lang="uk-UA" sz="3600" dirty="0" smtClean="0">
                <a:solidFill>
                  <a:schemeClr val="accent6"/>
                </a:solidFill>
              </a:rPr>
              <a:t>Не </a:t>
            </a:r>
            <a:r>
              <a:rPr lang="uk-UA" sz="3600" dirty="0">
                <a:solidFill>
                  <a:schemeClr val="accent6"/>
                </a:solidFill>
              </a:rPr>
              <a:t>стохастичні наслідки для здоров'я людини пов'язані з опроміненням високої інтенсивності – чим інтенсивніший вплив радіації на організм людини, тим серйозніші наслідки для здоров'я. Короткострокове інтенсивне опромінення називають гострим опроміненням.</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0"/>
            <a:ext cx="8229600" cy="4149080"/>
          </a:xfrm>
        </p:spPr>
        <p:txBody>
          <a:bodyPr>
            <a:noAutofit/>
          </a:bodyPr>
          <a:lstStyle/>
          <a:p>
            <a:r>
              <a:rPr lang="ru-RU" sz="3200" dirty="0">
                <a:solidFill>
                  <a:schemeClr val="accent6"/>
                </a:solidFill>
              </a:rPr>
              <a:t>На </a:t>
            </a:r>
            <a:r>
              <a:rPr lang="ru-RU" sz="3200" dirty="0" err="1">
                <a:solidFill>
                  <a:schemeClr val="accent6"/>
                </a:solidFill>
              </a:rPr>
              <a:t>відміну</a:t>
            </a:r>
            <a:r>
              <a:rPr lang="ru-RU" sz="3200" dirty="0">
                <a:solidFill>
                  <a:schemeClr val="accent6"/>
                </a:solidFill>
              </a:rPr>
              <a:t> </a:t>
            </a:r>
            <a:r>
              <a:rPr lang="ru-RU" sz="3200" dirty="0" err="1">
                <a:solidFill>
                  <a:schemeClr val="accent6"/>
                </a:solidFill>
              </a:rPr>
              <a:t>від</a:t>
            </a:r>
            <a:r>
              <a:rPr lang="ru-RU" sz="3200" dirty="0">
                <a:solidFill>
                  <a:schemeClr val="accent6"/>
                </a:solidFill>
              </a:rPr>
              <a:t> раку, </a:t>
            </a:r>
            <a:r>
              <a:rPr lang="ru-RU" sz="3200" dirty="0" err="1">
                <a:solidFill>
                  <a:schemeClr val="accent6"/>
                </a:solidFill>
              </a:rPr>
              <a:t>наслідки</a:t>
            </a:r>
            <a:r>
              <a:rPr lang="ru-RU" sz="3200" dirty="0">
                <a:solidFill>
                  <a:schemeClr val="accent6"/>
                </a:solidFill>
              </a:rPr>
              <a:t> </a:t>
            </a:r>
            <a:r>
              <a:rPr lang="ru-RU" sz="3200" dirty="0" err="1">
                <a:solidFill>
                  <a:schemeClr val="accent6"/>
                </a:solidFill>
              </a:rPr>
              <a:t>короткострокового</a:t>
            </a:r>
            <a:r>
              <a:rPr lang="ru-RU" sz="3200" dirty="0">
                <a:solidFill>
                  <a:schemeClr val="accent6"/>
                </a:solidFill>
              </a:rPr>
              <a:t> </a:t>
            </a:r>
            <a:r>
              <a:rPr lang="ru-RU" sz="3200" dirty="0" err="1">
                <a:solidFill>
                  <a:schemeClr val="accent6"/>
                </a:solidFill>
              </a:rPr>
              <a:t>опромінення</a:t>
            </a:r>
            <a:r>
              <a:rPr lang="ru-RU" sz="3200" dirty="0">
                <a:solidFill>
                  <a:schemeClr val="accent6"/>
                </a:solidFill>
              </a:rPr>
              <a:t> </a:t>
            </a:r>
            <a:r>
              <a:rPr lang="ru-RU" sz="3200" dirty="0" err="1">
                <a:solidFill>
                  <a:schemeClr val="accent6"/>
                </a:solidFill>
              </a:rPr>
              <a:t>зазвичай</a:t>
            </a:r>
            <a:r>
              <a:rPr lang="ru-RU" sz="3200" dirty="0">
                <a:solidFill>
                  <a:schemeClr val="accent6"/>
                </a:solidFill>
              </a:rPr>
              <a:t> </a:t>
            </a:r>
            <a:r>
              <a:rPr lang="ru-RU" sz="3200" dirty="0" err="1">
                <a:solidFill>
                  <a:schemeClr val="accent6"/>
                </a:solidFill>
              </a:rPr>
              <a:t>виникають</a:t>
            </a:r>
            <a:r>
              <a:rPr lang="ru-RU" sz="3200" dirty="0">
                <a:solidFill>
                  <a:schemeClr val="accent6"/>
                </a:solidFill>
              </a:rPr>
              <a:t> </a:t>
            </a:r>
            <a:r>
              <a:rPr lang="ru-RU" sz="3200" dirty="0" err="1">
                <a:solidFill>
                  <a:schemeClr val="accent6"/>
                </a:solidFill>
              </a:rPr>
              <a:t>досить</a:t>
            </a:r>
            <a:r>
              <a:rPr lang="ru-RU" sz="3200" dirty="0">
                <a:solidFill>
                  <a:schemeClr val="accent6"/>
                </a:solidFill>
              </a:rPr>
              <a:t> </a:t>
            </a:r>
            <a:r>
              <a:rPr lang="ru-RU" sz="3200" dirty="0" err="1">
                <a:solidFill>
                  <a:schemeClr val="accent6"/>
                </a:solidFill>
              </a:rPr>
              <a:t>швидко</a:t>
            </a:r>
            <a:r>
              <a:rPr lang="ru-RU" sz="3200" dirty="0">
                <a:solidFill>
                  <a:schemeClr val="accent6"/>
                </a:solidFill>
              </a:rPr>
              <a:t>. У </a:t>
            </a:r>
            <a:r>
              <a:rPr lang="ru-RU" sz="3200" dirty="0" err="1">
                <a:solidFill>
                  <a:schemeClr val="accent6"/>
                </a:solidFill>
              </a:rPr>
              <a:t>числі</a:t>
            </a:r>
            <a:r>
              <a:rPr lang="ru-RU" sz="3200" dirty="0">
                <a:solidFill>
                  <a:schemeClr val="accent6"/>
                </a:solidFill>
              </a:rPr>
              <a:t> </a:t>
            </a:r>
            <a:r>
              <a:rPr lang="ru-RU" sz="3200" dirty="0" err="1">
                <a:solidFill>
                  <a:schemeClr val="accent6"/>
                </a:solidFill>
              </a:rPr>
              <a:t>найбільш</a:t>
            </a:r>
            <a:r>
              <a:rPr lang="ru-RU" sz="3200" dirty="0">
                <a:solidFill>
                  <a:schemeClr val="accent6"/>
                </a:solidFill>
              </a:rPr>
              <a:t> </a:t>
            </a:r>
            <a:r>
              <a:rPr lang="ru-RU" sz="3200" dirty="0" err="1">
                <a:solidFill>
                  <a:schemeClr val="accent6"/>
                </a:solidFill>
              </a:rPr>
              <a:t>поширених</a:t>
            </a:r>
            <a:r>
              <a:rPr lang="ru-RU" sz="3200" dirty="0">
                <a:solidFill>
                  <a:schemeClr val="accent6"/>
                </a:solidFill>
              </a:rPr>
              <a:t> </a:t>
            </a:r>
            <a:r>
              <a:rPr lang="ru-RU" sz="3200" dirty="0" err="1">
                <a:solidFill>
                  <a:schemeClr val="accent6"/>
                </a:solidFill>
              </a:rPr>
              <a:t>наслідків</a:t>
            </a:r>
            <a:r>
              <a:rPr lang="ru-RU" sz="3200" dirty="0">
                <a:solidFill>
                  <a:schemeClr val="accent6"/>
                </a:solidFill>
              </a:rPr>
              <a:t> </a:t>
            </a:r>
            <a:r>
              <a:rPr lang="ru-RU" sz="3200" dirty="0" err="1">
                <a:solidFill>
                  <a:schemeClr val="accent6"/>
                </a:solidFill>
              </a:rPr>
              <a:t>гострого</a:t>
            </a:r>
            <a:r>
              <a:rPr lang="ru-RU" sz="3200" dirty="0">
                <a:solidFill>
                  <a:schemeClr val="accent6"/>
                </a:solidFill>
              </a:rPr>
              <a:t> </a:t>
            </a:r>
            <a:r>
              <a:rPr lang="ru-RU" sz="3200" dirty="0" err="1">
                <a:solidFill>
                  <a:schemeClr val="accent6"/>
                </a:solidFill>
              </a:rPr>
              <a:t>опромінення</a:t>
            </a:r>
            <a:r>
              <a:rPr lang="ru-RU" sz="3200" dirty="0">
                <a:solidFill>
                  <a:schemeClr val="accent6"/>
                </a:solidFill>
              </a:rPr>
              <a:t> – </a:t>
            </a:r>
            <a:r>
              <a:rPr lang="ru-RU" sz="3200" dirty="0" err="1">
                <a:solidFill>
                  <a:schemeClr val="accent6"/>
                </a:solidFill>
              </a:rPr>
              <a:t>опіки</a:t>
            </a:r>
            <a:r>
              <a:rPr lang="ru-RU" sz="3200" dirty="0">
                <a:solidFill>
                  <a:schemeClr val="accent6"/>
                </a:solidFill>
              </a:rPr>
              <a:t> </a:t>
            </a:r>
            <a:r>
              <a:rPr lang="ru-RU" sz="3200" dirty="0" err="1">
                <a:solidFill>
                  <a:schemeClr val="accent6"/>
                </a:solidFill>
              </a:rPr>
              <a:t>і</a:t>
            </a:r>
            <a:r>
              <a:rPr lang="ru-RU" sz="3200" dirty="0">
                <a:solidFill>
                  <a:schemeClr val="accent6"/>
                </a:solidFill>
              </a:rPr>
              <a:t> так звана </a:t>
            </a:r>
            <a:r>
              <a:rPr lang="ru-RU" sz="3200" dirty="0" err="1">
                <a:solidFill>
                  <a:schemeClr val="accent6"/>
                </a:solidFill>
              </a:rPr>
              <a:t>променева</a:t>
            </a:r>
            <a:r>
              <a:rPr lang="ru-RU" sz="3200" dirty="0">
                <a:solidFill>
                  <a:schemeClr val="accent6"/>
                </a:solidFill>
              </a:rPr>
              <a:t> хвороба, </a:t>
            </a:r>
            <a:r>
              <a:rPr lang="ru-RU" sz="3200" dirty="0" err="1">
                <a:solidFill>
                  <a:schemeClr val="accent6"/>
                </a:solidFill>
              </a:rPr>
              <a:t>або</a:t>
            </a:r>
            <a:r>
              <a:rPr lang="ru-RU" sz="3200" dirty="0">
                <a:solidFill>
                  <a:schemeClr val="accent6"/>
                </a:solidFill>
              </a:rPr>
              <a:t> </a:t>
            </a:r>
            <a:r>
              <a:rPr lang="ru-RU" sz="3200" dirty="0" err="1">
                <a:solidFill>
                  <a:schemeClr val="accent6"/>
                </a:solidFill>
              </a:rPr>
              <a:t>радіаційне</a:t>
            </a:r>
            <a:r>
              <a:rPr lang="ru-RU" sz="3200" dirty="0">
                <a:solidFill>
                  <a:schemeClr val="accent6"/>
                </a:solidFill>
              </a:rPr>
              <a:t> </a:t>
            </a:r>
            <a:r>
              <a:rPr lang="ru-RU" sz="3200" dirty="0" err="1">
                <a:solidFill>
                  <a:schemeClr val="accent6"/>
                </a:solidFill>
              </a:rPr>
              <a:t>ураження</a:t>
            </a:r>
            <a:r>
              <a:rPr lang="ru-RU" sz="3200" dirty="0">
                <a:solidFill>
                  <a:schemeClr val="accent6"/>
                </a:solidFill>
              </a:rPr>
              <a:t>, </a:t>
            </a:r>
            <a:r>
              <a:rPr lang="ru-RU" sz="3200" dirty="0" err="1">
                <a:solidFill>
                  <a:schemeClr val="accent6"/>
                </a:solidFill>
              </a:rPr>
              <a:t>що</a:t>
            </a:r>
            <a:r>
              <a:rPr lang="ru-RU" sz="3200" dirty="0">
                <a:solidFill>
                  <a:schemeClr val="accent6"/>
                </a:solidFill>
              </a:rPr>
              <a:t> </a:t>
            </a:r>
            <a:r>
              <a:rPr lang="ru-RU" sz="3200" dirty="0" err="1">
                <a:solidFill>
                  <a:schemeClr val="accent6"/>
                </a:solidFill>
              </a:rPr>
              <a:t>викликає</a:t>
            </a:r>
            <a:r>
              <a:rPr lang="ru-RU" sz="3200" dirty="0">
                <a:solidFill>
                  <a:schemeClr val="accent6"/>
                </a:solidFill>
              </a:rPr>
              <a:t> </a:t>
            </a:r>
            <a:r>
              <a:rPr lang="ru-RU" sz="3200" dirty="0" err="1">
                <a:solidFill>
                  <a:schemeClr val="accent6"/>
                </a:solidFill>
              </a:rPr>
              <a:t>передчасне</a:t>
            </a:r>
            <a:r>
              <a:rPr lang="ru-RU" sz="3200" dirty="0">
                <a:solidFill>
                  <a:schemeClr val="accent6"/>
                </a:solidFill>
              </a:rPr>
              <a:t> </a:t>
            </a:r>
            <a:r>
              <a:rPr lang="ru-RU" sz="3200" dirty="0" err="1">
                <a:solidFill>
                  <a:schemeClr val="accent6"/>
                </a:solidFill>
              </a:rPr>
              <a:t>старіння</a:t>
            </a:r>
            <a:r>
              <a:rPr lang="ru-RU" sz="3200" dirty="0">
                <a:solidFill>
                  <a:schemeClr val="accent6"/>
                </a:solidFill>
              </a:rPr>
              <a:t> </a:t>
            </a:r>
            <a:r>
              <a:rPr lang="ru-RU" sz="3200" dirty="0" err="1">
                <a:solidFill>
                  <a:schemeClr val="accent6"/>
                </a:solidFill>
              </a:rPr>
              <a:t>і</a:t>
            </a:r>
            <a:r>
              <a:rPr lang="ru-RU" sz="3200" dirty="0">
                <a:solidFill>
                  <a:schemeClr val="accent6"/>
                </a:solidFill>
              </a:rPr>
              <a:t> часто </a:t>
            </a:r>
            <a:r>
              <a:rPr lang="ru-RU" sz="3200" dirty="0" err="1">
                <a:solidFill>
                  <a:schemeClr val="accent6"/>
                </a:solidFill>
              </a:rPr>
              <a:t>призводить</a:t>
            </a:r>
            <a:r>
              <a:rPr lang="ru-RU" sz="3200" dirty="0">
                <a:solidFill>
                  <a:schemeClr val="accent6"/>
                </a:solidFill>
              </a:rPr>
              <a:t> до летального результату.</a:t>
            </a:r>
            <a:endParaRPr lang="uk-UA" sz="3200" dirty="0">
              <a:solidFill>
                <a:schemeClr val="accent6"/>
              </a:solidFill>
            </a:endParaRPr>
          </a:p>
        </p:txBody>
      </p:sp>
      <p:pic>
        <p:nvPicPr>
          <p:cNvPr id="5" name="Содержимое 4" descr="iskusstvennuyu-kozhu-ot-nastoyashchey.jpg"/>
          <p:cNvPicPr>
            <a:picLocks noGrp="1" noChangeAspect="1"/>
          </p:cNvPicPr>
          <p:nvPr>
            <p:ph idx="1"/>
          </p:nvPr>
        </p:nvPicPr>
        <p:blipFill>
          <a:blip r:embed="rId2" cstate="print"/>
          <a:stretch>
            <a:fillRect/>
          </a:stretch>
        </p:blipFill>
        <p:spPr>
          <a:xfrm>
            <a:off x="2483768" y="4077072"/>
            <a:ext cx="4029423" cy="2518389"/>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764704"/>
            <a:ext cx="7056784" cy="4524315"/>
          </a:xfrm>
          <a:prstGeom prst="rect">
            <a:avLst/>
          </a:prstGeom>
        </p:spPr>
        <p:txBody>
          <a:bodyPr wrap="square">
            <a:spAutoFit/>
          </a:bodyPr>
          <a:lstStyle/>
          <a:p>
            <a:pPr algn="ctr"/>
            <a:r>
              <a:rPr lang="ru-RU" sz="3600" dirty="0">
                <a:solidFill>
                  <a:schemeClr val="accent6"/>
                </a:solidFill>
              </a:rPr>
              <a:t>При </a:t>
            </a:r>
            <a:r>
              <a:rPr lang="ru-RU" sz="3600" dirty="0" err="1">
                <a:solidFill>
                  <a:schemeClr val="accent6"/>
                </a:solidFill>
              </a:rPr>
              <a:t>опроміненні</a:t>
            </a:r>
            <a:r>
              <a:rPr lang="ru-RU" sz="3600" dirty="0">
                <a:solidFill>
                  <a:schemeClr val="accent6"/>
                </a:solidFill>
              </a:rPr>
              <a:t> дозами </a:t>
            </a:r>
            <a:r>
              <a:rPr lang="ru-RU" sz="3600" dirty="0" err="1">
                <a:solidFill>
                  <a:schemeClr val="accent6"/>
                </a:solidFill>
              </a:rPr>
              <a:t>значної</a:t>
            </a:r>
            <a:r>
              <a:rPr lang="ru-RU" sz="3600" dirty="0">
                <a:solidFill>
                  <a:schemeClr val="accent6"/>
                </a:solidFill>
              </a:rPr>
              <a:t> </a:t>
            </a:r>
            <a:r>
              <a:rPr lang="ru-RU" sz="3600" dirty="0" err="1">
                <a:solidFill>
                  <a:schemeClr val="accent6"/>
                </a:solidFill>
              </a:rPr>
              <a:t>потужності</a:t>
            </a:r>
            <a:r>
              <a:rPr lang="ru-RU" sz="3600" dirty="0">
                <a:solidFill>
                  <a:schemeClr val="accent6"/>
                </a:solidFill>
              </a:rPr>
              <a:t> </a:t>
            </a:r>
            <a:r>
              <a:rPr lang="ru-RU" sz="3600" dirty="0" err="1">
                <a:solidFill>
                  <a:schemeClr val="accent6"/>
                </a:solidFill>
              </a:rPr>
              <a:t>летальний</a:t>
            </a:r>
            <a:r>
              <a:rPr lang="ru-RU" sz="3600" dirty="0">
                <a:solidFill>
                  <a:schemeClr val="accent6"/>
                </a:solidFill>
              </a:rPr>
              <a:t> результат </a:t>
            </a:r>
            <a:r>
              <a:rPr lang="ru-RU" sz="3600" dirty="0" err="1">
                <a:solidFill>
                  <a:schemeClr val="accent6"/>
                </a:solidFill>
              </a:rPr>
              <a:t>наступає</a:t>
            </a:r>
            <a:r>
              <a:rPr lang="ru-RU" sz="3600" dirty="0">
                <a:solidFill>
                  <a:schemeClr val="accent6"/>
                </a:solidFill>
              </a:rPr>
              <a:t> </a:t>
            </a:r>
            <a:r>
              <a:rPr lang="ru-RU" sz="3600" dirty="0" err="1">
                <a:solidFill>
                  <a:schemeClr val="accent6"/>
                </a:solidFill>
              </a:rPr>
              <a:t>протягом</a:t>
            </a:r>
            <a:r>
              <a:rPr lang="ru-RU" sz="3600" dirty="0">
                <a:solidFill>
                  <a:schemeClr val="accent6"/>
                </a:solidFill>
              </a:rPr>
              <a:t> </a:t>
            </a:r>
            <a:r>
              <a:rPr lang="ru-RU" sz="3600" dirty="0" err="1">
                <a:solidFill>
                  <a:schemeClr val="accent6"/>
                </a:solidFill>
              </a:rPr>
              <a:t>двох</a:t>
            </a:r>
            <a:r>
              <a:rPr lang="ru-RU" sz="3600" dirty="0">
                <a:solidFill>
                  <a:schemeClr val="accent6"/>
                </a:solidFill>
              </a:rPr>
              <a:t> </a:t>
            </a:r>
            <a:r>
              <a:rPr lang="ru-RU" sz="3600" dirty="0" err="1">
                <a:solidFill>
                  <a:schemeClr val="accent6"/>
                </a:solidFill>
              </a:rPr>
              <a:t>місяців</a:t>
            </a:r>
            <a:r>
              <a:rPr lang="ru-RU" sz="3600" dirty="0">
                <a:solidFill>
                  <a:schemeClr val="accent6"/>
                </a:solidFill>
              </a:rPr>
              <a:t>. У число </a:t>
            </a:r>
            <a:r>
              <a:rPr lang="ru-RU" sz="3600" dirty="0" err="1">
                <a:solidFill>
                  <a:schemeClr val="accent6"/>
                </a:solidFill>
              </a:rPr>
              <a:t>основних</a:t>
            </a:r>
            <a:r>
              <a:rPr lang="ru-RU" sz="3600" dirty="0">
                <a:solidFill>
                  <a:schemeClr val="accent6"/>
                </a:solidFill>
              </a:rPr>
              <a:t> </a:t>
            </a:r>
            <a:r>
              <a:rPr lang="ru-RU" sz="3600" dirty="0" err="1">
                <a:solidFill>
                  <a:schemeClr val="accent6"/>
                </a:solidFill>
              </a:rPr>
              <a:t>симптомів</a:t>
            </a:r>
            <a:r>
              <a:rPr lang="ru-RU" sz="3600" dirty="0">
                <a:solidFill>
                  <a:schemeClr val="accent6"/>
                </a:solidFill>
              </a:rPr>
              <a:t> </a:t>
            </a:r>
            <a:r>
              <a:rPr lang="ru-RU" sz="3600" dirty="0" err="1">
                <a:solidFill>
                  <a:schemeClr val="accent6"/>
                </a:solidFill>
              </a:rPr>
              <a:t>променевої</a:t>
            </a:r>
            <a:r>
              <a:rPr lang="ru-RU" sz="3600" dirty="0">
                <a:solidFill>
                  <a:schemeClr val="accent6"/>
                </a:solidFill>
              </a:rPr>
              <a:t> </a:t>
            </a:r>
            <a:r>
              <a:rPr lang="ru-RU" sz="3600" dirty="0" err="1">
                <a:solidFill>
                  <a:schemeClr val="accent6"/>
                </a:solidFill>
              </a:rPr>
              <a:t>хвороби</a:t>
            </a:r>
            <a:r>
              <a:rPr lang="ru-RU" sz="3600" dirty="0">
                <a:solidFill>
                  <a:schemeClr val="accent6"/>
                </a:solidFill>
              </a:rPr>
              <a:t> </a:t>
            </a:r>
            <a:r>
              <a:rPr lang="ru-RU" sz="3600" dirty="0" err="1">
                <a:solidFill>
                  <a:schemeClr val="accent6"/>
                </a:solidFill>
              </a:rPr>
              <a:t>входять</a:t>
            </a:r>
            <a:r>
              <a:rPr lang="ru-RU" sz="3600" dirty="0">
                <a:solidFill>
                  <a:schemeClr val="accent6"/>
                </a:solidFill>
              </a:rPr>
              <a:t> </a:t>
            </a:r>
            <a:r>
              <a:rPr lang="ru-RU" sz="3600" dirty="0" err="1">
                <a:solidFill>
                  <a:schemeClr val="accent6"/>
                </a:solidFill>
              </a:rPr>
              <a:t>нудота</a:t>
            </a:r>
            <a:r>
              <a:rPr lang="ru-RU" sz="3600" dirty="0">
                <a:solidFill>
                  <a:schemeClr val="accent6"/>
                </a:solidFill>
              </a:rPr>
              <a:t>, </a:t>
            </a:r>
            <a:r>
              <a:rPr lang="ru-RU" sz="3600" dirty="0" err="1">
                <a:solidFill>
                  <a:schemeClr val="accent6"/>
                </a:solidFill>
              </a:rPr>
              <a:t>слабкість</a:t>
            </a:r>
            <a:r>
              <a:rPr lang="ru-RU" sz="3600" dirty="0">
                <a:solidFill>
                  <a:schemeClr val="accent6"/>
                </a:solidFill>
              </a:rPr>
              <a:t>, </a:t>
            </a:r>
            <a:r>
              <a:rPr lang="ru-RU" sz="3600" dirty="0" err="1">
                <a:solidFill>
                  <a:schemeClr val="accent6"/>
                </a:solidFill>
              </a:rPr>
              <a:t>втрата</a:t>
            </a:r>
            <a:r>
              <a:rPr lang="ru-RU" sz="3600" dirty="0">
                <a:solidFill>
                  <a:schemeClr val="accent6"/>
                </a:solidFill>
              </a:rPr>
              <a:t> </a:t>
            </a:r>
            <a:r>
              <a:rPr lang="ru-RU" sz="3600" dirty="0" err="1">
                <a:solidFill>
                  <a:schemeClr val="accent6"/>
                </a:solidFill>
              </a:rPr>
              <a:t>волосся</a:t>
            </a:r>
            <a:r>
              <a:rPr lang="ru-RU" sz="3600" dirty="0">
                <a:solidFill>
                  <a:schemeClr val="accent6"/>
                </a:solidFill>
              </a:rPr>
              <a:t>, </a:t>
            </a:r>
            <a:r>
              <a:rPr lang="ru-RU" sz="3600" dirty="0" err="1">
                <a:solidFill>
                  <a:schemeClr val="accent6"/>
                </a:solidFill>
              </a:rPr>
              <a:t>опіки</a:t>
            </a:r>
            <a:r>
              <a:rPr lang="ru-RU" sz="3600" dirty="0">
                <a:solidFill>
                  <a:schemeClr val="accent6"/>
                </a:solidFill>
              </a:rPr>
              <a:t> </a:t>
            </a:r>
            <a:r>
              <a:rPr lang="ru-RU" sz="3600" dirty="0" err="1">
                <a:solidFill>
                  <a:schemeClr val="accent6"/>
                </a:solidFill>
              </a:rPr>
              <a:t>шкіри</a:t>
            </a:r>
            <a:r>
              <a:rPr lang="ru-RU" sz="3600" dirty="0">
                <a:solidFill>
                  <a:schemeClr val="accent6"/>
                </a:solidFill>
              </a:rPr>
              <a:t>, </a:t>
            </a:r>
            <a:r>
              <a:rPr lang="ru-RU" sz="3600" dirty="0" err="1">
                <a:solidFill>
                  <a:schemeClr val="accent6"/>
                </a:solidFill>
              </a:rPr>
              <a:t>порушення</a:t>
            </a:r>
            <a:r>
              <a:rPr lang="ru-RU" sz="3600" dirty="0">
                <a:solidFill>
                  <a:schemeClr val="accent6"/>
                </a:solidFill>
              </a:rPr>
              <a:t> </a:t>
            </a:r>
            <a:r>
              <a:rPr lang="ru-RU" sz="3600" dirty="0" err="1">
                <a:solidFill>
                  <a:schemeClr val="accent6"/>
                </a:solidFill>
              </a:rPr>
              <a:t>роботи</a:t>
            </a:r>
            <a:r>
              <a:rPr lang="ru-RU" sz="3600" dirty="0">
                <a:solidFill>
                  <a:schemeClr val="accent6"/>
                </a:solidFill>
              </a:rPr>
              <a:t> </a:t>
            </a:r>
            <a:r>
              <a:rPr lang="ru-RU" sz="3600" dirty="0" err="1">
                <a:solidFill>
                  <a:schemeClr val="accent6"/>
                </a:solidFill>
              </a:rPr>
              <a:t>різних</a:t>
            </a:r>
            <a:r>
              <a:rPr lang="ru-RU" sz="3600" dirty="0">
                <a:solidFill>
                  <a:schemeClr val="accent6"/>
                </a:solidFill>
              </a:rPr>
              <a:t> </a:t>
            </a:r>
            <a:r>
              <a:rPr lang="ru-RU" sz="3600" dirty="0" err="1">
                <a:solidFill>
                  <a:schemeClr val="accent6"/>
                </a:solidFill>
              </a:rPr>
              <a:t>органів</a:t>
            </a:r>
            <a:r>
              <a:rPr lang="ru-RU" sz="3600" dirty="0">
                <a:solidFill>
                  <a:schemeClr val="accent6"/>
                </a:solidFill>
              </a:rPr>
              <a:t>.</a:t>
            </a:r>
            <a:endParaRPr lang="uk-UA" sz="3600" dirty="0">
              <a:solidFill>
                <a:schemeClr val="accent6"/>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712968" cy="6741368"/>
          </a:xfrm>
        </p:spPr>
        <p:txBody>
          <a:bodyPr>
            <a:normAutofit fontScale="90000"/>
          </a:bodyPr>
          <a:lstStyle/>
          <a:p>
            <a:r>
              <a:rPr lang="uk-UA" sz="2400" b="1" dirty="0" err="1" smtClean="0">
                <a:solidFill>
                  <a:schemeClr val="accent6"/>
                </a:solidFill>
                <a:sym typeface="Symbol"/>
              </a:rPr>
              <a:t></a:t>
            </a:r>
            <a:r>
              <a:rPr lang="uk-UA" sz="2800" b="1" dirty="0" err="1" smtClean="0">
                <a:solidFill>
                  <a:schemeClr val="accent6"/>
                </a:solidFill>
              </a:rPr>
              <a:t>Променева</a:t>
            </a:r>
            <a:r>
              <a:rPr lang="uk-UA" sz="2800" b="1" dirty="0" smtClean="0">
                <a:solidFill>
                  <a:schemeClr val="accent6"/>
                </a:solidFill>
              </a:rPr>
              <a:t> хвороба 1-го (легкого) ступеня</a:t>
            </a:r>
            <a:r>
              <a:rPr lang="uk-UA" sz="2400" dirty="0" smtClean="0">
                <a:solidFill>
                  <a:schemeClr val="accent6"/>
                </a:solidFill>
              </a:rPr>
              <a:t> </a:t>
            </a:r>
            <a:r>
              <a:rPr lang="uk-UA" sz="2800" dirty="0" smtClean="0">
                <a:solidFill>
                  <a:schemeClr val="accent6"/>
                </a:solidFill>
              </a:rPr>
              <a:t>виникає при загальній експозиційній дозі опромінення 100…200Р. Прихований період може тривати 2-3 тижні, після чого з'являється нездужання, загальна слабкість, почуття важкості в голові, стиснення в грудях, підвищення пітливості, періодичне підвищення температури. У крові зменшується вміст лейкоцитів.</a:t>
            </a:r>
            <a:r>
              <a:rPr lang="uk-UA" sz="2400" b="1" dirty="0" smtClean="0">
                <a:solidFill>
                  <a:schemeClr val="accent6"/>
                </a:solidFill>
              </a:rPr>
              <a:t/>
            </a:r>
            <a:br>
              <a:rPr lang="uk-UA" sz="2400" b="1" dirty="0" smtClean="0">
                <a:solidFill>
                  <a:schemeClr val="accent6"/>
                </a:solidFill>
              </a:rPr>
            </a:br>
            <a:r>
              <a:rPr lang="uk-UA" sz="2400" b="1" dirty="0" smtClean="0">
                <a:solidFill>
                  <a:schemeClr val="accent6"/>
                </a:solidFill>
              </a:rPr>
              <a:t/>
            </a:r>
            <a:br>
              <a:rPr lang="uk-UA" sz="2400" b="1" dirty="0" smtClean="0">
                <a:solidFill>
                  <a:schemeClr val="accent6"/>
                </a:solidFill>
              </a:rPr>
            </a:br>
            <a:r>
              <a:rPr lang="uk-UA" sz="2400" b="1" dirty="0" err="1" smtClean="0">
                <a:solidFill>
                  <a:schemeClr val="accent6"/>
                </a:solidFill>
                <a:sym typeface="Symbol"/>
              </a:rPr>
              <a:t></a:t>
            </a:r>
            <a:r>
              <a:rPr lang="uk-UA" sz="2800" b="1" dirty="0" err="1" smtClean="0">
                <a:solidFill>
                  <a:schemeClr val="accent6"/>
                </a:solidFill>
              </a:rPr>
              <a:t>Променева</a:t>
            </a:r>
            <a:r>
              <a:rPr lang="uk-UA" sz="2800" b="1" dirty="0" smtClean="0">
                <a:solidFill>
                  <a:schemeClr val="accent6"/>
                </a:solidFill>
              </a:rPr>
              <a:t> хвороба 2-го (середнього) ступеня</a:t>
            </a:r>
            <a:r>
              <a:rPr lang="uk-UA" sz="2400" dirty="0" smtClean="0">
                <a:solidFill>
                  <a:schemeClr val="accent6"/>
                </a:solidFill>
              </a:rPr>
              <a:t> </a:t>
            </a:r>
            <a:r>
              <a:rPr lang="uk-UA" sz="3100" dirty="0" smtClean="0">
                <a:solidFill>
                  <a:schemeClr val="accent6"/>
                </a:solidFill>
              </a:rPr>
              <a:t>виникає при загальній експозиційній дозі опромінення 200…400Р. Прихований період триває близько 1 тижня. Проявляється у вигляді важкого нездужання, розладу нервової системи, головних болях, запамороченнях, часто буває блювота й понос, підвищується температура, кількість лейкоцитів (особливо лімфоцитів) зменшується в 2 рази. Лікування триває 1,5-2 місяці. Смертність - до 20% випадків.</a:t>
            </a:r>
            <a:endParaRPr lang="uk-UA" sz="3100" dirty="0">
              <a:solidFill>
                <a:schemeClr val="accent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466730"/>
          </a:xfrm>
        </p:spPr>
        <p:txBody>
          <a:bodyPr>
            <a:noAutofit/>
          </a:bodyPr>
          <a:lstStyle/>
          <a:p>
            <a:r>
              <a:rPr lang="uk-UA" sz="2800" b="1" dirty="0" err="1" smtClean="0">
                <a:solidFill>
                  <a:schemeClr val="accent6"/>
                </a:solidFill>
                <a:sym typeface="Symbol"/>
              </a:rPr>
              <a:t></a:t>
            </a:r>
            <a:r>
              <a:rPr lang="uk-UA" sz="2800" b="1" dirty="0" err="1" smtClean="0">
                <a:solidFill>
                  <a:schemeClr val="accent6"/>
                </a:solidFill>
              </a:rPr>
              <a:t>Променева</a:t>
            </a:r>
            <a:r>
              <a:rPr lang="uk-UA" sz="2800" b="1" dirty="0" smtClean="0">
                <a:solidFill>
                  <a:schemeClr val="accent6"/>
                </a:solidFill>
              </a:rPr>
              <a:t> хвороба 3-го (важкого) ступеня</a:t>
            </a:r>
            <a:r>
              <a:rPr lang="uk-UA" sz="2400" dirty="0" smtClean="0">
                <a:solidFill>
                  <a:schemeClr val="accent6"/>
                </a:solidFill>
              </a:rPr>
              <a:t> </a:t>
            </a:r>
            <a:r>
              <a:rPr lang="uk-UA" sz="2800" dirty="0" smtClean="0">
                <a:solidFill>
                  <a:schemeClr val="accent6"/>
                </a:solidFill>
              </a:rPr>
              <a:t>виникає при загальній експозиційній дозі опромінення 400…600Р. Прихований період - до декількох годин. Відзначають ті ж ознаки, тільки у важчій формі. Крім того, можлива втрата свідомості, крововиливи на слизуваті оболонки і як наслідок - запальні процеси. Без лікування в 20…70% випадків наступає смерть від інфекційних ускладнень або кровотеч.</a:t>
            </a:r>
            <a:r>
              <a:rPr lang="uk-UA" sz="2400" b="1" dirty="0" smtClean="0">
                <a:solidFill>
                  <a:schemeClr val="accent6"/>
                </a:solidFill>
              </a:rPr>
              <a:t/>
            </a:r>
            <a:br>
              <a:rPr lang="uk-UA" sz="2400" b="1" dirty="0" smtClean="0">
                <a:solidFill>
                  <a:schemeClr val="accent6"/>
                </a:solidFill>
              </a:rPr>
            </a:br>
            <a:r>
              <a:rPr lang="uk-UA" sz="2400" b="1" dirty="0" smtClean="0">
                <a:solidFill>
                  <a:schemeClr val="accent6"/>
                </a:solidFill>
              </a:rPr>
              <a:t/>
            </a:r>
            <a:br>
              <a:rPr lang="uk-UA" sz="2400" b="1" dirty="0" smtClean="0">
                <a:solidFill>
                  <a:schemeClr val="accent6"/>
                </a:solidFill>
              </a:rPr>
            </a:br>
            <a:r>
              <a:rPr lang="uk-UA" sz="2400" b="1" dirty="0" smtClean="0">
                <a:solidFill>
                  <a:schemeClr val="accent6"/>
                </a:solidFill>
                <a:sym typeface="Symbol"/>
              </a:rPr>
              <a:t></a:t>
            </a:r>
            <a:r>
              <a:rPr lang="ru-RU" sz="2800" b="1" dirty="0" err="1" smtClean="0">
                <a:solidFill>
                  <a:schemeClr val="accent6"/>
                </a:solidFill>
              </a:rPr>
              <a:t>Променева</a:t>
            </a:r>
            <a:r>
              <a:rPr lang="ru-RU" sz="2800" b="1" dirty="0" smtClean="0">
                <a:solidFill>
                  <a:schemeClr val="accent6"/>
                </a:solidFill>
              </a:rPr>
              <a:t> хвороба 4-го (</a:t>
            </a:r>
            <a:r>
              <a:rPr lang="ru-RU" sz="2800" b="1" dirty="0" err="1" smtClean="0">
                <a:solidFill>
                  <a:schemeClr val="accent6"/>
                </a:solidFill>
              </a:rPr>
              <a:t>украй</a:t>
            </a:r>
            <a:r>
              <a:rPr lang="ru-RU" sz="2800" b="1" dirty="0" smtClean="0">
                <a:solidFill>
                  <a:schemeClr val="accent6"/>
                </a:solidFill>
              </a:rPr>
              <a:t> </a:t>
            </a:r>
            <a:r>
              <a:rPr lang="ru-RU" sz="2800" b="1" dirty="0" err="1" smtClean="0">
                <a:solidFill>
                  <a:schemeClr val="accent6"/>
                </a:solidFill>
              </a:rPr>
              <a:t>важкого</a:t>
            </a:r>
            <a:r>
              <a:rPr lang="ru-RU" sz="2800" b="1" dirty="0" smtClean="0">
                <a:solidFill>
                  <a:schemeClr val="accent6"/>
                </a:solidFill>
              </a:rPr>
              <a:t>) </a:t>
            </a:r>
            <a:r>
              <a:rPr lang="ru-RU" sz="2800" dirty="0" err="1" smtClean="0">
                <a:solidFill>
                  <a:schemeClr val="accent6"/>
                </a:solidFill>
              </a:rPr>
              <a:t>ступеня</a:t>
            </a:r>
            <a:r>
              <a:rPr lang="ru-RU" sz="2400" dirty="0" smtClean="0">
                <a:solidFill>
                  <a:schemeClr val="accent6"/>
                </a:solidFill>
              </a:rPr>
              <a:t> </a:t>
            </a:r>
            <a:r>
              <a:rPr lang="ru-RU" sz="2800" dirty="0" err="1" smtClean="0">
                <a:solidFill>
                  <a:schemeClr val="accent6"/>
                </a:solidFill>
              </a:rPr>
              <a:t>виникає</a:t>
            </a:r>
            <a:r>
              <a:rPr lang="ru-RU" sz="2800" dirty="0" smtClean="0">
                <a:solidFill>
                  <a:schemeClr val="accent6"/>
                </a:solidFill>
              </a:rPr>
              <a:t> при </a:t>
            </a:r>
            <a:r>
              <a:rPr lang="ru-RU" sz="2800" dirty="0" err="1" smtClean="0">
                <a:solidFill>
                  <a:schemeClr val="accent6"/>
                </a:solidFill>
              </a:rPr>
              <a:t>дозі</a:t>
            </a:r>
            <a:r>
              <a:rPr lang="ru-RU" sz="2800" dirty="0" smtClean="0">
                <a:solidFill>
                  <a:schemeClr val="accent6"/>
                </a:solidFill>
              </a:rPr>
              <a:t> </a:t>
            </a:r>
            <a:r>
              <a:rPr lang="ru-RU" sz="2800" dirty="0" err="1" smtClean="0">
                <a:solidFill>
                  <a:schemeClr val="accent6"/>
                </a:solidFill>
              </a:rPr>
              <a:t>більше</a:t>
            </a:r>
            <a:r>
              <a:rPr lang="ru-RU" sz="2800" dirty="0" smtClean="0">
                <a:solidFill>
                  <a:schemeClr val="accent6"/>
                </a:solidFill>
              </a:rPr>
              <a:t> 600 Р, </a:t>
            </a:r>
            <a:r>
              <a:rPr lang="ru-RU" sz="2800" dirty="0" err="1" smtClean="0">
                <a:solidFill>
                  <a:schemeClr val="accent6"/>
                </a:solidFill>
              </a:rPr>
              <a:t>що</a:t>
            </a:r>
            <a:r>
              <a:rPr lang="ru-RU" sz="2800" dirty="0" smtClean="0">
                <a:solidFill>
                  <a:schemeClr val="accent6"/>
                </a:solidFill>
              </a:rPr>
              <a:t> без </a:t>
            </a:r>
            <a:r>
              <a:rPr lang="ru-RU" sz="2800" dirty="0" err="1" smtClean="0">
                <a:solidFill>
                  <a:schemeClr val="accent6"/>
                </a:solidFill>
              </a:rPr>
              <a:t>лікування</a:t>
            </a:r>
            <a:r>
              <a:rPr lang="ru-RU" sz="2800" dirty="0" smtClean="0">
                <a:solidFill>
                  <a:schemeClr val="accent6"/>
                </a:solidFill>
              </a:rPr>
              <a:t> </a:t>
            </a:r>
            <a:r>
              <a:rPr lang="ru-RU" sz="2800" dirty="0" err="1" smtClean="0">
                <a:solidFill>
                  <a:schemeClr val="accent6"/>
                </a:solidFill>
              </a:rPr>
              <a:t>звичайно</a:t>
            </a:r>
            <a:r>
              <a:rPr lang="ru-RU" sz="2800" dirty="0" smtClean="0">
                <a:solidFill>
                  <a:schemeClr val="accent6"/>
                </a:solidFill>
              </a:rPr>
              <a:t> </a:t>
            </a:r>
            <a:r>
              <a:rPr lang="ru-RU" sz="2800" dirty="0" err="1" smtClean="0">
                <a:solidFill>
                  <a:schemeClr val="accent6"/>
                </a:solidFill>
              </a:rPr>
              <a:t>закінчується</a:t>
            </a:r>
            <a:r>
              <a:rPr lang="ru-RU" sz="2800" dirty="0" smtClean="0">
                <a:solidFill>
                  <a:schemeClr val="accent6"/>
                </a:solidFill>
              </a:rPr>
              <a:t> </a:t>
            </a:r>
            <a:r>
              <a:rPr lang="ru-RU" sz="2800" dirty="0" err="1" smtClean="0">
                <a:solidFill>
                  <a:schemeClr val="accent6"/>
                </a:solidFill>
              </a:rPr>
              <a:t>смертю</a:t>
            </a:r>
            <a:r>
              <a:rPr lang="ru-RU" sz="2800" dirty="0" smtClean="0">
                <a:solidFill>
                  <a:schemeClr val="accent6"/>
                </a:solidFill>
              </a:rPr>
              <a:t> </a:t>
            </a:r>
            <a:r>
              <a:rPr lang="ru-RU" sz="2800" dirty="0" err="1" smtClean="0">
                <a:solidFill>
                  <a:schemeClr val="accent6"/>
                </a:solidFill>
              </a:rPr>
              <a:t>впродовж</a:t>
            </a:r>
            <a:r>
              <a:rPr lang="ru-RU" sz="2800" dirty="0" smtClean="0">
                <a:solidFill>
                  <a:schemeClr val="accent6"/>
                </a:solidFill>
              </a:rPr>
              <a:t> 2-х </a:t>
            </a:r>
            <a:r>
              <a:rPr lang="ru-RU" sz="2800" dirty="0" err="1" smtClean="0">
                <a:solidFill>
                  <a:schemeClr val="accent6"/>
                </a:solidFill>
              </a:rPr>
              <a:t>тижнів</a:t>
            </a:r>
            <a:r>
              <a:rPr lang="ru-RU" sz="2800" dirty="0" smtClean="0">
                <a:solidFill>
                  <a:schemeClr val="accent6"/>
                </a:solidFill>
              </a:rPr>
              <a:t>.</a:t>
            </a:r>
            <a:endParaRPr lang="uk-UA" sz="2800" dirty="0">
              <a:solidFill>
                <a:schemeClr val="accent6"/>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5846"/>
            <a:ext cx="8568952" cy="5632311"/>
          </a:xfrm>
          <a:prstGeom prst="rect">
            <a:avLst/>
          </a:prstGeom>
        </p:spPr>
        <p:txBody>
          <a:bodyPr wrap="square">
            <a:spAutoFit/>
          </a:bodyPr>
          <a:lstStyle/>
          <a:p>
            <a:pPr algn="ctr"/>
            <a:r>
              <a:rPr lang="uk-UA" sz="2400" dirty="0">
                <a:solidFill>
                  <a:schemeClr val="accent6"/>
                </a:solidFill>
              </a:rPr>
              <a:t>Вплив радіації на живий організм викликає в ньому різні оборотні і необоротні біологічні зміни. І ці зміни діляться на дві категорії – </a:t>
            </a:r>
            <a:r>
              <a:rPr lang="uk-UA" sz="2400" u="sng" dirty="0">
                <a:solidFill>
                  <a:schemeClr val="accent6"/>
                </a:solidFill>
              </a:rPr>
              <a:t>соматичні</a:t>
            </a:r>
            <a:r>
              <a:rPr lang="uk-UA" sz="2400" dirty="0">
                <a:solidFill>
                  <a:schemeClr val="accent6"/>
                </a:solidFill>
              </a:rPr>
              <a:t>, викликані безпосередньо у людини, і </a:t>
            </a:r>
            <a:r>
              <a:rPr lang="uk-UA" sz="2400" u="sng" dirty="0">
                <a:solidFill>
                  <a:schemeClr val="accent6"/>
                </a:solidFill>
              </a:rPr>
              <a:t>генетичні</a:t>
            </a:r>
            <a:r>
              <a:rPr lang="uk-UA" sz="2400" dirty="0">
                <a:solidFill>
                  <a:schemeClr val="accent6"/>
                </a:solidFill>
              </a:rPr>
              <a:t>, що виникають у нащадків. Важкість впливу радіації на організм людини залежить від того, як відбувається цей вплив – відразу чи порціями. Більшість органів встигає відновитися, тому вони краще переносять серію короткочасних доз, в порівнянні з тією ж сумарною дозою опромінення за один раз. Як писалося вище, реакція різних органів на радіацію не однакова – червоний кістковий мозок та органи кровотворної системи, репродуктивні органи та органи зору найбільш вразливі. Також, варто зауважити, що діти сильніше схильні до дії радіації, ніж доросла людина. Більшість органів дорослої людини не такі схильні до впливу радіації – це нирки, печінка, сечовий міхур, хрящові тканини.</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476672"/>
            <a:ext cx="8568952" cy="5976664"/>
          </a:xfrm>
        </p:spPr>
        <p:txBody>
          <a:bodyPr>
            <a:normAutofit/>
          </a:bodyPr>
          <a:lstStyle/>
          <a:p>
            <a:r>
              <a:rPr lang="uk-UA" sz="2800" dirty="0">
                <a:solidFill>
                  <a:schemeClr val="accent6"/>
                </a:solidFill>
              </a:rPr>
              <a:t>Радіоактивні речовини характеризуються іонізуючим випромінюванням, енергії якого достатньо для відділення електронів від атомів (в результаті чого утворюються заряджені іони) і розриву хімічних зв'язків. Іонізуюча радіація може зашкодити будь-якому типу тканини людського організму, причому в більшості випадків пошкодження від іонізуючого випромінювання не піддаються відновленню. Більше того – будь-яке порушення природного механізму відновлення організму призводить до утворення ракових клітин.</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Autofit/>
          </a:bodyPr>
          <a:lstStyle/>
          <a:p>
            <a:r>
              <a:rPr lang="uk-UA" sz="3600" dirty="0">
                <a:solidFill>
                  <a:schemeClr val="accent6"/>
                </a:solidFill>
              </a:rPr>
              <a:t>У загальному випадку ступінь ушкоджень організму залежить від інтенсивності і тривалості впливу радіації на нього. Наслідки для здоров'я в результаті радіаційного опромінення прийнято поділяти на дві основні категорії: стохастичні і не стохастичні.</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5544616"/>
          </a:xfrm>
        </p:spPr>
        <p:txBody>
          <a:bodyPr>
            <a:noAutofit/>
          </a:bodyPr>
          <a:lstStyle/>
          <a:p>
            <a:r>
              <a:rPr lang="ru-RU" sz="3200" b="1" u="sng" dirty="0" smtClean="0">
                <a:solidFill>
                  <a:schemeClr val="accent6"/>
                </a:solidFill>
              </a:rPr>
              <a:t/>
            </a:r>
            <a:br>
              <a:rPr lang="ru-RU" sz="3200" b="1" u="sng" dirty="0" smtClean="0">
                <a:solidFill>
                  <a:schemeClr val="accent6"/>
                </a:solidFill>
              </a:rPr>
            </a:br>
            <a:r>
              <a:rPr lang="ru-RU" sz="3200" b="1" dirty="0" smtClean="0">
                <a:solidFill>
                  <a:schemeClr val="accent6"/>
                </a:solidFill>
                <a:sym typeface="Symbol"/>
              </a:rPr>
              <a:t></a:t>
            </a:r>
            <a:r>
              <a:rPr lang="ru-RU" sz="4000" b="1" dirty="0" err="1" smtClean="0">
                <a:solidFill>
                  <a:schemeClr val="accent6"/>
                </a:solidFill>
              </a:rPr>
              <a:t>Стохастичні</a:t>
            </a:r>
            <a:r>
              <a:rPr lang="ru-RU" sz="4000" b="1" dirty="0" smtClean="0">
                <a:solidFill>
                  <a:schemeClr val="accent6"/>
                </a:solidFill>
              </a:rPr>
              <a:t> </a:t>
            </a:r>
            <a:r>
              <a:rPr lang="ru-RU" sz="4000" b="1" dirty="0">
                <a:solidFill>
                  <a:schemeClr val="accent6"/>
                </a:solidFill>
              </a:rPr>
              <a:t>(</a:t>
            </a:r>
            <a:r>
              <a:rPr lang="ru-RU" sz="4000" b="1" dirty="0" err="1">
                <a:solidFill>
                  <a:schemeClr val="accent6"/>
                </a:solidFill>
              </a:rPr>
              <a:t>випадкові</a:t>
            </a:r>
            <a:r>
              <a:rPr lang="ru-RU" sz="4000" b="1" dirty="0">
                <a:solidFill>
                  <a:schemeClr val="accent6"/>
                </a:solidFill>
              </a:rPr>
              <a:t>) </a:t>
            </a:r>
            <a:r>
              <a:rPr lang="ru-RU" sz="4000" b="1" dirty="0" err="1">
                <a:solidFill>
                  <a:schemeClr val="accent6"/>
                </a:solidFill>
              </a:rPr>
              <a:t>наслідки</a:t>
            </a:r>
            <a:r>
              <a:rPr lang="ru-RU" sz="4000" b="1" dirty="0">
                <a:solidFill>
                  <a:schemeClr val="accent6"/>
                </a:solidFill>
              </a:rPr>
              <a:t> </a:t>
            </a:r>
            <a:r>
              <a:rPr lang="ru-RU" sz="4000" b="1" dirty="0" err="1">
                <a:solidFill>
                  <a:schemeClr val="accent6"/>
                </a:solidFill>
              </a:rPr>
              <a:t>впливу</a:t>
            </a:r>
            <a:r>
              <a:rPr lang="ru-RU" sz="4000" b="1" dirty="0">
                <a:solidFill>
                  <a:schemeClr val="accent6"/>
                </a:solidFill>
              </a:rPr>
              <a:t> </a:t>
            </a:r>
            <a:r>
              <a:rPr lang="ru-RU" sz="4000" b="1" dirty="0" err="1">
                <a:solidFill>
                  <a:schemeClr val="accent6"/>
                </a:solidFill>
              </a:rPr>
              <a:t>радіації</a:t>
            </a:r>
            <a:r>
              <a:rPr lang="ru-RU" sz="4000" b="1" dirty="0">
                <a:solidFill>
                  <a:schemeClr val="accent6"/>
                </a:solidFill>
              </a:rPr>
              <a:t> на </a:t>
            </a:r>
            <a:r>
              <a:rPr lang="ru-RU" sz="4000" b="1" dirty="0" err="1">
                <a:solidFill>
                  <a:schemeClr val="accent6"/>
                </a:solidFill>
              </a:rPr>
              <a:t>організм</a:t>
            </a:r>
            <a:r>
              <a:rPr lang="ru-RU" sz="4000" b="1" dirty="0">
                <a:solidFill>
                  <a:schemeClr val="accent6"/>
                </a:solidFill>
              </a:rPr>
              <a:t> </a:t>
            </a:r>
            <a:r>
              <a:rPr lang="ru-RU" sz="4000" b="1" dirty="0" err="1" smtClean="0">
                <a:solidFill>
                  <a:schemeClr val="accent6"/>
                </a:solidFill>
              </a:rPr>
              <a:t>людини</a:t>
            </a:r>
            <a:r>
              <a:rPr lang="ru-RU" sz="3200" b="1" dirty="0" smtClean="0">
                <a:solidFill>
                  <a:schemeClr val="accent6"/>
                </a:solidFill>
              </a:rPr>
              <a:t/>
            </a:r>
            <a:br>
              <a:rPr lang="ru-RU" sz="3200" b="1" dirty="0" smtClean="0">
                <a:solidFill>
                  <a:schemeClr val="accent6"/>
                </a:solidFill>
              </a:rPr>
            </a:br>
            <a:r>
              <a:rPr lang="ru-RU" sz="3200" b="1" dirty="0" smtClean="0">
                <a:solidFill>
                  <a:schemeClr val="accent6"/>
                </a:solidFill>
              </a:rPr>
              <a:t/>
            </a:r>
            <a:br>
              <a:rPr lang="ru-RU" sz="3200" b="1" dirty="0" smtClean="0">
                <a:solidFill>
                  <a:schemeClr val="accent6"/>
                </a:solidFill>
              </a:rPr>
            </a:br>
            <a:r>
              <a:rPr lang="uk-UA" sz="3200" dirty="0" smtClean="0">
                <a:solidFill>
                  <a:schemeClr val="accent6"/>
                </a:solidFill>
              </a:rPr>
              <a:t>Стохастичні </a:t>
            </a:r>
            <a:r>
              <a:rPr lang="uk-UA" sz="3200" dirty="0">
                <a:solidFill>
                  <a:schemeClr val="accent6"/>
                </a:solidFill>
              </a:rPr>
              <a:t>наслідки опромінення пов'язані з довгостроковим опроміненням при мінімальному рівні радіації (сама назва «стохастичний» означає ймовірність чого-небудь). Чим вищий рівень радіації, тим імовірніші наслідки для здоров'я, проте рівень радіації не впливає на їх вигляд.</a:t>
            </a:r>
            <a:r>
              <a:rPr lang="ru-RU" sz="3200" b="1" u="sng" dirty="0" smtClean="0">
                <a:solidFill>
                  <a:schemeClr val="accent6"/>
                </a:solidFill>
              </a:rPr>
              <a:t/>
            </a:r>
            <a:br>
              <a:rPr lang="ru-RU" sz="3200" b="1" u="sng" dirty="0" smtClean="0">
                <a:solidFill>
                  <a:schemeClr val="accent6"/>
                </a:solidFill>
              </a:rPr>
            </a:br>
            <a:r>
              <a:rPr lang="ru-RU" sz="3200" b="1" u="sng" dirty="0">
                <a:solidFill>
                  <a:schemeClr val="accent6"/>
                </a:solidFill>
              </a:rPr>
              <a:t/>
            </a:r>
            <a:br>
              <a:rPr lang="ru-RU" sz="3200" b="1" u="sng" dirty="0">
                <a:solidFill>
                  <a:schemeClr val="accent6"/>
                </a:solidFill>
              </a:rPr>
            </a:br>
            <a:endParaRPr lang="uk-UA" sz="3200" dirty="0">
              <a:solidFill>
                <a:schemeClr val="accent6"/>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2492896"/>
          </a:xfrm>
        </p:spPr>
        <p:txBody>
          <a:bodyPr>
            <a:noAutofit/>
          </a:bodyPr>
          <a:lstStyle/>
          <a:p>
            <a:r>
              <a:rPr lang="uk-UA" sz="2400" dirty="0" smtClean="0">
                <a:solidFill>
                  <a:schemeClr val="accent6"/>
                </a:solidFill>
              </a:rPr>
              <a:t>Рак  є ключовим </a:t>
            </a:r>
            <a:r>
              <a:rPr lang="uk-UA" sz="2400" dirty="0">
                <a:solidFill>
                  <a:schemeClr val="accent6"/>
                </a:solidFill>
              </a:rPr>
              <a:t>наслідком для здоров'я людини внаслідок опромінення. Рак – це неконтрольований ріст клітин. Зазвичай організм контролює механізм росту та розвитку клітин, а також відновлення пошкоджених тканин. У результаті пошкоджень на клітинному або молекулярному рівні цей механізм порушується, приводячи до неконтрольованого росту клітин.</a:t>
            </a:r>
          </a:p>
        </p:txBody>
      </p:sp>
      <p:pic>
        <p:nvPicPr>
          <p:cNvPr id="4" name="Содержимое 3" descr="10953080.jpg"/>
          <p:cNvPicPr>
            <a:picLocks noGrp="1" noChangeAspect="1"/>
          </p:cNvPicPr>
          <p:nvPr>
            <p:ph idx="1"/>
          </p:nvPr>
        </p:nvPicPr>
        <p:blipFill>
          <a:blip r:embed="rId2" cstate="print"/>
          <a:stretch>
            <a:fillRect/>
          </a:stretch>
        </p:blipFill>
        <p:spPr>
          <a:xfrm>
            <a:off x="2195736" y="2492896"/>
            <a:ext cx="4392488" cy="4365104"/>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872208"/>
          </a:xfrm>
        </p:spPr>
        <p:txBody>
          <a:bodyPr>
            <a:noAutofit/>
          </a:bodyPr>
          <a:lstStyle/>
          <a:p>
            <a:r>
              <a:rPr lang="uk-UA" sz="2400" dirty="0">
                <a:solidFill>
                  <a:schemeClr val="accent6"/>
                </a:solidFill>
              </a:rPr>
              <a:t>Крім того, до групи стохастичних, або випадкових наслідків опромінення входять зміни в ДНК, викликані радіацією – так звані клітинні мутації. У деяких випадках організм не справляється із завданням відновлення таких утворень, що призводить до появи нових мутацій. Мутації можуть бути </a:t>
            </a:r>
            <a:r>
              <a:rPr lang="uk-UA" sz="2400" dirty="0" err="1">
                <a:solidFill>
                  <a:schemeClr val="accent6"/>
                </a:solidFill>
              </a:rPr>
              <a:t>тератогенними</a:t>
            </a:r>
            <a:r>
              <a:rPr lang="uk-UA" sz="2400" dirty="0">
                <a:solidFill>
                  <a:schemeClr val="accent6"/>
                </a:solidFill>
              </a:rPr>
              <a:t> або генетичними.</a:t>
            </a:r>
          </a:p>
        </p:txBody>
      </p:sp>
      <p:pic>
        <p:nvPicPr>
          <p:cNvPr id="6" name="Содержимое 5" descr="arseface.jpg"/>
          <p:cNvPicPr>
            <a:picLocks noGrp="1" noChangeAspect="1"/>
          </p:cNvPicPr>
          <p:nvPr>
            <p:ph sz="half" idx="1"/>
          </p:nvPr>
        </p:nvPicPr>
        <p:blipFill>
          <a:blip r:embed="rId2" cstate="print"/>
          <a:stretch>
            <a:fillRect/>
          </a:stretch>
        </p:blipFill>
        <p:spPr>
          <a:xfrm>
            <a:off x="1039701" y="2565400"/>
            <a:ext cx="2873598" cy="3560763"/>
          </a:xfrm>
        </p:spPr>
      </p:pic>
      <p:pic>
        <p:nvPicPr>
          <p:cNvPr id="7" name="Содержимое 6" descr="animals-mutation-8.jpg"/>
          <p:cNvPicPr>
            <a:picLocks noGrp="1" noChangeAspect="1"/>
          </p:cNvPicPr>
          <p:nvPr>
            <p:ph sz="half" idx="2"/>
          </p:nvPr>
        </p:nvPicPr>
        <p:blipFill>
          <a:blip r:embed="rId3" cstate="print"/>
          <a:stretch>
            <a:fillRect/>
          </a:stretch>
        </p:blipFill>
        <p:spPr>
          <a:xfrm>
            <a:off x="4648200" y="2781589"/>
            <a:ext cx="4038600" cy="312838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86210"/>
          </a:xfrm>
        </p:spPr>
        <p:txBody>
          <a:bodyPr>
            <a:normAutofit/>
          </a:bodyPr>
          <a:lstStyle/>
          <a:p>
            <a:r>
              <a:rPr lang="ru-RU" sz="3200" dirty="0" smtClean="0">
                <a:solidFill>
                  <a:schemeClr val="accent6"/>
                </a:solidFill>
                <a:sym typeface="Symbol"/>
              </a:rPr>
              <a:t></a:t>
            </a:r>
            <a:r>
              <a:rPr lang="ru-RU" sz="3200" dirty="0" err="1" smtClean="0">
                <a:solidFill>
                  <a:schemeClr val="accent6"/>
                </a:solidFill>
              </a:rPr>
              <a:t>Тератогенні</a:t>
            </a:r>
            <a:r>
              <a:rPr lang="ru-RU" sz="3200" dirty="0" smtClean="0">
                <a:solidFill>
                  <a:schemeClr val="accent6"/>
                </a:solidFill>
              </a:rPr>
              <a:t> </a:t>
            </a:r>
            <a:r>
              <a:rPr lang="ru-RU" sz="3200" dirty="0" err="1" smtClean="0">
                <a:solidFill>
                  <a:schemeClr val="accent6"/>
                </a:solidFill>
              </a:rPr>
              <a:t>мутації</a:t>
            </a:r>
            <a:r>
              <a:rPr lang="ru-RU" sz="3200" dirty="0" smtClean="0">
                <a:solidFill>
                  <a:schemeClr val="accent6"/>
                </a:solidFill>
              </a:rPr>
              <a:t> </a:t>
            </a:r>
            <a:r>
              <a:rPr lang="ru-RU" sz="3200" dirty="0" err="1" smtClean="0">
                <a:solidFill>
                  <a:schemeClr val="accent6"/>
                </a:solidFill>
              </a:rPr>
              <a:t>викликані</a:t>
            </a:r>
            <a:r>
              <a:rPr lang="ru-RU" sz="3200" dirty="0" smtClean="0">
                <a:solidFill>
                  <a:schemeClr val="accent6"/>
                </a:solidFill>
              </a:rPr>
              <a:t> </a:t>
            </a:r>
            <a:r>
              <a:rPr lang="ru-RU" sz="3200" dirty="0" err="1" smtClean="0">
                <a:solidFill>
                  <a:schemeClr val="accent6"/>
                </a:solidFill>
              </a:rPr>
              <a:t>опроміненням</a:t>
            </a:r>
            <a:r>
              <a:rPr lang="ru-RU" sz="3200" dirty="0" smtClean="0">
                <a:solidFill>
                  <a:schemeClr val="accent6"/>
                </a:solidFill>
              </a:rPr>
              <a:t> плоду </a:t>
            </a:r>
            <a:r>
              <a:rPr lang="ru-RU" sz="3200" dirty="0" err="1" smtClean="0">
                <a:solidFill>
                  <a:schemeClr val="accent6"/>
                </a:solidFill>
              </a:rPr>
              <a:t>і</a:t>
            </a:r>
            <a:r>
              <a:rPr lang="ru-RU" sz="3200" dirty="0" smtClean="0">
                <a:solidFill>
                  <a:schemeClr val="accent6"/>
                </a:solidFill>
              </a:rPr>
              <a:t> </a:t>
            </a:r>
            <a:r>
              <a:rPr lang="ru-RU" sz="3200" dirty="0" err="1" smtClean="0">
                <a:solidFill>
                  <a:schemeClr val="accent6"/>
                </a:solidFill>
              </a:rPr>
              <a:t>впливають</a:t>
            </a:r>
            <a:r>
              <a:rPr lang="ru-RU" sz="3200" dirty="0" smtClean="0">
                <a:solidFill>
                  <a:schemeClr val="accent6"/>
                </a:solidFill>
              </a:rPr>
              <a:t> </a:t>
            </a:r>
            <a:r>
              <a:rPr lang="ru-RU" sz="3200" dirty="0" err="1" smtClean="0">
                <a:solidFill>
                  <a:schemeClr val="accent6"/>
                </a:solidFill>
              </a:rPr>
              <a:t>тільки</a:t>
            </a:r>
            <a:r>
              <a:rPr lang="ru-RU" sz="3200" dirty="0" smtClean="0">
                <a:solidFill>
                  <a:schemeClr val="accent6"/>
                </a:solidFill>
              </a:rPr>
              <a:t> на людей, </a:t>
            </a:r>
            <a:r>
              <a:rPr lang="ru-RU" sz="3200" dirty="0" err="1" smtClean="0">
                <a:solidFill>
                  <a:schemeClr val="accent6"/>
                </a:solidFill>
              </a:rPr>
              <a:t>що</a:t>
            </a:r>
            <a:r>
              <a:rPr lang="ru-RU" sz="3200" dirty="0" smtClean="0">
                <a:solidFill>
                  <a:schemeClr val="accent6"/>
                </a:solidFill>
              </a:rPr>
              <a:t> </a:t>
            </a:r>
            <a:r>
              <a:rPr lang="ru-RU" sz="3200" dirty="0" err="1" smtClean="0">
                <a:solidFill>
                  <a:schemeClr val="accent6"/>
                </a:solidFill>
              </a:rPr>
              <a:t>постраждали</a:t>
            </a:r>
            <a:r>
              <a:rPr lang="ru-RU" sz="3200" dirty="0" smtClean="0">
                <a:solidFill>
                  <a:schemeClr val="accent6"/>
                </a:solidFill>
              </a:rPr>
              <a:t> </a:t>
            </a:r>
            <a:r>
              <a:rPr lang="ru-RU" sz="3200" dirty="0" err="1" smtClean="0">
                <a:solidFill>
                  <a:schemeClr val="accent6"/>
                </a:solidFill>
              </a:rPr>
              <a:t>від</a:t>
            </a:r>
            <a:r>
              <a:rPr lang="ru-RU" sz="3200" dirty="0" smtClean="0">
                <a:solidFill>
                  <a:schemeClr val="accent6"/>
                </a:solidFill>
              </a:rPr>
              <a:t> </a:t>
            </a:r>
            <a:r>
              <a:rPr lang="ru-RU" sz="3200" dirty="0" err="1" smtClean="0">
                <a:solidFill>
                  <a:schemeClr val="accent6"/>
                </a:solidFill>
              </a:rPr>
              <a:t>опромінення</a:t>
            </a:r>
            <a:r>
              <a:rPr lang="ru-RU" sz="3200" dirty="0" smtClean="0">
                <a:solidFill>
                  <a:schemeClr val="accent6"/>
                </a:solidFill>
              </a:rPr>
              <a:t>.</a:t>
            </a:r>
            <a:endParaRPr lang="uk-UA" sz="3200" dirty="0">
              <a:solidFill>
                <a:schemeClr val="accent6"/>
              </a:solidFill>
            </a:endParaRPr>
          </a:p>
        </p:txBody>
      </p:sp>
      <p:pic>
        <p:nvPicPr>
          <p:cNvPr id="6" name="Содержимое 5" descr="34835184_ns6980.jpg"/>
          <p:cNvPicPr>
            <a:picLocks noGrp="1" noChangeAspect="1"/>
          </p:cNvPicPr>
          <p:nvPr>
            <p:ph sz="half" idx="2"/>
          </p:nvPr>
        </p:nvPicPr>
        <p:blipFill>
          <a:blip r:embed="rId2" cstate="print"/>
          <a:stretch>
            <a:fillRect/>
          </a:stretch>
        </p:blipFill>
        <p:spPr>
          <a:xfrm>
            <a:off x="5354959" y="2910680"/>
            <a:ext cx="3038600" cy="3038600"/>
          </a:xfrm>
        </p:spPr>
      </p:pic>
      <p:pic>
        <p:nvPicPr>
          <p:cNvPr id="8" name="Содержимое 7" descr="1302426770_1.jpg"/>
          <p:cNvPicPr>
            <a:picLocks noGrp="1" noChangeAspect="1"/>
          </p:cNvPicPr>
          <p:nvPr>
            <p:ph sz="half" idx="1"/>
          </p:nvPr>
        </p:nvPicPr>
        <p:blipFill>
          <a:blip r:embed="rId3" cstate="print"/>
          <a:stretch>
            <a:fillRect/>
          </a:stretch>
        </p:blipFill>
        <p:spPr>
          <a:xfrm>
            <a:off x="971600" y="2182772"/>
            <a:ext cx="3424187" cy="3823534"/>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err="1">
                <a:solidFill>
                  <a:schemeClr val="accent6"/>
                </a:solidFill>
              </a:rPr>
              <a:t>Генетичні</a:t>
            </a:r>
            <a:r>
              <a:rPr lang="ru-RU" sz="4000" dirty="0">
                <a:solidFill>
                  <a:schemeClr val="accent6"/>
                </a:solidFill>
              </a:rPr>
              <a:t> ж </a:t>
            </a:r>
            <a:r>
              <a:rPr lang="ru-RU" sz="4000" dirty="0" err="1">
                <a:solidFill>
                  <a:schemeClr val="accent6"/>
                </a:solidFill>
              </a:rPr>
              <a:t>мутації</a:t>
            </a:r>
            <a:r>
              <a:rPr lang="ru-RU" sz="4000" dirty="0">
                <a:solidFill>
                  <a:schemeClr val="accent6"/>
                </a:solidFill>
              </a:rPr>
              <a:t> </a:t>
            </a:r>
            <a:r>
              <a:rPr lang="ru-RU" sz="4000" dirty="0" err="1">
                <a:solidFill>
                  <a:schemeClr val="accent6"/>
                </a:solidFill>
              </a:rPr>
              <a:t>передаються</a:t>
            </a:r>
            <a:r>
              <a:rPr lang="ru-RU" sz="4000" dirty="0">
                <a:solidFill>
                  <a:schemeClr val="accent6"/>
                </a:solidFill>
              </a:rPr>
              <a:t> </a:t>
            </a:r>
            <a:r>
              <a:rPr lang="ru-RU" sz="4000" dirty="0" err="1">
                <a:solidFill>
                  <a:schemeClr val="accent6"/>
                </a:solidFill>
              </a:rPr>
              <a:t>наступним</a:t>
            </a:r>
            <a:r>
              <a:rPr lang="ru-RU" sz="4000" dirty="0">
                <a:solidFill>
                  <a:schemeClr val="accent6"/>
                </a:solidFill>
              </a:rPr>
              <a:t> </a:t>
            </a:r>
            <a:r>
              <a:rPr lang="ru-RU" sz="4000" dirty="0" err="1">
                <a:solidFill>
                  <a:schemeClr val="accent6"/>
                </a:solidFill>
              </a:rPr>
              <a:t>поколінням</a:t>
            </a:r>
            <a:r>
              <a:rPr lang="ru-RU" sz="4000" dirty="0">
                <a:solidFill>
                  <a:schemeClr val="accent6"/>
                </a:solidFill>
              </a:rPr>
              <a:t>.</a:t>
            </a:r>
            <a:endParaRPr lang="uk-UA" sz="4000" dirty="0">
              <a:solidFill>
                <a:schemeClr val="accent6"/>
              </a:solidFill>
            </a:endParaRPr>
          </a:p>
        </p:txBody>
      </p:sp>
      <p:pic>
        <p:nvPicPr>
          <p:cNvPr id="5" name="Содержимое 4" descr="3a9b6.jpg"/>
          <p:cNvPicPr>
            <a:picLocks noGrp="1" noChangeAspect="1"/>
          </p:cNvPicPr>
          <p:nvPr>
            <p:ph sz="half" idx="1"/>
          </p:nvPr>
        </p:nvPicPr>
        <p:blipFill>
          <a:blip r:embed="rId2" cstate="print"/>
          <a:stretch>
            <a:fillRect/>
          </a:stretch>
        </p:blipFill>
        <p:spPr>
          <a:xfrm>
            <a:off x="457200" y="2469864"/>
            <a:ext cx="4038600" cy="2786634"/>
          </a:xfrm>
        </p:spPr>
      </p:pic>
      <p:pic>
        <p:nvPicPr>
          <p:cNvPr id="6" name="Содержимое 5" descr="21(14).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487</Words>
  <Application>Microsoft Office PowerPoint</Application>
  <PresentationFormat>Экран (4:3)</PresentationFormat>
  <Paragraphs>17</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Наслідки впливу радіації на організм людини </vt:lpstr>
      <vt:lpstr>Слайд 2</vt:lpstr>
      <vt:lpstr>Радіоактивні речовини характеризуються іонізуючим випромінюванням, енергії якого достатньо для відділення електронів від атомів (в результаті чого утворюються заряджені іони) і розриву хімічних зв'язків. Іонізуюча радіація може зашкодити будь-якому типу тканини людського організму, причому в більшості випадків пошкодження від іонізуючого випромінювання не піддаються відновленню. Більше того – будь-яке порушення природного механізму відновлення організму призводить до утворення ракових клітин.</vt:lpstr>
      <vt:lpstr>У загальному випадку ступінь ушкоджень організму залежить від інтенсивності і тривалості впливу радіації на нього. Наслідки для здоров'я в результаті радіаційного опромінення прийнято поділяти на дві основні категорії: стохастичні і не стохастичні.</vt:lpstr>
      <vt:lpstr> Стохастичні (випадкові) наслідки впливу радіації на організм людини  Стохастичні наслідки опромінення пов'язані з довгостроковим опроміненням при мінімальному рівні радіації (сама назва «стохастичний» означає ймовірність чого-небудь). Чим вищий рівень радіації, тим імовірніші наслідки для здоров'я, проте рівень радіації не впливає на їх вигляд.  </vt:lpstr>
      <vt:lpstr>Рак  є ключовим наслідком для здоров'я людини внаслідок опромінення. Рак – це неконтрольований ріст клітин. Зазвичай організм контролює механізм росту та розвитку клітин, а також відновлення пошкоджених тканин. У результаті пошкоджень на клітинному або молекулярному рівні цей механізм порушується, приводячи до неконтрольованого росту клітин.</vt:lpstr>
      <vt:lpstr>Крім того, до групи стохастичних, або випадкових наслідків опромінення входять зміни в ДНК, викликані радіацією – так звані клітинні мутації. У деяких випадках організм не справляється із завданням відновлення таких утворень, що призводить до появи нових мутацій. Мутації можуть бути тератогенними або генетичними.</vt:lpstr>
      <vt:lpstr>Тератогенні мутації викликані опроміненням плоду і впливають тільки на людей, що постраждали від опромінення.</vt:lpstr>
      <vt:lpstr>Генетичні ж мутації передаються наступним поколінням.</vt:lpstr>
      <vt:lpstr>Не стохастичні наслідки впливу радіації на організм людини  Не стохастичні наслідки для здоров'я людини пов'язані з опроміненням високої інтенсивності – чим інтенсивніший вплив радіації на організм людини, тим серйозніші наслідки для здоров'я. Короткострокове інтенсивне опромінення називають гострим опроміненням.</vt:lpstr>
      <vt:lpstr>На відміну від раку, наслідки короткострокового опромінення зазвичай виникають досить швидко. У числі найбільш поширених наслідків гострого опромінення – опіки і так звана променева хвороба, або радіаційне ураження, що викликає передчасне старіння і часто призводить до летального результату.</vt:lpstr>
      <vt:lpstr>Слайд 12</vt:lpstr>
      <vt:lpstr>Променева хвороба 1-го (легкого) ступеня виникає при загальній експозиційній дозі опромінення 100…200Р. Прихований період може тривати 2-3 тижні, після чого з'являється нездужання, загальна слабкість, почуття важкості в голові, стиснення в грудях, підвищення пітливості, періодичне підвищення температури. У крові зменшується вміст лейкоцитів.  Променева хвороба 2-го (середнього) ступеня виникає при загальній експозиційній дозі опромінення 200…400Р. Прихований період триває близько 1 тижня. Проявляється у вигляді важкого нездужання, розладу нервової системи, головних болях, запамороченнях, часто буває блювота й понос, підвищується температура, кількість лейкоцитів (особливо лімфоцитів) зменшується в 2 рази. Лікування триває 1,5-2 місяці. Смертність - до 20% випадків.</vt:lpstr>
      <vt:lpstr>Променева хвороба 3-го (важкого) ступеня виникає при загальній експозиційній дозі опромінення 400…600Р. Прихований період - до декількох годин. Відзначають ті ж ознаки, тільки у важчій формі. Крім того, можлива втрата свідомості, крововиливи на слизуваті оболонки і як наслідок - запальні процеси. Без лікування в 20…70% випадків наступає смерть від інфекційних ускладнень або кровотеч.  Променева хвороба 4-го (украй важкого) ступеня виникає при дозі більше 600 Р, що без лікування звичайно закінчується смертю впродовж 2-х тижнів.</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Наслідки впливу радіації на організм людини</dc:title>
  <dc:creator>Василий</dc:creator>
  <cp:lastModifiedBy>Василий</cp:lastModifiedBy>
  <cp:revision>15</cp:revision>
  <dcterms:created xsi:type="dcterms:W3CDTF">2012-04-23T16:50:41Z</dcterms:created>
  <dcterms:modified xsi:type="dcterms:W3CDTF">2012-04-25T18:52:29Z</dcterms:modified>
</cp:coreProperties>
</file>