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1" r:id="rId15"/>
    <p:sldId id="272" r:id="rId16"/>
    <p:sldId id="273" r:id="rId17"/>
    <p:sldId id="270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81AB-158E-4725-ACBC-9D29C80553D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A35F-7E32-4DFD-8C00-54FF6488474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81AB-158E-4725-ACBC-9D29C80553D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A35F-7E32-4DFD-8C00-54FF64884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81AB-158E-4725-ACBC-9D29C80553D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A35F-7E32-4DFD-8C00-54FF64884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81AB-158E-4725-ACBC-9D29C80553D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A35F-7E32-4DFD-8C00-54FF648847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81AB-158E-4725-ACBC-9D29C80553D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A35F-7E32-4DFD-8C00-54FF64884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81AB-158E-4725-ACBC-9D29C80553D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A35F-7E32-4DFD-8C00-54FF648847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81AB-158E-4725-ACBC-9D29C80553D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A35F-7E32-4DFD-8C00-54FF648847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81AB-158E-4725-ACBC-9D29C80553D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A35F-7E32-4DFD-8C00-54FF64884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81AB-158E-4725-ACBC-9D29C80553D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A35F-7E32-4DFD-8C00-54FF64884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81AB-158E-4725-ACBC-9D29C80553D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A35F-7E32-4DFD-8C00-54FF64884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81AB-158E-4725-ACBC-9D29C80553D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A35F-7E32-4DFD-8C00-54FF6488474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4C81AB-158E-4725-ACBC-9D29C80553D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17A35F-7E32-4DFD-8C00-54FF648847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2420888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/>
              <a:t>Вуглеводи</a:t>
            </a:r>
            <a:r>
              <a:rPr lang="en-US" sz="3200" b="1" dirty="0" smtClean="0"/>
              <a:t>,</a:t>
            </a:r>
            <a:r>
              <a:rPr lang="ru-RU" sz="3200" b="1" dirty="0" smtClean="0"/>
              <a:t> </a:t>
            </a:r>
            <a:r>
              <a:rPr lang="uk-UA" sz="3200" b="1" dirty="0"/>
              <a:t>як </a:t>
            </a:r>
            <a:r>
              <a:rPr lang="uk-UA" sz="3200" b="1" dirty="0" smtClean="0"/>
              <a:t>компонент</a:t>
            </a:r>
            <a:r>
              <a:rPr lang="ru-RU" sz="3200" b="1" dirty="0" smtClean="0"/>
              <a:t>и</a:t>
            </a:r>
            <a:r>
              <a:rPr lang="uk-UA" sz="3200" b="1" dirty="0" smtClean="0"/>
              <a:t> </a:t>
            </a:r>
            <a:r>
              <a:rPr lang="uk-UA" sz="3200" b="1" dirty="0"/>
              <a:t>їжі, їх роль у житті людини.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8099">
            <a:off x="2207" y="278762"/>
            <a:ext cx="2952328" cy="2214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24165">
            <a:off x="-188405" y="3963408"/>
            <a:ext cx="3333552" cy="26196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744">
            <a:off x="3795306" y="493494"/>
            <a:ext cx="3071754" cy="17289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685">
            <a:off x="2928891" y="4450134"/>
            <a:ext cx="3571875" cy="2381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39579">
            <a:off x="7108961" y="671510"/>
            <a:ext cx="1905000" cy="142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5730">
            <a:off x="6320365" y="3869861"/>
            <a:ext cx="2988458" cy="22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75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188640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2.</a:t>
            </a:r>
            <a:r>
              <a:rPr lang="ru-RU" dirty="0"/>
              <a:t> Друга </a:t>
            </a:r>
            <a:r>
              <a:rPr lang="ru-RU" dirty="0" err="1"/>
              <a:t>група</a:t>
            </a:r>
            <a:r>
              <a:rPr lang="ru-RU" dirty="0"/>
              <a:t> — </a:t>
            </a:r>
            <a:r>
              <a:rPr lang="ru-RU" dirty="0" err="1"/>
              <a:t>продукти</a:t>
            </a:r>
            <a:r>
              <a:rPr lang="ru-RU" dirty="0"/>
              <a:t> з </a:t>
            </a:r>
            <a:r>
              <a:rPr lang="ru-RU" dirty="0" err="1"/>
              <a:t>досить</a:t>
            </a:r>
            <a:r>
              <a:rPr lang="ru-RU" dirty="0"/>
              <a:t> великим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 — 40-60 </a:t>
            </a:r>
            <a:r>
              <a:rPr lang="ru-RU" dirty="0" err="1"/>
              <a:t>грам</a:t>
            </a:r>
            <a:r>
              <a:rPr lang="ru-RU" dirty="0"/>
              <a:t> </a:t>
            </a:r>
            <a:r>
              <a:rPr lang="ru-RU" dirty="0" err="1"/>
              <a:t>вуглеводу</a:t>
            </a:r>
            <a:r>
              <a:rPr lang="ru-RU" dirty="0"/>
              <a:t> на 100 </a:t>
            </a:r>
            <a:r>
              <a:rPr lang="ru-RU" dirty="0" err="1"/>
              <a:t>грам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. </a:t>
            </a:r>
            <a:r>
              <a:rPr lang="ru-RU" dirty="0" err="1"/>
              <a:t>Сюди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сорти</a:t>
            </a:r>
            <a:r>
              <a:rPr lang="ru-RU" dirty="0"/>
              <a:t> </a:t>
            </a:r>
            <a:r>
              <a:rPr lang="ru-RU" dirty="0" err="1"/>
              <a:t>хліба</a:t>
            </a:r>
            <a:r>
              <a:rPr lang="ru-RU" dirty="0"/>
              <a:t>, </a:t>
            </a:r>
            <a:r>
              <a:rPr lang="ru-RU" dirty="0" err="1"/>
              <a:t>боби</a:t>
            </a:r>
            <a:r>
              <a:rPr lang="ru-RU" dirty="0"/>
              <a:t> (горох і </a:t>
            </a:r>
            <a:r>
              <a:rPr lang="ru-RU" dirty="0" err="1"/>
              <a:t>квасоля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), халву і шоколад.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923928" cy="3048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37230"/>
            <a:ext cx="3707904" cy="3331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92896"/>
            <a:ext cx="4191719" cy="3152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56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869160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sz="3200" dirty="0" smtClean="0"/>
              <a:t>3.</a:t>
            </a:r>
            <a:r>
              <a:rPr lang="ru-RU" dirty="0" smtClean="0"/>
              <a:t>Третя </a:t>
            </a:r>
            <a:r>
              <a:rPr lang="ru-RU" dirty="0" err="1"/>
              <a:t>група</a:t>
            </a:r>
            <a:r>
              <a:rPr lang="ru-RU" dirty="0"/>
              <a:t> —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помірно</a:t>
            </a:r>
            <a:r>
              <a:rPr lang="ru-RU" dirty="0"/>
              <a:t> </a:t>
            </a:r>
            <a:r>
              <a:rPr lang="ru-RU" dirty="0" err="1"/>
              <a:t>насичені</a:t>
            </a:r>
            <a:r>
              <a:rPr lang="ru-RU" dirty="0"/>
              <a:t> </a:t>
            </a:r>
            <a:r>
              <a:rPr lang="ru-RU" dirty="0" err="1"/>
              <a:t>вуглеводами</a:t>
            </a:r>
            <a:r>
              <a:rPr lang="ru-RU" dirty="0"/>
              <a:t>. </a:t>
            </a:r>
            <a:r>
              <a:rPr lang="ru-RU" dirty="0" err="1"/>
              <a:t>Зміст</a:t>
            </a:r>
            <a:r>
              <a:rPr lang="ru-RU" dirty="0"/>
              <a:t> — 10-20 </a:t>
            </a:r>
            <a:r>
              <a:rPr lang="ru-RU" dirty="0" err="1"/>
              <a:t>грам</a:t>
            </a:r>
            <a:r>
              <a:rPr lang="ru-RU" dirty="0"/>
              <a:t>/100 </a:t>
            </a:r>
            <a:r>
              <a:rPr lang="ru-RU" dirty="0" err="1"/>
              <a:t>грам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 — </a:t>
            </a:r>
            <a:r>
              <a:rPr lang="ru-RU" dirty="0" err="1"/>
              <a:t>солодкий</a:t>
            </a:r>
            <a:r>
              <a:rPr lang="ru-RU" dirty="0"/>
              <a:t> сир, </a:t>
            </a:r>
            <a:r>
              <a:rPr lang="ru-RU" dirty="0" err="1"/>
              <a:t>картопля</a:t>
            </a:r>
            <a:r>
              <a:rPr lang="ru-RU" dirty="0"/>
              <a:t>, </a:t>
            </a:r>
            <a:r>
              <a:rPr lang="ru-RU" dirty="0" err="1"/>
              <a:t>буряк</a:t>
            </a:r>
            <a:r>
              <a:rPr lang="ru-RU" dirty="0"/>
              <a:t>, </a:t>
            </a:r>
            <a:r>
              <a:rPr lang="ru-RU" dirty="0" err="1"/>
              <a:t>фрукти</a:t>
            </a:r>
            <a:r>
              <a:rPr lang="ru-RU" dirty="0"/>
              <a:t> — виноград і </a:t>
            </a:r>
            <a:r>
              <a:rPr lang="ru-RU" dirty="0" err="1"/>
              <a:t>яблука</a:t>
            </a:r>
            <a:r>
              <a:rPr lang="ru-RU" dirty="0"/>
              <a:t>,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фруктові</a:t>
            </a:r>
            <a:r>
              <a:rPr lang="ru-RU" dirty="0"/>
              <a:t> соки, </a:t>
            </a:r>
            <a:r>
              <a:rPr lang="ru-RU" dirty="0" err="1"/>
              <a:t>морозиво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361131" cy="4267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77" y="307507"/>
            <a:ext cx="4228763" cy="2761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82" y="3194519"/>
            <a:ext cx="4109752" cy="1674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940" y="4819749"/>
            <a:ext cx="3196836" cy="2038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003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17672" y="3933056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dirty="0"/>
              <a:t>4.</a:t>
            </a:r>
            <a:r>
              <a:rPr lang="ru-RU" dirty="0"/>
              <a:t> </a:t>
            </a:r>
            <a:r>
              <a:rPr lang="ru-RU" dirty="0" err="1"/>
              <a:t>Четверта</a:t>
            </a:r>
            <a:r>
              <a:rPr lang="ru-RU" dirty="0"/>
              <a:t> -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невелику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 в продуктах (5-10 грамм/100 </a:t>
            </a:r>
            <a:r>
              <a:rPr lang="ru-RU" dirty="0" err="1"/>
              <a:t>грам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). </a:t>
            </a:r>
            <a:r>
              <a:rPr lang="ru-RU" dirty="0" err="1"/>
              <a:t>Сюди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фрукти</a:t>
            </a:r>
            <a:r>
              <a:rPr lang="ru-RU" dirty="0"/>
              <a:t> і </a:t>
            </a:r>
            <a:r>
              <a:rPr lang="ru-RU" dirty="0" err="1"/>
              <a:t>овочі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 — </a:t>
            </a:r>
            <a:r>
              <a:rPr lang="ru-RU" dirty="0" err="1"/>
              <a:t>кавуни</a:t>
            </a:r>
            <a:r>
              <a:rPr lang="ru-RU" dirty="0"/>
              <a:t>, </a:t>
            </a:r>
            <a:r>
              <a:rPr lang="ru-RU" dirty="0" err="1"/>
              <a:t>дині</a:t>
            </a:r>
            <a:r>
              <a:rPr lang="ru-RU" dirty="0"/>
              <a:t>, </a:t>
            </a:r>
            <a:r>
              <a:rPr lang="ru-RU" dirty="0" err="1"/>
              <a:t>груші</a:t>
            </a:r>
            <a:r>
              <a:rPr lang="ru-RU" dirty="0"/>
              <a:t>, </a:t>
            </a:r>
            <a:r>
              <a:rPr lang="ru-RU" dirty="0" err="1"/>
              <a:t>абрикоси</a:t>
            </a:r>
            <a:r>
              <a:rPr lang="ru-RU" dirty="0"/>
              <a:t> та персики, </a:t>
            </a:r>
            <a:r>
              <a:rPr lang="ru-RU" dirty="0" err="1"/>
              <a:t>апельсини</a:t>
            </a:r>
            <a:r>
              <a:rPr lang="ru-RU" dirty="0"/>
              <a:t> та </a:t>
            </a:r>
            <a:r>
              <a:rPr lang="ru-RU" dirty="0" err="1"/>
              <a:t>мандарини</a:t>
            </a:r>
            <a:r>
              <a:rPr lang="ru-RU" dirty="0"/>
              <a:t>, </a:t>
            </a:r>
            <a:r>
              <a:rPr lang="ru-RU" dirty="0" err="1"/>
              <a:t>гарбуз</a:t>
            </a:r>
            <a:r>
              <a:rPr lang="ru-RU" dirty="0"/>
              <a:t>, кабачок, </a:t>
            </a:r>
            <a:r>
              <a:rPr lang="ru-RU" dirty="0" err="1"/>
              <a:t>морква</a:t>
            </a:r>
            <a:r>
              <a:rPr lang="ru-RU" dirty="0"/>
              <a:t> і капуста.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1"/>
            <a:ext cx="4104456" cy="304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5846"/>
            <a:ext cx="4446451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111525"/>
            <a:ext cx="2857499" cy="1643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041400"/>
            <a:ext cx="21526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21" y="4680665"/>
            <a:ext cx="2453258" cy="1776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566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2413337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5. </a:t>
            </a:r>
            <a:r>
              <a:rPr lang="ru-RU" dirty="0" err="1"/>
              <a:t>П’ята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 — </a:t>
            </a:r>
            <a:r>
              <a:rPr lang="ru-RU" dirty="0" err="1"/>
              <a:t>продукти</a:t>
            </a:r>
            <a:r>
              <a:rPr lang="ru-RU" dirty="0"/>
              <a:t> з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незначним</a:t>
            </a:r>
            <a:r>
              <a:rPr lang="ru-RU" dirty="0"/>
              <a:t>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 (2-5 </a:t>
            </a:r>
            <a:r>
              <a:rPr lang="ru-RU" dirty="0" err="1"/>
              <a:t>грам</a:t>
            </a:r>
            <a:r>
              <a:rPr lang="ru-RU" dirty="0"/>
              <a:t>). </a:t>
            </a:r>
            <a:r>
              <a:rPr lang="ru-RU" dirty="0" err="1"/>
              <a:t>Це</a:t>
            </a:r>
            <a:r>
              <a:rPr lang="ru-RU" dirty="0"/>
              <a:t>, перш за все — </a:t>
            </a:r>
            <a:r>
              <a:rPr lang="ru-RU" dirty="0" err="1"/>
              <a:t>молочні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 — </a:t>
            </a:r>
            <a:r>
              <a:rPr lang="ru-RU" dirty="0" err="1"/>
              <a:t>кефір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сир, сметана, молоко. </a:t>
            </a:r>
            <a:r>
              <a:rPr lang="ru-RU" dirty="0" err="1"/>
              <a:t>Потім</a:t>
            </a:r>
            <a:r>
              <a:rPr lang="ru-RU" dirty="0"/>
              <a:t> — </a:t>
            </a:r>
            <a:r>
              <a:rPr lang="ru-RU" dirty="0" err="1"/>
              <a:t>гриби</a:t>
            </a:r>
            <a:r>
              <a:rPr lang="ru-RU" dirty="0"/>
              <a:t>. З </a:t>
            </a:r>
            <a:r>
              <a:rPr lang="ru-RU" dirty="0" err="1"/>
              <a:t>овочів</a:t>
            </a:r>
            <a:r>
              <a:rPr lang="ru-RU" dirty="0"/>
              <a:t> — </a:t>
            </a:r>
            <a:r>
              <a:rPr lang="ru-RU" dirty="0" err="1"/>
              <a:t>помідори</a:t>
            </a:r>
            <a:r>
              <a:rPr lang="ru-RU" dirty="0"/>
              <a:t>, </a:t>
            </a:r>
            <a:r>
              <a:rPr lang="ru-RU" dirty="0" err="1"/>
              <a:t>різна</a:t>
            </a:r>
            <a:r>
              <a:rPr lang="ru-RU" dirty="0"/>
              <a:t> зелень, </a:t>
            </a:r>
            <a:r>
              <a:rPr lang="ru-RU" dirty="0" err="1"/>
              <a:t>лимони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8640"/>
            <a:ext cx="3464750" cy="23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13" y="260291"/>
            <a:ext cx="2210461" cy="215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699"/>
            <a:ext cx="2413240" cy="2321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" y="4660590"/>
            <a:ext cx="2929880" cy="2197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43" y="4437112"/>
            <a:ext cx="3672408" cy="2295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547" y="2708920"/>
            <a:ext cx="2006439" cy="1344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726" y="5129377"/>
            <a:ext cx="2342591" cy="156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778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275636"/>
            <a:ext cx="7407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Шкода </a:t>
            </a:r>
            <a:r>
              <a:rPr lang="ru-RU" sz="2400" dirty="0" err="1">
                <a:solidFill>
                  <a:srgbClr val="FF0000"/>
                </a:solidFill>
              </a:rPr>
              <a:t>солодкого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надмірне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вживання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вуглеводів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8" y="90872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err="1"/>
              <a:t>Хіба</a:t>
            </a:r>
            <a:r>
              <a:rPr lang="ru-RU" sz="1600" i="1" dirty="0"/>
              <a:t> </a:t>
            </a:r>
            <a:r>
              <a:rPr lang="ru-RU" sz="1600" i="1" dirty="0" err="1"/>
              <a:t>можна</a:t>
            </a:r>
            <a:r>
              <a:rPr lang="ru-RU" sz="1600" i="1" dirty="0"/>
              <a:t> </a:t>
            </a:r>
            <a:r>
              <a:rPr lang="ru-RU" sz="1600" i="1" dirty="0" err="1"/>
              <a:t>втриматися</a:t>
            </a:r>
            <a:r>
              <a:rPr lang="ru-RU" sz="1600" i="1" dirty="0"/>
              <a:t> </a:t>
            </a:r>
            <a:r>
              <a:rPr lang="ru-RU" sz="1600" i="1" dirty="0" err="1"/>
              <a:t>від</a:t>
            </a:r>
            <a:r>
              <a:rPr lang="ru-RU" sz="1600" i="1" dirty="0"/>
              <a:t> </a:t>
            </a:r>
            <a:r>
              <a:rPr lang="ru-RU" sz="1600" i="1" dirty="0" err="1"/>
              <a:t>спокуси</a:t>
            </a:r>
            <a:r>
              <a:rPr lang="ru-RU" sz="1600" i="1" dirty="0"/>
              <a:t>? </a:t>
            </a:r>
            <a:r>
              <a:rPr lang="ru-RU" sz="1600" i="1" dirty="0" err="1"/>
              <a:t>Торти</a:t>
            </a:r>
            <a:r>
              <a:rPr lang="ru-RU" sz="1600" i="1" dirty="0"/>
              <a:t>, </a:t>
            </a:r>
            <a:r>
              <a:rPr lang="ru-RU" sz="1600" i="1" dirty="0" err="1"/>
              <a:t>тістечка</a:t>
            </a:r>
            <a:r>
              <a:rPr lang="ru-RU" sz="1600" i="1" dirty="0"/>
              <a:t>, </a:t>
            </a:r>
            <a:r>
              <a:rPr lang="ru-RU" sz="1600" i="1" dirty="0" err="1"/>
              <a:t>цукерки</a:t>
            </a:r>
            <a:r>
              <a:rPr lang="ru-RU" sz="1600" i="1" dirty="0"/>
              <a:t>, шоколад, </a:t>
            </a:r>
            <a:r>
              <a:rPr lang="ru-RU" sz="1600" i="1" dirty="0" err="1"/>
              <a:t>зрештою</a:t>
            </a:r>
            <a:r>
              <a:rPr lang="ru-RU" sz="1600" i="1" dirty="0"/>
              <a:t>, </a:t>
            </a:r>
            <a:r>
              <a:rPr lang="ru-RU" sz="1600" i="1" dirty="0" err="1"/>
              <a:t>солодкі</a:t>
            </a:r>
            <a:r>
              <a:rPr lang="ru-RU" sz="1600" i="1" dirty="0"/>
              <a:t> булочки і </a:t>
            </a:r>
            <a:r>
              <a:rPr lang="ru-RU" sz="1600" i="1" dirty="0" err="1"/>
              <a:t>ще</a:t>
            </a:r>
            <a:r>
              <a:rPr lang="ru-RU" sz="1600" i="1" dirty="0"/>
              <a:t> </a:t>
            </a:r>
            <a:r>
              <a:rPr lang="ru-RU" sz="1600" i="1" dirty="0" err="1"/>
              <a:t>стільки</a:t>
            </a:r>
            <a:r>
              <a:rPr lang="ru-RU" sz="1600" i="1" dirty="0"/>
              <a:t> </a:t>
            </a:r>
            <a:r>
              <a:rPr lang="ru-RU" sz="1600" i="1" dirty="0" err="1"/>
              <a:t>всього</a:t>
            </a:r>
            <a:r>
              <a:rPr lang="ru-RU" sz="1600" i="1" dirty="0"/>
              <a:t> </a:t>
            </a:r>
            <a:r>
              <a:rPr lang="ru-RU" sz="1600" i="1" dirty="0" err="1"/>
              <a:t>смачненького</a:t>
            </a:r>
            <a:r>
              <a:rPr lang="ru-RU" sz="1600" i="1" dirty="0"/>
              <a:t>. </a:t>
            </a:r>
            <a:r>
              <a:rPr lang="ru-RU" sz="1600" i="1" dirty="0" err="1"/>
              <a:t>Звичайно</a:t>
            </a:r>
            <a:r>
              <a:rPr lang="ru-RU" sz="1600" i="1" dirty="0"/>
              <a:t>, </a:t>
            </a:r>
            <a:r>
              <a:rPr lang="ru-RU" sz="1600" i="1" dirty="0" err="1" smtClean="0"/>
              <a:t>кожен</a:t>
            </a:r>
            <a:r>
              <a:rPr lang="ru-RU" sz="1600" i="1" dirty="0" smtClean="0"/>
              <a:t> з </a:t>
            </a:r>
            <a:r>
              <a:rPr lang="ru-RU" sz="1600" i="1" dirty="0"/>
              <a:t>нас </a:t>
            </a:r>
            <a:r>
              <a:rPr lang="ru-RU" sz="1600" i="1" dirty="0" err="1"/>
              <a:t>знає</a:t>
            </a:r>
            <a:r>
              <a:rPr lang="ru-RU" sz="1600" i="1" dirty="0"/>
              <a:t>, </a:t>
            </a:r>
            <a:r>
              <a:rPr lang="ru-RU" sz="1600" i="1" dirty="0" err="1"/>
              <a:t>що</a:t>
            </a:r>
            <a:r>
              <a:rPr lang="ru-RU" sz="1600" i="1" dirty="0"/>
              <a:t> при </a:t>
            </a:r>
            <a:r>
              <a:rPr lang="ru-RU" sz="1600" i="1" dirty="0" err="1"/>
              <a:t>зловживанні</a:t>
            </a:r>
            <a:r>
              <a:rPr lang="ru-RU" sz="1600" i="1" dirty="0"/>
              <a:t> </a:t>
            </a:r>
            <a:r>
              <a:rPr lang="ru-RU" sz="1600" i="1" dirty="0" err="1"/>
              <a:t>солоденьким</a:t>
            </a:r>
            <a:r>
              <a:rPr lang="ru-RU" sz="1600" i="1" dirty="0"/>
              <a:t> </a:t>
            </a:r>
            <a:r>
              <a:rPr lang="ru-RU" sz="1600" i="1" dirty="0" err="1"/>
              <a:t>можна</a:t>
            </a:r>
            <a:r>
              <a:rPr lang="ru-RU" sz="1600" i="1" dirty="0"/>
              <a:t> </a:t>
            </a:r>
            <a:r>
              <a:rPr lang="ru-RU" sz="1600" i="1" dirty="0" err="1"/>
              <a:t>поправитися</a:t>
            </a:r>
            <a:r>
              <a:rPr lang="ru-RU" sz="1600" i="1" dirty="0"/>
              <a:t> і </a:t>
            </a:r>
            <a:r>
              <a:rPr lang="ru-RU" sz="1600" i="1" dirty="0" err="1"/>
              <a:t>обзавестися</a:t>
            </a:r>
            <a:r>
              <a:rPr lang="ru-RU" sz="1600" i="1" dirty="0"/>
              <a:t> </a:t>
            </a:r>
            <a:r>
              <a:rPr lang="ru-RU" sz="1600" i="1" dirty="0" err="1"/>
              <a:t>карієсом</a:t>
            </a:r>
            <a:r>
              <a:rPr lang="ru-RU" sz="1600" i="1" dirty="0"/>
              <a:t>. Але </a:t>
            </a:r>
            <a:r>
              <a:rPr lang="ru-RU" sz="1600" i="1" dirty="0" err="1"/>
              <a:t>чи</a:t>
            </a:r>
            <a:r>
              <a:rPr lang="ru-RU" sz="1600" i="1" dirty="0"/>
              <a:t> </a:t>
            </a:r>
            <a:r>
              <a:rPr lang="ru-RU" sz="1600" i="1" dirty="0" err="1"/>
              <a:t>тільки</a:t>
            </a:r>
            <a:r>
              <a:rPr lang="ru-RU" sz="1600" i="1" dirty="0"/>
              <a:t>? </a:t>
            </a:r>
            <a:r>
              <a:rPr lang="ru-RU" sz="1600" i="1" dirty="0" err="1"/>
              <a:t>Лікарі</a:t>
            </a:r>
            <a:r>
              <a:rPr lang="ru-RU" sz="1600" i="1" dirty="0"/>
              <a:t> </a:t>
            </a:r>
            <a:r>
              <a:rPr lang="ru-RU" sz="1600" i="1" dirty="0" err="1"/>
              <a:t>б'ють</a:t>
            </a:r>
            <a:r>
              <a:rPr lang="ru-RU" sz="1600" i="1" dirty="0"/>
              <a:t> на сполох - </a:t>
            </a:r>
            <a:r>
              <a:rPr lang="ru-RU" sz="1600" b="1" i="1" dirty="0"/>
              <a:t>солодке </a:t>
            </a:r>
            <a:r>
              <a:rPr lang="ru-RU" sz="1600" b="1" i="1" dirty="0" err="1"/>
              <a:t>небезпечно</a:t>
            </a:r>
            <a:r>
              <a:rPr lang="ru-RU" sz="1600" b="1" i="1" dirty="0"/>
              <a:t> для </a:t>
            </a:r>
            <a:r>
              <a:rPr lang="ru-RU" sz="1600" b="1" i="1" dirty="0" err="1"/>
              <a:t>здоров'я</a:t>
            </a:r>
            <a:r>
              <a:rPr lang="ru-RU" sz="1600" b="1" i="1" dirty="0"/>
              <a:t> </a:t>
            </a:r>
            <a:r>
              <a:rPr lang="ru-RU" sz="1600" i="1" dirty="0"/>
              <a:t>! Так </a:t>
            </a:r>
            <a:r>
              <a:rPr lang="ru-RU" sz="1600" i="1" dirty="0" err="1"/>
              <a:t>які</a:t>
            </a:r>
            <a:r>
              <a:rPr lang="ru-RU" sz="1600" i="1" dirty="0"/>
              <a:t> ж </a:t>
            </a:r>
            <a:r>
              <a:rPr lang="ru-RU" sz="1600" i="1" dirty="0" err="1"/>
              <a:t>біди</a:t>
            </a:r>
            <a:r>
              <a:rPr lang="ru-RU" sz="1600" i="1" dirty="0"/>
              <a:t> </a:t>
            </a:r>
            <a:r>
              <a:rPr lang="ru-RU" sz="1600" i="1" dirty="0" err="1"/>
              <a:t>підстерігають</a:t>
            </a:r>
            <a:r>
              <a:rPr lang="ru-RU" sz="1600" i="1" dirty="0"/>
              <a:t> </a:t>
            </a:r>
            <a:r>
              <a:rPr lang="ru-RU" sz="1600" i="1" dirty="0" err="1"/>
              <a:t>ласунів</a:t>
            </a:r>
            <a:r>
              <a:rPr lang="ru-RU" sz="1600" i="1" dirty="0"/>
              <a:t>, і в </a:t>
            </a:r>
            <a:r>
              <a:rPr lang="ru-RU" sz="1600" i="1" dirty="0" err="1"/>
              <a:t>чому</a:t>
            </a:r>
            <a:r>
              <a:rPr lang="ru-RU" sz="1600" i="1" dirty="0"/>
              <a:t> </a:t>
            </a:r>
            <a:r>
              <a:rPr lang="ru-RU" sz="1600" i="1" dirty="0" err="1"/>
              <a:t>власне</a:t>
            </a:r>
            <a:r>
              <a:rPr lang="ru-RU" sz="1600" i="1" dirty="0"/>
              <a:t> </a:t>
            </a:r>
            <a:r>
              <a:rPr lang="ru-RU" sz="1600" i="1" dirty="0" err="1" smtClean="0"/>
              <a:t>полягає</a:t>
            </a:r>
            <a:r>
              <a:rPr lang="ru-RU" sz="1600" i="1" dirty="0" smtClean="0"/>
              <a:t> </a:t>
            </a:r>
            <a:r>
              <a:rPr lang="ru-RU" sz="1600" b="1" i="1" dirty="0" smtClean="0"/>
              <a:t>шкода </a:t>
            </a:r>
            <a:r>
              <a:rPr lang="ru-RU" sz="1600" b="1" i="1" dirty="0" err="1"/>
              <a:t>солодкого</a:t>
            </a:r>
            <a:r>
              <a:rPr lang="ru-RU" sz="1600" b="1" i="1" dirty="0"/>
              <a:t> </a:t>
            </a:r>
            <a:r>
              <a:rPr lang="ru-RU" sz="1600" i="1" dirty="0"/>
              <a:t>?</a:t>
            </a:r>
          </a:p>
          <a:p>
            <a:endParaRPr lang="ru-RU" sz="1600" i="1" dirty="0" smtClean="0"/>
          </a:p>
          <a:p>
            <a:r>
              <a:rPr lang="ru-RU" sz="1600" i="1" dirty="0" err="1" smtClean="0"/>
              <a:t>Звичайно</a:t>
            </a:r>
            <a:r>
              <a:rPr lang="ru-RU" sz="1600" i="1" dirty="0"/>
              <a:t>, </a:t>
            </a:r>
            <a:r>
              <a:rPr lang="ru-RU" sz="1600" i="1" dirty="0" err="1"/>
              <a:t>користь</a:t>
            </a:r>
            <a:r>
              <a:rPr lang="ru-RU" sz="1600" i="1" dirty="0"/>
              <a:t> </a:t>
            </a:r>
            <a:r>
              <a:rPr lang="ru-RU" sz="1600" i="1" dirty="0" err="1"/>
              <a:t>помірного</a:t>
            </a:r>
            <a:r>
              <a:rPr lang="ru-RU" sz="1600" i="1" dirty="0"/>
              <a:t> </a:t>
            </a:r>
            <a:r>
              <a:rPr lang="ru-RU" sz="1600" b="1" i="1" dirty="0" err="1"/>
              <a:t>вживання</a:t>
            </a:r>
            <a:r>
              <a:rPr lang="ru-RU" sz="1600" b="1" i="1" dirty="0"/>
              <a:t> </a:t>
            </a:r>
            <a:r>
              <a:rPr lang="ru-RU" sz="1600" b="1" i="1" dirty="0" err="1" smtClean="0"/>
              <a:t>солодкого</a:t>
            </a:r>
            <a:r>
              <a:rPr lang="ru-RU" sz="1600" b="1" i="1" dirty="0" smtClean="0"/>
              <a:t> </a:t>
            </a:r>
            <a:r>
              <a:rPr lang="ru-RU" sz="1600" i="1" dirty="0" err="1" smtClean="0"/>
              <a:t>безперечна</a:t>
            </a:r>
            <a:r>
              <a:rPr lang="ru-RU" sz="1600" i="1" dirty="0"/>
              <a:t>, </a:t>
            </a:r>
            <a:r>
              <a:rPr lang="ru-RU" sz="1600" i="1" dirty="0" err="1"/>
              <a:t>оскільки</a:t>
            </a:r>
            <a:r>
              <a:rPr lang="ru-RU" sz="1600" i="1" dirty="0"/>
              <a:t> </a:t>
            </a:r>
            <a:r>
              <a:rPr lang="ru-RU" sz="1600" i="1" dirty="0" err="1"/>
              <a:t>саме</a:t>
            </a:r>
            <a:r>
              <a:rPr lang="ru-RU" sz="1600" i="1" dirty="0"/>
              <a:t> </a:t>
            </a:r>
            <a:r>
              <a:rPr lang="ru-RU" sz="1600" i="1" dirty="0" err="1"/>
              <a:t>воно</a:t>
            </a:r>
            <a:r>
              <a:rPr lang="ru-RU" sz="1600" i="1" dirty="0"/>
              <a:t> </a:t>
            </a:r>
            <a:r>
              <a:rPr lang="ru-RU" sz="1600" i="1" dirty="0" err="1"/>
              <a:t>збагачує</a:t>
            </a:r>
            <a:r>
              <a:rPr lang="ru-RU" sz="1600" i="1" dirty="0"/>
              <a:t> наш </a:t>
            </a:r>
            <a:r>
              <a:rPr lang="ru-RU" sz="1600" i="1" dirty="0" err="1"/>
              <a:t>організм</a:t>
            </a:r>
            <a:r>
              <a:rPr lang="ru-RU" sz="1600" i="1" dirty="0"/>
              <a:t> </a:t>
            </a:r>
            <a:r>
              <a:rPr lang="ru-RU" sz="1600" i="1" dirty="0" err="1"/>
              <a:t>вуглеводами</a:t>
            </a:r>
            <a:r>
              <a:rPr lang="ru-RU" sz="1600" i="1" dirty="0"/>
              <a:t> </a:t>
            </a:r>
            <a:r>
              <a:rPr lang="ru-RU" sz="1600" i="1" dirty="0" err="1"/>
              <a:t>необхідними</a:t>
            </a:r>
            <a:r>
              <a:rPr lang="ru-RU" sz="1600" i="1" dirty="0"/>
              <a:t> для </a:t>
            </a:r>
            <a:r>
              <a:rPr lang="ru-RU" sz="1600" i="1" dirty="0" err="1"/>
              <a:t>його</a:t>
            </a:r>
            <a:r>
              <a:rPr lang="ru-RU" sz="1600" i="1" dirty="0"/>
              <a:t> </a:t>
            </a:r>
            <a:r>
              <a:rPr lang="ru-RU" sz="1600" i="1" dirty="0" err="1"/>
              <a:t>правильної</a:t>
            </a:r>
            <a:r>
              <a:rPr lang="ru-RU" sz="1600" i="1" dirty="0"/>
              <a:t> </a:t>
            </a:r>
            <a:r>
              <a:rPr lang="ru-RU" sz="1600" i="1" dirty="0" err="1"/>
              <a:t>роботи</a:t>
            </a:r>
            <a:r>
              <a:rPr lang="ru-RU" sz="1600" i="1" dirty="0"/>
              <a:t>. </a:t>
            </a:r>
            <a:r>
              <a:rPr lang="ru-RU" sz="1600" i="1" dirty="0" err="1"/>
              <a:t>Близько</a:t>
            </a:r>
            <a:r>
              <a:rPr lang="ru-RU" sz="1600" i="1" dirty="0"/>
              <a:t> 90% людей </a:t>
            </a:r>
            <a:r>
              <a:rPr lang="ru-RU" sz="1600" i="1" dirty="0" err="1"/>
              <a:t>набирають</a:t>
            </a:r>
            <a:r>
              <a:rPr lang="ru-RU" sz="1600" i="1" dirty="0"/>
              <a:t> </a:t>
            </a:r>
            <a:r>
              <a:rPr lang="ru-RU" sz="1600" i="1" dirty="0" err="1"/>
              <a:t>зайві</a:t>
            </a:r>
            <a:r>
              <a:rPr lang="ru-RU" sz="1600" i="1" dirty="0"/>
              <a:t> </a:t>
            </a:r>
            <a:r>
              <a:rPr lang="ru-RU" sz="1600" i="1" dirty="0" err="1"/>
              <a:t>кілограми</a:t>
            </a:r>
            <a:r>
              <a:rPr lang="ru-RU" sz="1600" i="1" dirty="0"/>
              <a:t> </a:t>
            </a:r>
            <a:r>
              <a:rPr lang="ru-RU" sz="1600" i="1" dirty="0" err="1"/>
              <a:t>тільки</a:t>
            </a:r>
            <a:r>
              <a:rPr lang="ru-RU" sz="1600" i="1" dirty="0"/>
              <a:t> тому, </a:t>
            </a:r>
            <a:r>
              <a:rPr lang="ru-RU" sz="1600" i="1" dirty="0" err="1"/>
              <a:t>що</a:t>
            </a:r>
            <a:r>
              <a:rPr lang="ru-RU" sz="1600" i="1" dirty="0"/>
              <a:t> </a:t>
            </a:r>
            <a:r>
              <a:rPr lang="ru-RU" sz="1600" i="1" dirty="0" err="1"/>
              <a:t>багато</a:t>
            </a:r>
            <a:r>
              <a:rPr lang="ru-RU" sz="1600" i="1" dirty="0"/>
              <a:t> </a:t>
            </a:r>
            <a:r>
              <a:rPr lang="ru-RU" sz="1600" i="1" dirty="0" err="1"/>
              <a:t>їдять</a:t>
            </a:r>
            <a:r>
              <a:rPr lang="ru-RU" sz="1600" i="1" dirty="0"/>
              <a:t> (</a:t>
            </a:r>
            <a:r>
              <a:rPr lang="ru-RU" sz="1600" i="1" dirty="0" err="1"/>
              <a:t>тобто</a:t>
            </a:r>
            <a:r>
              <a:rPr lang="ru-RU" sz="1600" i="1" dirty="0"/>
              <a:t> </a:t>
            </a:r>
            <a:r>
              <a:rPr lang="ru-RU" sz="1600" i="1" dirty="0" err="1"/>
              <a:t>споживають</a:t>
            </a:r>
            <a:r>
              <a:rPr lang="ru-RU" sz="1600" i="1" dirty="0"/>
              <a:t> </a:t>
            </a:r>
            <a:r>
              <a:rPr lang="ru-RU" sz="1600" i="1" dirty="0" err="1"/>
              <a:t>більше</a:t>
            </a:r>
            <a:r>
              <a:rPr lang="ru-RU" sz="1600" i="1" dirty="0"/>
              <a:t> </a:t>
            </a:r>
            <a:r>
              <a:rPr lang="ru-RU" sz="1600" i="1" dirty="0" err="1"/>
              <a:t>калорій</a:t>
            </a:r>
            <a:r>
              <a:rPr lang="ru-RU" sz="1600" i="1" dirty="0"/>
              <a:t>, </a:t>
            </a:r>
            <a:r>
              <a:rPr lang="ru-RU" sz="1600" i="1" dirty="0" err="1"/>
              <a:t>аніж</a:t>
            </a:r>
            <a:r>
              <a:rPr lang="ru-RU" sz="1600" i="1" dirty="0"/>
              <a:t> </a:t>
            </a:r>
            <a:r>
              <a:rPr lang="ru-RU" sz="1600" i="1" dirty="0" err="1"/>
              <a:t>потрібно</a:t>
            </a:r>
            <a:r>
              <a:rPr lang="ru-RU" sz="1600" i="1" dirty="0"/>
              <a:t> </a:t>
            </a:r>
            <a:r>
              <a:rPr lang="ru-RU" sz="1600" i="1" dirty="0" err="1"/>
              <a:t>їхньому</a:t>
            </a:r>
            <a:r>
              <a:rPr lang="ru-RU" sz="1600" i="1" dirty="0"/>
              <a:t> </a:t>
            </a:r>
            <a:r>
              <a:rPr lang="ru-RU" sz="1600" i="1" dirty="0" err="1"/>
              <a:t>організмові</a:t>
            </a:r>
            <a:r>
              <a:rPr lang="ru-RU" sz="1600" i="1" dirty="0"/>
              <a:t>), і не </a:t>
            </a:r>
            <a:r>
              <a:rPr lang="ru-RU" sz="1600" i="1" dirty="0" err="1"/>
              <a:t>більш</a:t>
            </a:r>
            <a:r>
              <a:rPr lang="ru-RU" sz="1600" i="1" dirty="0"/>
              <a:t> </a:t>
            </a:r>
            <a:r>
              <a:rPr lang="ru-RU" sz="1600" i="1" dirty="0" err="1"/>
              <a:t>ніж</a:t>
            </a:r>
            <a:r>
              <a:rPr lang="ru-RU" sz="1600" i="1" dirty="0"/>
              <a:t> 10% — через </a:t>
            </a:r>
            <a:r>
              <a:rPr lang="ru-RU" sz="1600" i="1" dirty="0" err="1"/>
              <a:t>наявність</a:t>
            </a:r>
            <a:r>
              <a:rPr lang="ru-RU" sz="1600" i="1" dirty="0"/>
              <a:t> </a:t>
            </a:r>
            <a:r>
              <a:rPr lang="ru-RU" sz="1600" i="1" dirty="0" err="1"/>
              <a:t>серйозних</a:t>
            </a:r>
            <a:r>
              <a:rPr lang="ru-RU" sz="1600" i="1" dirty="0"/>
              <a:t> </a:t>
            </a:r>
            <a:r>
              <a:rPr lang="ru-RU" sz="1600" i="1" dirty="0" err="1"/>
              <a:t>порушень</a:t>
            </a:r>
            <a:r>
              <a:rPr lang="ru-RU" sz="1600" i="1" dirty="0"/>
              <a:t> в </a:t>
            </a:r>
            <a:r>
              <a:rPr lang="ru-RU" sz="1600" i="1" dirty="0" err="1"/>
              <a:t>організмі</a:t>
            </a:r>
            <a:endParaRPr lang="ru-RU" sz="16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78" y="1088397"/>
            <a:ext cx="4483208" cy="45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7030A0"/>
                </a:solidFill>
              </a:rPr>
              <a:t>Повноцінний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клітинний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обмін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цілком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залежить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</a:t>
            </a:r>
            <a:r>
              <a:rPr lang="ru-RU" dirty="0">
                <a:solidFill>
                  <a:srgbClr val="7030A0"/>
                </a:solidFill>
              </a:rPr>
              <a:t> того, </a:t>
            </a:r>
            <a:r>
              <a:rPr lang="ru-RU" dirty="0" err="1">
                <a:solidFill>
                  <a:srgbClr val="7030A0"/>
                </a:solidFill>
              </a:rPr>
              <a:t>наскільки</a:t>
            </a:r>
            <a:r>
              <a:rPr lang="ru-RU" dirty="0">
                <a:solidFill>
                  <a:srgbClr val="7030A0"/>
                </a:solidFill>
              </a:rPr>
              <a:t> регулярного </a:t>
            </a:r>
            <a:r>
              <a:rPr lang="ru-RU" dirty="0" err="1">
                <a:solidFill>
                  <a:srgbClr val="7030A0"/>
                </a:solidFill>
              </a:rPr>
              <a:t>надходять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організм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вуглеводи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які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забезпечують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його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необхідною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енергією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Також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цукор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сприяє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виробленню</a:t>
            </a:r>
            <a:r>
              <a:rPr lang="ru-RU" dirty="0">
                <a:solidFill>
                  <a:srgbClr val="7030A0"/>
                </a:solidFill>
              </a:rPr>
              <a:t> "гормону </a:t>
            </a:r>
            <a:r>
              <a:rPr lang="ru-RU" dirty="0" err="1">
                <a:solidFill>
                  <a:srgbClr val="7030A0"/>
                </a:solidFill>
              </a:rPr>
              <a:t>щастя</a:t>
            </a:r>
            <a:r>
              <a:rPr lang="ru-RU" dirty="0">
                <a:solidFill>
                  <a:srgbClr val="7030A0"/>
                </a:solidFill>
              </a:rPr>
              <a:t>" (</a:t>
            </a:r>
            <a:r>
              <a:rPr lang="ru-RU" dirty="0" err="1">
                <a:solidFill>
                  <a:srgbClr val="7030A0"/>
                </a:solidFill>
              </a:rPr>
              <a:t>серотоніну</a:t>
            </a:r>
            <a:r>
              <a:rPr lang="ru-RU" dirty="0">
                <a:solidFill>
                  <a:srgbClr val="7030A0"/>
                </a:solidFill>
              </a:rPr>
              <a:t>). Але все добре в </a:t>
            </a:r>
            <a:r>
              <a:rPr lang="ru-RU" dirty="0" err="1">
                <a:solidFill>
                  <a:srgbClr val="7030A0"/>
                </a:solidFill>
              </a:rPr>
              <a:t>міру</a:t>
            </a:r>
            <a:r>
              <a:rPr lang="ru-RU" dirty="0">
                <a:solidFill>
                  <a:srgbClr val="7030A0"/>
                </a:solidFill>
              </a:rPr>
              <a:t>, а </a:t>
            </a:r>
            <a:r>
              <a:rPr lang="ru-RU" dirty="0" err="1">
                <a:solidFill>
                  <a:srgbClr val="7030A0"/>
                </a:solidFill>
              </a:rPr>
              <a:t>якщо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любов</a:t>
            </a:r>
            <a:r>
              <a:rPr lang="ru-RU" dirty="0">
                <a:solidFill>
                  <a:srgbClr val="7030A0"/>
                </a:solidFill>
              </a:rPr>
              <a:t> до </a:t>
            </a:r>
            <a:r>
              <a:rPr lang="ru-RU" dirty="0" err="1">
                <a:solidFill>
                  <a:srgbClr val="7030A0"/>
                </a:solidFill>
              </a:rPr>
              <a:t>солодкого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стає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пристрастю</a:t>
            </a:r>
            <a:r>
              <a:rPr lang="ru-RU" dirty="0">
                <a:solidFill>
                  <a:srgbClr val="7030A0"/>
                </a:solidFill>
              </a:rPr>
              <a:t>, вона </a:t>
            </a:r>
            <a:r>
              <a:rPr lang="ru-RU" dirty="0" err="1">
                <a:solidFill>
                  <a:srgbClr val="7030A0"/>
                </a:solidFill>
              </a:rPr>
              <a:t>може</a:t>
            </a:r>
            <a:r>
              <a:rPr lang="ru-RU" dirty="0">
                <a:solidFill>
                  <a:srgbClr val="7030A0"/>
                </a:solidFill>
              </a:rPr>
              <a:t> привести до </a:t>
            </a:r>
            <a:r>
              <a:rPr lang="ru-RU" dirty="0" err="1">
                <a:solidFill>
                  <a:srgbClr val="7030A0"/>
                </a:solidFill>
              </a:rPr>
              <a:t>серйозних</a:t>
            </a:r>
            <a:r>
              <a:rPr lang="ru-RU" dirty="0">
                <a:solidFill>
                  <a:srgbClr val="7030A0"/>
                </a:solidFill>
              </a:rPr>
              <a:t> проблем </a:t>
            </a:r>
            <a:r>
              <a:rPr lang="ru-RU" dirty="0" err="1">
                <a:solidFill>
                  <a:srgbClr val="7030A0"/>
                </a:solidFill>
              </a:rPr>
              <a:t>зі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здоров'ям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 err="1">
                <a:solidFill>
                  <a:srgbClr val="7030A0"/>
                </a:solidFill>
              </a:rPr>
              <a:t>Саме</a:t>
            </a:r>
            <a:r>
              <a:rPr lang="ru-RU" dirty="0">
                <a:solidFill>
                  <a:srgbClr val="7030A0"/>
                </a:solidFill>
              </a:rPr>
              <a:t> тому </a:t>
            </a:r>
            <a:r>
              <a:rPr lang="ru-RU" dirty="0" err="1">
                <a:solidFill>
                  <a:srgbClr val="7030A0"/>
                </a:solidFill>
              </a:rPr>
              <a:t>вчені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визначивши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що</a:t>
            </a:r>
            <a:r>
              <a:rPr lang="ru-RU" dirty="0">
                <a:solidFill>
                  <a:srgbClr val="7030A0"/>
                </a:solidFill>
              </a:rPr>
              <a:t> </a:t>
            </a:r>
            <a:r>
              <a:rPr lang="ru-RU" b="1" dirty="0" err="1">
                <a:solidFill>
                  <a:srgbClr val="7030A0"/>
                </a:solidFill>
              </a:rPr>
              <a:t>надмірне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вживання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солодкого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  <a:r>
              <a:rPr lang="ru-RU" dirty="0" err="1">
                <a:solidFill>
                  <a:srgbClr val="7030A0"/>
                </a:solidFill>
              </a:rPr>
              <a:t>загрожує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побічними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ефектами</a:t>
            </a:r>
            <a:r>
              <a:rPr lang="ru-RU" dirty="0" smtClean="0">
                <a:solidFill>
                  <a:srgbClr val="7030A0"/>
                </a:solidFill>
              </a:rPr>
              <a:t>, такими як: </a:t>
            </a:r>
            <a:r>
              <a:rPr lang="ru-RU" dirty="0" err="1" smtClean="0">
                <a:solidFill>
                  <a:srgbClr val="7030A0"/>
                </a:solidFill>
              </a:rPr>
              <a:t>безпліддя</a:t>
            </a:r>
            <a:r>
              <a:rPr lang="ru-RU" dirty="0" smtClean="0">
                <a:solidFill>
                  <a:srgbClr val="7030A0"/>
                </a:solidFill>
              </a:rPr>
              <a:t>, раку кишечника, </a:t>
            </a:r>
            <a:r>
              <a:rPr lang="ru-RU" dirty="0" err="1" smtClean="0">
                <a:solidFill>
                  <a:srgbClr val="7030A0"/>
                </a:solidFill>
              </a:rPr>
              <a:t>цукор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скорочує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тривалість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життя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несе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небезпеку</a:t>
            </a:r>
            <a:r>
              <a:rPr lang="ru-RU" dirty="0" smtClean="0">
                <a:solidFill>
                  <a:srgbClr val="7030A0"/>
                </a:solidFill>
              </a:rPr>
              <a:t> для </a:t>
            </a:r>
            <a:r>
              <a:rPr lang="ru-RU" dirty="0" err="1" smtClean="0">
                <a:solidFill>
                  <a:srgbClr val="7030A0"/>
                </a:solidFill>
              </a:rPr>
              <a:t>вагітних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викликає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цукровий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діабет</a:t>
            </a:r>
            <a:r>
              <a:rPr lang="ru-RU" dirty="0" smtClean="0">
                <a:solidFill>
                  <a:srgbClr val="7030A0"/>
                </a:solidFill>
              </a:rPr>
              <a:t>….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578" y="0"/>
            <a:ext cx="3209925" cy="463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38322"/>
            <a:ext cx="2664296" cy="2002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24" y="4693238"/>
            <a:ext cx="1981200" cy="2002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693238"/>
            <a:ext cx="3378778" cy="1954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8462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188639"/>
            <a:ext cx="2701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>
                <a:solidFill>
                  <a:srgbClr val="FF0000"/>
                </a:solidFill>
              </a:rPr>
              <a:t>Ожи</a:t>
            </a:r>
            <a:r>
              <a:rPr lang="uk-UA" sz="4400" dirty="0">
                <a:solidFill>
                  <a:srgbClr val="FF0000"/>
                </a:solidFill>
              </a:rPr>
              <a:t>ріння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41" y="11247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Головною причиною </a:t>
            </a:r>
            <a:r>
              <a:rPr lang="ru-RU" dirty="0" err="1"/>
              <a:t>ожиріння</a:t>
            </a:r>
            <a:r>
              <a:rPr lang="ru-RU" dirty="0"/>
              <a:t> та </a:t>
            </a:r>
            <a:r>
              <a:rPr lang="ru-RU" dirty="0" err="1"/>
              <a:t>надлишкової</a:t>
            </a:r>
            <a:r>
              <a:rPr lang="ru-RU" dirty="0"/>
              <a:t> ваги є </a:t>
            </a:r>
            <a:r>
              <a:rPr lang="ru-RU" dirty="0" err="1"/>
              <a:t>енергетичний</a:t>
            </a:r>
            <a:r>
              <a:rPr lang="ru-RU" dirty="0"/>
              <a:t> дисбаланс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калоріями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споживає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та </a:t>
            </a:r>
            <a:r>
              <a:rPr lang="ru-RU" dirty="0" err="1"/>
              <a:t>калоріями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вона </a:t>
            </a:r>
            <a:r>
              <a:rPr lang="ru-RU" dirty="0" err="1"/>
              <a:t>витрачає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150" y="2708920"/>
            <a:ext cx="4275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Надмірне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 з </a:t>
            </a:r>
            <a:r>
              <a:rPr lang="ru-RU" dirty="0" err="1"/>
              <a:t>їжею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відкладаню</a:t>
            </a:r>
            <a:r>
              <a:rPr lang="ru-RU" dirty="0"/>
              <a:t> жиру в </a:t>
            </a:r>
            <a:r>
              <a:rPr lang="ru-RU" dirty="0" err="1"/>
              <a:t>організмі</a:t>
            </a:r>
            <a:r>
              <a:rPr lang="ru-RU" dirty="0"/>
              <a:t>. В </a:t>
            </a:r>
            <a:r>
              <a:rPr lang="ru-RU" dirty="0" err="1"/>
              <a:t>нормі</a:t>
            </a:r>
            <a:r>
              <a:rPr lang="ru-RU" dirty="0"/>
              <a:t> у </a:t>
            </a:r>
            <a:r>
              <a:rPr lang="ru-RU" dirty="0" err="1"/>
              <a:t>людини</a:t>
            </a:r>
            <a:r>
              <a:rPr lang="ru-RU" dirty="0"/>
              <a:t> 25-30% </a:t>
            </a:r>
            <a:r>
              <a:rPr lang="ru-RU" dirty="0" err="1"/>
              <a:t>вуглеводів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</a:t>
            </a:r>
            <a:r>
              <a:rPr lang="ru-RU" dirty="0" err="1"/>
              <a:t>перетворюється</a:t>
            </a:r>
            <a:r>
              <a:rPr lang="ru-RU" dirty="0"/>
              <a:t> в жир.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86" y="958080"/>
            <a:ext cx="4427984" cy="56959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841" y="40770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Близько</a:t>
            </a:r>
            <a:r>
              <a:rPr lang="ru-RU" dirty="0"/>
              <a:t> 90% людей </a:t>
            </a:r>
            <a:r>
              <a:rPr lang="ru-RU" dirty="0" err="1"/>
              <a:t>набирають</a:t>
            </a:r>
            <a:r>
              <a:rPr lang="ru-RU" dirty="0"/>
              <a:t> </a:t>
            </a:r>
            <a:r>
              <a:rPr lang="ru-RU" dirty="0" err="1"/>
              <a:t>зайві</a:t>
            </a:r>
            <a:r>
              <a:rPr lang="ru-RU" dirty="0"/>
              <a:t> </a:t>
            </a:r>
            <a:r>
              <a:rPr lang="ru-RU" dirty="0" err="1"/>
              <a:t>кілограми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їдять</a:t>
            </a:r>
            <a:r>
              <a:rPr lang="ru-RU" dirty="0"/>
              <a:t> (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споживають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калорій</a:t>
            </a:r>
            <a:r>
              <a:rPr lang="ru-RU" dirty="0"/>
              <a:t>, </a:t>
            </a:r>
            <a:r>
              <a:rPr lang="ru-RU" dirty="0" err="1"/>
              <a:t>аніж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їхньому</a:t>
            </a:r>
            <a:r>
              <a:rPr lang="ru-RU" dirty="0"/>
              <a:t> </a:t>
            </a:r>
            <a:r>
              <a:rPr lang="ru-RU" dirty="0" err="1"/>
              <a:t>організмові</a:t>
            </a:r>
            <a:r>
              <a:rPr lang="ru-RU" dirty="0"/>
              <a:t>), і не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10% — через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серйозних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1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0763"/>
            <a:ext cx="9324528" cy="68687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79214" y="4581128"/>
            <a:ext cx="5958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/>
              <a:t>Отже</a:t>
            </a:r>
            <a:r>
              <a:rPr lang="ru-RU" b="1" dirty="0"/>
              <a:t>, роль </a:t>
            </a:r>
            <a:r>
              <a:rPr lang="ru-RU" b="1" dirty="0" err="1"/>
              <a:t>вуглеводів</a:t>
            </a:r>
            <a:r>
              <a:rPr lang="ru-RU" b="1" dirty="0"/>
              <a:t> в </a:t>
            </a:r>
            <a:r>
              <a:rPr lang="ru-RU" b="1" dirty="0" err="1"/>
              <a:t>справі</a:t>
            </a:r>
            <a:r>
              <a:rPr lang="ru-RU" b="1" dirty="0"/>
              <a:t> </a:t>
            </a:r>
            <a:r>
              <a:rPr lang="ru-RU" b="1" dirty="0" err="1"/>
              <a:t>формування</a:t>
            </a:r>
            <a:r>
              <a:rPr lang="ru-RU" b="1" dirty="0"/>
              <a:t> </a:t>
            </a:r>
            <a:r>
              <a:rPr lang="ru-RU" b="1" dirty="0" err="1"/>
              <a:t>раціонального</a:t>
            </a:r>
            <a:r>
              <a:rPr lang="ru-RU" b="1" dirty="0"/>
              <a:t> </a:t>
            </a:r>
            <a:r>
              <a:rPr lang="ru-RU" b="1" dirty="0" err="1"/>
              <a:t>харчування</a:t>
            </a:r>
            <a:r>
              <a:rPr lang="ru-RU" b="1" dirty="0"/>
              <a:t> при </a:t>
            </a:r>
            <a:r>
              <a:rPr lang="ru-RU" b="1" dirty="0" err="1"/>
              <a:t>веденні</a:t>
            </a:r>
            <a:r>
              <a:rPr lang="ru-RU" b="1" dirty="0"/>
              <a:t> здорового способу </a:t>
            </a:r>
            <a:r>
              <a:rPr lang="ru-RU" b="1" dirty="0" err="1"/>
              <a:t>життя</a:t>
            </a:r>
            <a:r>
              <a:rPr lang="ru-RU" b="1" dirty="0"/>
              <a:t> </a:t>
            </a:r>
            <a:r>
              <a:rPr lang="ru-RU" b="1" dirty="0" err="1"/>
              <a:t>дуже</a:t>
            </a:r>
            <a:r>
              <a:rPr lang="ru-RU" b="1" dirty="0"/>
              <a:t> </a:t>
            </a:r>
            <a:r>
              <a:rPr lang="ru-RU" b="1" dirty="0" err="1"/>
              <a:t>висока</a:t>
            </a:r>
            <a:r>
              <a:rPr lang="ru-RU" b="1" dirty="0"/>
              <a:t>. </a:t>
            </a:r>
            <a:r>
              <a:rPr lang="ru-RU" b="1" dirty="0" err="1"/>
              <a:t>Грамотне</a:t>
            </a:r>
            <a:r>
              <a:rPr lang="ru-RU" b="1" dirty="0"/>
              <a:t> </a:t>
            </a:r>
            <a:r>
              <a:rPr lang="ru-RU" b="1" dirty="0" err="1"/>
              <a:t>складання</a:t>
            </a:r>
            <a:r>
              <a:rPr lang="ru-RU" b="1" dirty="0"/>
              <a:t> </a:t>
            </a:r>
            <a:r>
              <a:rPr lang="ru-RU" b="1" dirty="0" err="1"/>
              <a:t>раціону</a:t>
            </a:r>
            <a:r>
              <a:rPr lang="ru-RU" b="1" dirty="0"/>
              <a:t> з </a:t>
            </a:r>
            <a:r>
              <a:rPr lang="ru-RU" b="1" dirty="0" err="1"/>
              <a:t>урахуванням</a:t>
            </a:r>
            <a:r>
              <a:rPr lang="ru-RU" b="1" dirty="0"/>
              <a:t> </a:t>
            </a:r>
            <a:r>
              <a:rPr lang="ru-RU" b="1" dirty="0" err="1"/>
              <a:t>необхідної</a:t>
            </a:r>
            <a:r>
              <a:rPr lang="ru-RU" b="1" dirty="0"/>
              <a:t> </a:t>
            </a:r>
            <a:r>
              <a:rPr lang="ru-RU" b="1" dirty="0" err="1"/>
              <a:t>кількості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r>
              <a:rPr lang="ru-RU" b="1" dirty="0"/>
              <a:t> </a:t>
            </a:r>
            <a:r>
              <a:rPr lang="ru-RU" b="1" dirty="0" err="1"/>
              <a:t>компонентів</a:t>
            </a:r>
            <a:r>
              <a:rPr lang="ru-RU" b="1" dirty="0"/>
              <a:t> </a:t>
            </a:r>
            <a:r>
              <a:rPr lang="ru-RU" b="1" dirty="0" err="1"/>
              <a:t>харчування</a:t>
            </a:r>
            <a:r>
              <a:rPr lang="ru-RU" b="1" dirty="0"/>
              <a:t> </a:t>
            </a:r>
            <a:r>
              <a:rPr lang="ru-RU" b="1" dirty="0" err="1"/>
              <a:t>забезпечить</a:t>
            </a:r>
            <a:r>
              <a:rPr lang="ru-RU" b="1" dirty="0"/>
              <a:t> </a:t>
            </a:r>
            <a:r>
              <a:rPr lang="ru-RU" b="1" dirty="0" err="1"/>
              <a:t>хороше</a:t>
            </a:r>
            <a:r>
              <a:rPr lang="ru-RU" b="1" dirty="0"/>
              <a:t> </a:t>
            </a:r>
            <a:r>
              <a:rPr lang="ru-RU" b="1" dirty="0" err="1"/>
              <a:t>самопочуття</a:t>
            </a:r>
            <a:r>
              <a:rPr lang="ru-RU" b="1" dirty="0"/>
              <a:t> і </a:t>
            </a:r>
            <a:r>
              <a:rPr lang="ru-RU" b="1" dirty="0" err="1"/>
              <a:t>сприятиме</a:t>
            </a:r>
            <a:r>
              <a:rPr lang="ru-RU" b="1" dirty="0"/>
              <a:t> </a:t>
            </a:r>
            <a:r>
              <a:rPr lang="ru-RU" b="1" dirty="0" err="1"/>
              <a:t>профілактиці</a:t>
            </a:r>
            <a:r>
              <a:rPr lang="ru-RU" b="1" dirty="0"/>
              <a:t> ряду </a:t>
            </a:r>
            <a:r>
              <a:rPr lang="ru-RU" b="1" dirty="0" err="1"/>
              <a:t>захворювань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2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79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6926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Правильно харчуйтесь та ведіть активний спосіб життя!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Вуглеводи</a:t>
            </a:r>
            <a:r>
              <a:rPr lang="ru-RU" sz="2000" dirty="0"/>
              <a:t> є </a:t>
            </a:r>
            <a:r>
              <a:rPr lang="ru-RU" sz="2000" dirty="0" err="1"/>
              <a:t>основним</a:t>
            </a:r>
            <a:r>
              <a:rPr lang="ru-RU" sz="2000" dirty="0"/>
              <a:t> </a:t>
            </a:r>
            <a:r>
              <a:rPr lang="ru-RU" sz="2000" dirty="0" err="1"/>
              <a:t>постачальником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 для </a:t>
            </a:r>
            <a:r>
              <a:rPr lang="ru-RU" sz="2000" dirty="0" err="1"/>
              <a:t>нашого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 при </a:t>
            </a:r>
            <a:r>
              <a:rPr lang="ru-RU" sz="2000" dirty="0" err="1"/>
              <a:t>виконанні</a:t>
            </a:r>
            <a:r>
              <a:rPr lang="ru-RU" sz="2000" dirty="0"/>
              <a:t> </a:t>
            </a:r>
            <a:r>
              <a:rPr lang="ru-RU" sz="2000" dirty="0" err="1"/>
              <a:t>різноманітних</a:t>
            </a:r>
            <a:r>
              <a:rPr lang="ru-RU" sz="2000" dirty="0"/>
              <a:t> </a:t>
            </a:r>
            <a:r>
              <a:rPr lang="ru-RU" sz="2000" dirty="0" err="1"/>
              <a:t>фізичних</a:t>
            </a:r>
            <a:r>
              <a:rPr lang="ru-RU" sz="2000" dirty="0"/>
              <a:t> </a:t>
            </a:r>
            <a:r>
              <a:rPr lang="ru-RU" sz="2000" dirty="0" err="1"/>
              <a:t>вправ</a:t>
            </a:r>
            <a:r>
              <a:rPr lang="ru-RU" sz="2000" dirty="0"/>
              <a:t>. </a:t>
            </a:r>
            <a:r>
              <a:rPr lang="ru-RU" sz="2000" dirty="0" err="1"/>
              <a:t>Однак</a:t>
            </a:r>
            <a:r>
              <a:rPr lang="ru-RU" sz="2000" dirty="0"/>
              <a:t> роль </a:t>
            </a:r>
            <a:r>
              <a:rPr lang="ru-RU" sz="2000" dirty="0" err="1"/>
              <a:t>цього</a:t>
            </a:r>
            <a:r>
              <a:rPr lang="ru-RU" sz="2000" dirty="0"/>
              <a:t> компонента </a:t>
            </a:r>
            <a:r>
              <a:rPr lang="ru-RU" sz="2000" dirty="0" err="1"/>
              <a:t>харчування</a:t>
            </a:r>
            <a:r>
              <a:rPr lang="ru-RU" sz="2000" dirty="0"/>
              <a:t> </a:t>
            </a:r>
            <a:r>
              <a:rPr lang="ru-RU" sz="2000" dirty="0" err="1"/>
              <a:t>найчастіше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недооцінюється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, </a:t>
            </a:r>
            <a:r>
              <a:rPr lang="ru-RU" sz="2000" dirty="0" err="1"/>
              <a:t>навпаки</a:t>
            </a:r>
            <a:r>
              <a:rPr lang="ru-RU" sz="2000" dirty="0"/>
              <a:t>, </a:t>
            </a:r>
            <a:r>
              <a:rPr lang="ru-RU" sz="2000" dirty="0" err="1"/>
              <a:t>людина</a:t>
            </a:r>
            <a:r>
              <a:rPr lang="ru-RU" sz="2000" dirty="0"/>
              <a:t> </a:t>
            </a:r>
            <a:r>
              <a:rPr lang="ru-RU" sz="2000" dirty="0" err="1"/>
              <a:t>починає</a:t>
            </a:r>
            <a:r>
              <a:rPr lang="ru-RU" sz="2000" dirty="0"/>
              <a:t> </a:t>
            </a:r>
            <a:r>
              <a:rPr lang="ru-RU" sz="2000" dirty="0" err="1"/>
              <a:t>зловживати</a:t>
            </a:r>
            <a:r>
              <a:rPr lang="ru-RU" sz="2000" dirty="0"/>
              <a:t> </a:t>
            </a:r>
            <a:r>
              <a:rPr lang="ru-RU" sz="2000" dirty="0" err="1"/>
              <a:t>прийняттям</a:t>
            </a:r>
            <a:r>
              <a:rPr lang="ru-RU" sz="2000" dirty="0"/>
              <a:t> у </a:t>
            </a:r>
            <a:r>
              <a:rPr lang="ru-RU" sz="2000" dirty="0" err="1"/>
              <a:t>їжу</a:t>
            </a:r>
            <a:r>
              <a:rPr lang="ru-RU" sz="2000" dirty="0"/>
              <a:t> </a:t>
            </a:r>
            <a:r>
              <a:rPr lang="ru-RU" sz="2000" dirty="0" err="1"/>
              <a:t>підвищеної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r>
              <a:rPr lang="ru-RU" sz="2000" dirty="0" err="1"/>
              <a:t>Вуглеводи</a:t>
            </a:r>
            <a:r>
              <a:rPr lang="ru-RU" sz="2000" dirty="0"/>
              <a:t> </a:t>
            </a:r>
            <a:r>
              <a:rPr lang="ru-RU" sz="2000" dirty="0" err="1"/>
              <a:t>поділяють</a:t>
            </a:r>
            <a:r>
              <a:rPr lang="ru-RU" sz="2000" dirty="0"/>
              <a:t> на </a:t>
            </a:r>
            <a:r>
              <a:rPr lang="ru-RU" sz="2000" dirty="0" err="1"/>
              <a:t>моносахариди</a:t>
            </a:r>
            <a:r>
              <a:rPr lang="ru-RU" sz="2000" dirty="0"/>
              <a:t>, </a:t>
            </a:r>
            <a:r>
              <a:rPr lang="ru-RU" sz="2000" dirty="0" err="1"/>
              <a:t>дисахариди</a:t>
            </a:r>
            <a:r>
              <a:rPr lang="ru-RU" sz="2000" dirty="0"/>
              <a:t> і </a:t>
            </a:r>
            <a:r>
              <a:rPr lang="ru-RU" sz="2000" dirty="0" err="1"/>
              <a:t>полісахариди</a:t>
            </a:r>
            <a:r>
              <a:rPr lang="ru-RU" sz="20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" y="2420889"/>
            <a:ext cx="9131532" cy="44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2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Яка ж </a:t>
            </a:r>
            <a:r>
              <a:rPr lang="ru-RU" sz="2800" b="1" dirty="0" err="1"/>
              <a:t>справжня</a:t>
            </a:r>
            <a:r>
              <a:rPr lang="ru-RU" sz="2800" b="1" dirty="0"/>
              <a:t> роль </a:t>
            </a:r>
            <a:r>
              <a:rPr lang="ru-RU" sz="2800" b="1" dirty="0" err="1"/>
              <a:t>вуглеводів</a:t>
            </a:r>
            <a:r>
              <a:rPr lang="ru-RU" sz="2800" b="1" dirty="0"/>
              <a:t> </a:t>
            </a:r>
            <a:r>
              <a:rPr lang="ru-RU" sz="2800" b="1" dirty="0" smtClean="0"/>
              <a:t>у </a:t>
            </a:r>
            <a:r>
              <a:rPr lang="ru-RU" sz="2800" b="1" dirty="0" err="1"/>
              <a:t>харчуванні</a:t>
            </a:r>
            <a:r>
              <a:rPr lang="ru-RU" sz="2800" b="1" dirty="0"/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5839" y="119675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надходять</a:t>
            </a:r>
            <a:r>
              <a:rPr lang="ru-RU" dirty="0" smtClean="0"/>
              <a:t> </a:t>
            </a:r>
            <a:r>
              <a:rPr lang="ru-RU" dirty="0"/>
              <a:t>у наш </a:t>
            </a:r>
            <a:r>
              <a:rPr lang="ru-RU" dirty="0" err="1"/>
              <a:t>організм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uk-UA" dirty="0" smtClean="0"/>
              <a:t>страв</a:t>
            </a:r>
            <a:r>
              <a:rPr lang="ru-RU" dirty="0" smtClean="0"/>
              <a:t>,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в продуктах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рослинного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.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 </a:t>
            </a:r>
            <a:r>
              <a:rPr lang="ru-RU" dirty="0" err="1"/>
              <a:t>виявлено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сортах </a:t>
            </a:r>
            <a:r>
              <a:rPr lang="ru-RU" dirty="0" err="1"/>
              <a:t>хліба</a:t>
            </a:r>
            <a:r>
              <a:rPr lang="ru-RU" dirty="0"/>
              <a:t> (у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40 до 50 </a:t>
            </a:r>
            <a:r>
              <a:rPr lang="ru-RU" dirty="0" err="1"/>
              <a:t>грам</a:t>
            </a:r>
            <a:r>
              <a:rPr lang="ru-RU" dirty="0"/>
              <a:t> в 100 </a:t>
            </a:r>
            <a:r>
              <a:rPr lang="ru-RU" dirty="0" err="1"/>
              <a:t>грамах</a:t>
            </a:r>
            <a:r>
              <a:rPr lang="ru-RU" dirty="0"/>
              <a:t> продукту), в крупах (</a:t>
            </a:r>
            <a:r>
              <a:rPr lang="ru-RU" dirty="0" err="1"/>
              <a:t>приблизно</a:t>
            </a:r>
            <a:r>
              <a:rPr lang="ru-RU" dirty="0"/>
              <a:t> 65-70 </a:t>
            </a:r>
            <a:r>
              <a:rPr lang="ru-RU" dirty="0" err="1"/>
              <a:t>грамів</a:t>
            </a:r>
            <a:r>
              <a:rPr lang="ru-RU" dirty="0"/>
              <a:t>), </a:t>
            </a:r>
            <a:r>
              <a:rPr lang="ru-RU" dirty="0" err="1"/>
              <a:t>макаронних</a:t>
            </a:r>
            <a:r>
              <a:rPr lang="ru-RU" dirty="0"/>
              <a:t> </a:t>
            </a:r>
            <a:r>
              <a:rPr lang="ru-RU" dirty="0" err="1"/>
              <a:t>виробах</a:t>
            </a:r>
            <a:r>
              <a:rPr lang="ru-RU" dirty="0"/>
              <a:t> (70-75 </a:t>
            </a:r>
            <a:r>
              <a:rPr lang="ru-RU" dirty="0" err="1"/>
              <a:t>грам</a:t>
            </a:r>
            <a:r>
              <a:rPr lang="ru-RU" dirty="0"/>
              <a:t>). </a:t>
            </a:r>
            <a:r>
              <a:rPr lang="ru-RU" dirty="0" err="1"/>
              <a:t>Дуже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в </a:t>
            </a:r>
            <a:r>
              <a:rPr lang="ru-RU" dirty="0" err="1"/>
              <a:t>кондитерських</a:t>
            </a:r>
            <a:r>
              <a:rPr lang="ru-RU" dirty="0"/>
              <a:t> </a:t>
            </a:r>
            <a:r>
              <a:rPr lang="ru-RU" dirty="0" err="1"/>
              <a:t>виробах</a:t>
            </a:r>
            <a:r>
              <a:rPr lang="ru-RU" dirty="0"/>
              <a:t>.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цукор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є </a:t>
            </a:r>
            <a:r>
              <a:rPr lang="ru-RU" dirty="0" err="1"/>
              <a:t>обов'язковим</a:t>
            </a:r>
            <a:r>
              <a:rPr lang="ru-RU" dirty="0"/>
              <a:t> компонентом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цукерок</a:t>
            </a:r>
            <a:r>
              <a:rPr lang="ru-RU" dirty="0"/>
              <a:t>, </a:t>
            </a:r>
            <a:r>
              <a:rPr lang="ru-RU" dirty="0" err="1"/>
              <a:t>тістечок</a:t>
            </a:r>
            <a:r>
              <a:rPr lang="ru-RU" dirty="0"/>
              <a:t>, </a:t>
            </a:r>
            <a:r>
              <a:rPr lang="ru-RU" dirty="0" err="1"/>
              <a:t>тортів</a:t>
            </a:r>
            <a:r>
              <a:rPr lang="ru-RU" dirty="0"/>
              <a:t>, шоколаду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солодощів</a:t>
            </a:r>
            <a:r>
              <a:rPr lang="ru-RU" dirty="0"/>
              <a:t>, </a:t>
            </a:r>
            <a:r>
              <a:rPr lang="ru-RU" dirty="0" err="1"/>
              <a:t>являє</a:t>
            </a:r>
            <a:r>
              <a:rPr lang="ru-RU" dirty="0"/>
              <a:t> собою практично </a:t>
            </a:r>
            <a:r>
              <a:rPr lang="ru-RU" dirty="0" err="1"/>
              <a:t>чистий</a:t>
            </a:r>
            <a:r>
              <a:rPr lang="ru-RU" dirty="0"/>
              <a:t> 100%-</a:t>
            </a:r>
            <a:r>
              <a:rPr lang="ru-RU" dirty="0" err="1"/>
              <a:t>ний</a:t>
            </a:r>
            <a:r>
              <a:rPr lang="ru-RU" dirty="0"/>
              <a:t> </a:t>
            </a:r>
            <a:r>
              <a:rPr lang="ru-RU" dirty="0" err="1"/>
              <a:t>вуглевод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39" y="1196752"/>
            <a:ext cx="4228535" cy="48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240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33664" y="125106"/>
            <a:ext cx="53103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Частка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вуглеводів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харчуванні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вважається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оптимальною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кількості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56%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усієї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калорійності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добового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раціону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Враховуючи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1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грам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вуглеводів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дає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розщепленні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організмі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4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кілокалорії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а меню для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дорослої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жінки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має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забезпечувати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2600 - 3000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кілокалорій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добу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то,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відповідно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за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рахунок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вуглеводів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повинно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поставлятися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приблизно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1500-1700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кілокалорій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Дана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енергетична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цінність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відповідає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375 -425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грам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вуглеводів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8" y="131250"/>
            <a:ext cx="3744416" cy="2361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234">
            <a:off x="-164346" y="3119824"/>
            <a:ext cx="4409407" cy="29553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0308">
            <a:off x="4700381" y="3522810"/>
            <a:ext cx="4225652" cy="28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350459"/>
            <a:ext cx="31454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/>
              <a:t>Вуглеводи</a:t>
            </a:r>
            <a:endParaRPr lang="ru-RU" sz="4800" dirty="0"/>
          </a:p>
        </p:txBody>
      </p:sp>
      <p:sp>
        <p:nvSpPr>
          <p:cNvPr id="5" name="Стрелка вниз 4"/>
          <p:cNvSpPr/>
          <p:nvPr/>
        </p:nvSpPr>
        <p:spPr>
          <a:xfrm rot="2168208">
            <a:off x="2314071" y="1250623"/>
            <a:ext cx="484632" cy="10229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316757">
            <a:off x="6057865" y="1241625"/>
            <a:ext cx="484632" cy="1071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9568" y="2318071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Погано засвоюються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79188" y="2354918"/>
            <a:ext cx="2356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Добре засвоюються 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2277043">
            <a:off x="783024" y="2889631"/>
            <a:ext cx="404018" cy="696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288532">
            <a:off x="2849785" y="2876180"/>
            <a:ext cx="389066" cy="710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0" y="3861048"/>
            <a:ext cx="2107984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Нерозчинн</a:t>
            </a:r>
            <a:r>
              <a:rPr lang="uk-UA" dirty="0" smtClean="0"/>
              <a:t>і</a:t>
            </a:r>
          </a:p>
          <a:p>
            <a:pPr algn="ctr"/>
            <a:endParaRPr lang="uk-UA" dirty="0"/>
          </a:p>
          <a:p>
            <a:pPr algn="ctr"/>
            <a:r>
              <a:rPr lang="uk-UA" dirty="0" smtClean="0">
                <a:solidFill>
                  <a:srgbClr val="FF0000"/>
                </a:solidFill>
              </a:rPr>
              <a:t>Целюлоза</a:t>
            </a:r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2198613" y="3844099"/>
            <a:ext cx="2085355" cy="2698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Розчинні</a:t>
            </a:r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Харчові волокна:</a:t>
            </a:r>
          </a:p>
          <a:p>
            <a:pPr algn="ctr"/>
            <a:r>
              <a:rPr lang="uk-UA" dirty="0">
                <a:solidFill>
                  <a:srgbClr val="FF0000"/>
                </a:solidFill>
              </a:rPr>
              <a:t>к</a:t>
            </a:r>
            <a:r>
              <a:rPr lang="uk-UA" dirty="0" smtClean="0">
                <a:solidFill>
                  <a:srgbClr val="FF0000"/>
                </a:solidFill>
              </a:rPr>
              <a:t>літковина;</a:t>
            </a:r>
          </a:p>
          <a:p>
            <a:pPr algn="ctr"/>
            <a:r>
              <a:rPr lang="uk-UA" dirty="0" smtClean="0">
                <a:solidFill>
                  <a:srgbClr val="FF0000"/>
                </a:solidFill>
              </a:rPr>
              <a:t>Пектин.</a:t>
            </a:r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7092280" y="3943637"/>
            <a:ext cx="2051720" cy="2581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Повільні</a:t>
            </a:r>
          </a:p>
          <a:p>
            <a:pPr algn="ctr"/>
            <a:r>
              <a:rPr lang="uk-UA" dirty="0" smtClean="0"/>
              <a:t>(20-25 </a:t>
            </a:r>
            <a:r>
              <a:rPr lang="uk-UA" dirty="0" err="1" smtClean="0"/>
              <a:t>хв</a:t>
            </a:r>
            <a:r>
              <a:rPr lang="uk-UA" dirty="0" smtClean="0"/>
              <a:t>)</a:t>
            </a:r>
          </a:p>
          <a:p>
            <a:pPr algn="ctr"/>
            <a:endParaRPr lang="uk-UA" dirty="0"/>
          </a:p>
          <a:p>
            <a:pPr algn="ctr"/>
            <a:r>
              <a:rPr lang="uk-UA" dirty="0" smtClean="0">
                <a:solidFill>
                  <a:srgbClr val="FF0000"/>
                </a:solidFill>
              </a:rPr>
              <a:t>Крохмаль</a:t>
            </a:r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 rot="1655647">
            <a:off x="5798586" y="2872883"/>
            <a:ext cx="381272" cy="840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9790084">
            <a:off x="7694492" y="2825396"/>
            <a:ext cx="347300" cy="770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860033" y="3902340"/>
            <a:ext cx="2097522" cy="2581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r>
              <a:rPr lang="uk-UA" dirty="0" smtClean="0"/>
              <a:t>Швидкі</a:t>
            </a:r>
          </a:p>
          <a:p>
            <a:pPr algn="ctr"/>
            <a:r>
              <a:rPr lang="uk-UA" dirty="0" smtClean="0"/>
              <a:t>(5-10хв)</a:t>
            </a:r>
            <a:endParaRPr lang="uk-UA" dirty="0"/>
          </a:p>
          <a:p>
            <a:pPr algn="ctr"/>
            <a:endParaRPr lang="uk-UA" dirty="0" smtClean="0"/>
          </a:p>
          <a:p>
            <a:pPr algn="ctr"/>
            <a:r>
              <a:rPr lang="uk-UA" dirty="0" smtClean="0">
                <a:solidFill>
                  <a:srgbClr val="FF0000"/>
                </a:solidFill>
              </a:rPr>
              <a:t>Глюкоза,</a:t>
            </a:r>
          </a:p>
          <a:p>
            <a:pPr algn="ctr"/>
            <a:r>
              <a:rPr lang="uk-UA" dirty="0">
                <a:solidFill>
                  <a:srgbClr val="FF0000"/>
                </a:solidFill>
              </a:rPr>
              <a:t>ф</a:t>
            </a:r>
            <a:r>
              <a:rPr lang="uk-UA" dirty="0" smtClean="0">
                <a:solidFill>
                  <a:srgbClr val="FF0000"/>
                </a:solidFill>
              </a:rPr>
              <a:t>руктоза,</a:t>
            </a:r>
          </a:p>
          <a:p>
            <a:pPr algn="ctr"/>
            <a:r>
              <a:rPr lang="uk-UA" dirty="0">
                <a:solidFill>
                  <a:srgbClr val="FF0000"/>
                </a:solidFill>
              </a:rPr>
              <a:t>л</a:t>
            </a:r>
            <a:r>
              <a:rPr lang="uk-UA" dirty="0" smtClean="0">
                <a:solidFill>
                  <a:srgbClr val="FF0000"/>
                </a:solidFill>
              </a:rPr>
              <a:t>актоза,</a:t>
            </a:r>
          </a:p>
          <a:p>
            <a:pPr algn="ctr"/>
            <a:r>
              <a:rPr lang="uk-UA" dirty="0">
                <a:solidFill>
                  <a:srgbClr val="FF0000"/>
                </a:solidFill>
              </a:rPr>
              <a:t>с</a:t>
            </a:r>
            <a:r>
              <a:rPr lang="uk-UA" dirty="0" smtClean="0">
                <a:solidFill>
                  <a:srgbClr val="FF0000"/>
                </a:solidFill>
              </a:rPr>
              <a:t>ахароза,</a:t>
            </a:r>
          </a:p>
          <a:p>
            <a:pPr algn="ctr"/>
            <a:r>
              <a:rPr lang="uk-UA" dirty="0">
                <a:solidFill>
                  <a:srgbClr val="FF0000"/>
                </a:solidFill>
              </a:rPr>
              <a:t>м</a:t>
            </a:r>
            <a:r>
              <a:rPr lang="uk-UA" dirty="0" smtClean="0">
                <a:solidFill>
                  <a:srgbClr val="FF0000"/>
                </a:solidFill>
              </a:rPr>
              <a:t>альтоза</a:t>
            </a:r>
            <a:r>
              <a:rPr lang="uk-UA" dirty="0" smtClean="0"/>
              <a:t>.</a:t>
            </a:r>
          </a:p>
          <a:p>
            <a:pPr algn="ctr"/>
            <a:endParaRPr lang="uk-UA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1477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6632"/>
            <a:ext cx="685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Основна</a:t>
            </a:r>
            <a:r>
              <a:rPr lang="ru-RU" dirty="0"/>
              <a:t> роль </a:t>
            </a:r>
            <a:r>
              <a:rPr lang="ru-RU" dirty="0" err="1"/>
              <a:t>вуглеводів</a:t>
            </a:r>
            <a:r>
              <a:rPr lang="ru-RU" dirty="0"/>
              <a:t> в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харчуванні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постачанні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для </a:t>
            </a:r>
            <a:r>
              <a:rPr lang="ru-RU" dirty="0" err="1"/>
              <a:t>всіляких</a:t>
            </a:r>
            <a:r>
              <a:rPr lang="ru-RU" dirty="0"/>
              <a:t> </a:t>
            </a:r>
            <a:r>
              <a:rPr lang="ru-RU" dirty="0" err="1"/>
              <a:t>фізіологічних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. </a:t>
            </a:r>
            <a:r>
              <a:rPr lang="ru-RU" dirty="0" err="1" smtClean="0"/>
              <a:t>Недостатн</a:t>
            </a:r>
            <a:r>
              <a:rPr lang="uk-UA" dirty="0" err="1" smtClean="0"/>
              <a:t>ій</a:t>
            </a:r>
            <a:r>
              <a:rPr lang="ru-RU" dirty="0" smtClean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у </a:t>
            </a:r>
            <a:r>
              <a:rPr lang="ru-RU" dirty="0" err="1"/>
              <a:t>харчуванні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збільшеного</a:t>
            </a:r>
            <a:r>
              <a:rPr lang="ru-RU" dirty="0"/>
              <a:t> </a:t>
            </a:r>
            <a:r>
              <a:rPr lang="ru-RU" dirty="0" err="1"/>
              <a:t>енергетичного</a:t>
            </a:r>
            <a:r>
              <a:rPr lang="ru-RU" dirty="0"/>
              <a:t> </a:t>
            </a:r>
            <a:r>
              <a:rPr lang="ru-RU" dirty="0" err="1"/>
              <a:t>витрачання</a:t>
            </a:r>
            <a:r>
              <a:rPr lang="ru-RU" dirty="0"/>
              <a:t> </a:t>
            </a:r>
            <a:r>
              <a:rPr lang="ru-RU" dirty="0" err="1"/>
              <a:t>білкових</a:t>
            </a:r>
            <a:r>
              <a:rPr lang="ru-RU" dirty="0"/>
              <a:t> молекул, а </a:t>
            </a:r>
            <a:r>
              <a:rPr lang="ru-RU" dirty="0" err="1"/>
              <a:t>це</a:t>
            </a:r>
            <a:r>
              <a:rPr lang="ru-RU" dirty="0"/>
              <a:t>, в свою </a:t>
            </a:r>
            <a:r>
              <a:rPr lang="ru-RU" dirty="0" err="1"/>
              <a:t>чергу</a:t>
            </a:r>
            <a:r>
              <a:rPr lang="ru-RU" dirty="0"/>
              <a:t>, негативно </a:t>
            </a:r>
            <a:r>
              <a:rPr lang="ru-RU" dirty="0" err="1"/>
              <a:t>позначається</a:t>
            </a:r>
            <a:r>
              <a:rPr lang="ru-RU" dirty="0"/>
              <a:t> на </a:t>
            </a:r>
            <a:r>
              <a:rPr lang="ru-RU" dirty="0" err="1"/>
              <a:t>відновлювальних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протікають</a:t>
            </a:r>
            <a:r>
              <a:rPr lang="ru-RU" dirty="0"/>
              <a:t> в </a:t>
            </a:r>
            <a:r>
              <a:rPr lang="ru-RU" dirty="0" err="1"/>
              <a:t>м'язах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. Тому при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тренуваннях</a:t>
            </a:r>
            <a:r>
              <a:rPr lang="ru-RU" dirty="0"/>
              <a:t> у </a:t>
            </a:r>
            <a:r>
              <a:rPr lang="ru-RU" dirty="0" err="1"/>
              <a:t>фітнес</a:t>
            </a:r>
            <a:r>
              <a:rPr lang="ru-RU" dirty="0"/>
              <a:t>-клубах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 в </a:t>
            </a:r>
            <a:r>
              <a:rPr lang="ru-RU" dirty="0" err="1"/>
              <a:t>раціоні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збільшити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разом з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пам'ятати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надмірному</a:t>
            </a:r>
            <a:r>
              <a:rPr lang="ru-RU" dirty="0"/>
              <a:t> </a:t>
            </a:r>
            <a:r>
              <a:rPr lang="ru-RU" dirty="0" err="1"/>
              <a:t>надходженні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вуглеводи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і </a:t>
            </a:r>
            <a:r>
              <a:rPr lang="ru-RU" dirty="0" err="1"/>
              <a:t>негативну</a:t>
            </a:r>
            <a:r>
              <a:rPr lang="ru-RU" dirty="0"/>
              <a:t> роль. </a:t>
            </a:r>
            <a:r>
              <a:rPr lang="ru-RU" dirty="0" err="1"/>
              <a:t>Надлишок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перетворюватися</a:t>
            </a:r>
            <a:r>
              <a:rPr lang="ru-RU" dirty="0"/>
              <a:t> в </a:t>
            </a:r>
            <a:r>
              <a:rPr lang="ru-RU" dirty="0" err="1"/>
              <a:t>жири</a:t>
            </a:r>
            <a:r>
              <a:rPr lang="ru-RU" dirty="0"/>
              <a:t> і </a:t>
            </a:r>
            <a:r>
              <a:rPr lang="ru-RU" dirty="0" err="1"/>
              <a:t>відкладатися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жирової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, </a:t>
            </a:r>
            <a:r>
              <a:rPr lang="ru-RU" dirty="0" err="1"/>
              <a:t>формуючи</a:t>
            </a:r>
            <a:r>
              <a:rPr lang="ru-RU" dirty="0"/>
              <a:t> </a:t>
            </a:r>
            <a:r>
              <a:rPr lang="ru-RU" dirty="0" err="1"/>
              <a:t>надлишкову</a:t>
            </a:r>
            <a:r>
              <a:rPr lang="ru-RU" dirty="0"/>
              <a:t> вагу </a:t>
            </a:r>
            <a:r>
              <a:rPr lang="ru-RU" dirty="0" err="1"/>
              <a:t>тіла</a:t>
            </a:r>
            <a:r>
              <a:rPr lang="ru-RU" dirty="0"/>
              <a:t>. Особливо легко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ожирінню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вуглевод</a:t>
            </a:r>
            <a:r>
              <a:rPr lang="ru-RU" dirty="0"/>
              <a:t> як </a:t>
            </a:r>
            <a:r>
              <a:rPr lang="ru-RU" dirty="0" err="1"/>
              <a:t>цукор</a:t>
            </a:r>
            <a:r>
              <a:rPr lang="ru-RU" dirty="0"/>
              <a:t>, </a:t>
            </a:r>
            <a:r>
              <a:rPr lang="ru-RU" dirty="0" err="1"/>
              <a:t>надмірне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при </a:t>
            </a:r>
            <a:r>
              <a:rPr lang="ru-RU" dirty="0" err="1"/>
              <a:t>харчуванні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до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холестерину в </a:t>
            </a:r>
            <a:r>
              <a:rPr lang="ru-RU" dirty="0" err="1"/>
              <a:t>крові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карієсу</a:t>
            </a:r>
            <a:r>
              <a:rPr lang="ru-RU" dirty="0"/>
              <a:t> </a:t>
            </a:r>
            <a:r>
              <a:rPr lang="ru-RU" dirty="0" err="1"/>
              <a:t>зубів</a:t>
            </a:r>
            <a:r>
              <a:rPr lang="ru-RU" dirty="0"/>
              <a:t>. </a:t>
            </a:r>
            <a:r>
              <a:rPr lang="ru-RU" dirty="0" err="1"/>
              <a:t>Негативну</a:t>
            </a:r>
            <a:r>
              <a:rPr lang="ru-RU" dirty="0"/>
              <a:t> роль </a:t>
            </a:r>
            <a:r>
              <a:rPr lang="ru-RU" dirty="0" err="1"/>
              <a:t>солодких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цукор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</a:t>
            </a:r>
            <a:r>
              <a:rPr lang="ru-RU" dirty="0" err="1"/>
              <a:t>стравами</a:t>
            </a:r>
            <a:r>
              <a:rPr lang="ru-RU" dirty="0"/>
              <a:t>, </a:t>
            </a:r>
            <a:r>
              <a:rPr lang="ru-RU" dirty="0" err="1"/>
              <a:t>приготованими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основу </a:t>
            </a:r>
            <a:r>
              <a:rPr lang="ru-RU" dirty="0" err="1"/>
              <a:t>солодкуватого</a:t>
            </a:r>
            <a:r>
              <a:rPr lang="ru-RU" dirty="0"/>
              <a:t> смаку меду, </a:t>
            </a:r>
            <a:r>
              <a:rPr lang="ru-RU" dirty="0" err="1"/>
              <a:t>фруктів</a:t>
            </a:r>
            <a:r>
              <a:rPr lang="ru-RU" dirty="0"/>
              <a:t> і </a:t>
            </a:r>
            <a:r>
              <a:rPr lang="ru-RU" dirty="0" err="1"/>
              <a:t>ягід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05594">
            <a:off x="6812724" y="405614"/>
            <a:ext cx="2174869" cy="1460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24828">
            <a:off x="7057486" y="2956060"/>
            <a:ext cx="2148830" cy="14325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9963">
            <a:off x="6585560" y="5088808"/>
            <a:ext cx="2629194" cy="19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3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702" y="-8020"/>
            <a:ext cx="342817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Ще</a:t>
            </a:r>
            <a:r>
              <a:rPr lang="ru-RU" dirty="0"/>
              <a:t> один з </a:t>
            </a:r>
            <a:r>
              <a:rPr lang="ru-RU" dirty="0" err="1"/>
              <a:t>вуглеводів</a:t>
            </a:r>
            <a:r>
              <a:rPr lang="ru-RU" dirty="0"/>
              <a:t>,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в продуктах </a:t>
            </a:r>
            <a:r>
              <a:rPr lang="ru-RU" dirty="0" err="1"/>
              <a:t>харчування</a:t>
            </a:r>
            <a:r>
              <a:rPr lang="ru-RU" dirty="0"/>
              <a:t> зараз </a:t>
            </a:r>
            <a:r>
              <a:rPr lang="ru-RU" dirty="0" err="1"/>
              <a:t>приділяється</a:t>
            </a:r>
            <a:r>
              <a:rPr lang="ru-RU" dirty="0"/>
              <a:t> велика </a:t>
            </a:r>
            <a:r>
              <a:rPr lang="ru-RU" dirty="0" err="1"/>
              <a:t>увага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важливої</a:t>
            </a:r>
            <a:r>
              <a:rPr lang="ru-RU" dirty="0"/>
              <a:t> ​​</a:t>
            </a:r>
            <a:r>
              <a:rPr lang="ru-RU" dirty="0" err="1"/>
              <a:t>біологічної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клітковина</a:t>
            </a:r>
            <a:r>
              <a:rPr lang="ru-RU" dirty="0"/>
              <a:t>. При </a:t>
            </a:r>
            <a:r>
              <a:rPr lang="ru-RU" dirty="0" err="1"/>
              <a:t>надходженні</a:t>
            </a:r>
            <a:r>
              <a:rPr lang="ru-RU" dirty="0"/>
              <a:t> з </a:t>
            </a:r>
            <a:r>
              <a:rPr lang="ru-RU" dirty="0" err="1"/>
              <a:t>їжею</a:t>
            </a:r>
            <a:r>
              <a:rPr lang="ru-RU" dirty="0"/>
              <a:t> вона </a:t>
            </a:r>
            <a:r>
              <a:rPr lang="ru-RU" dirty="0" err="1"/>
              <a:t>стимулює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кишечника,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корисної</a:t>
            </a:r>
            <a:r>
              <a:rPr lang="ru-RU" dirty="0"/>
              <a:t> для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мікрофлори</a:t>
            </a:r>
            <a:r>
              <a:rPr lang="ru-RU" dirty="0"/>
              <a:t>, </a:t>
            </a:r>
            <a:r>
              <a:rPr lang="ru-RU" dirty="0" err="1"/>
              <a:t>виводить</a:t>
            </a:r>
            <a:r>
              <a:rPr lang="ru-RU" dirty="0"/>
              <a:t> з </a:t>
            </a:r>
            <a:r>
              <a:rPr lang="ru-RU" dirty="0" err="1"/>
              <a:t>організму</a:t>
            </a:r>
            <a:r>
              <a:rPr lang="ru-RU" dirty="0"/>
              <a:t> холестерин і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шкідливі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. </a:t>
            </a:r>
            <a:r>
              <a:rPr lang="ru-RU" dirty="0" err="1"/>
              <a:t>Недостатнє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</a:t>
            </a:r>
            <a:r>
              <a:rPr lang="ru-RU" dirty="0" err="1"/>
              <a:t>клітковини</a:t>
            </a:r>
            <a:r>
              <a:rPr lang="ru-RU" dirty="0"/>
              <a:t> з продуктами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привести до </a:t>
            </a:r>
            <a:r>
              <a:rPr lang="ru-RU" dirty="0" err="1"/>
              <a:t>підвищення</a:t>
            </a:r>
            <a:r>
              <a:rPr lang="ru-RU" dirty="0"/>
              <a:t> в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холестерину,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цукрового</a:t>
            </a:r>
            <a:r>
              <a:rPr lang="ru-RU" dirty="0"/>
              <a:t> </a:t>
            </a:r>
            <a:r>
              <a:rPr lang="ru-RU" dirty="0" err="1"/>
              <a:t>діабету</a:t>
            </a:r>
            <a:r>
              <a:rPr lang="ru-RU" dirty="0"/>
              <a:t>, </a:t>
            </a:r>
            <a:r>
              <a:rPr lang="ru-RU" dirty="0" err="1"/>
              <a:t>жовчнокам'яної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апендициту</a:t>
            </a:r>
            <a:r>
              <a:rPr lang="ru-RU" dirty="0"/>
              <a:t>, </a:t>
            </a:r>
            <a:r>
              <a:rPr lang="ru-RU" dirty="0" err="1"/>
              <a:t>запорів</a:t>
            </a:r>
            <a:r>
              <a:rPr lang="ru-RU" dirty="0"/>
              <a:t>, </a:t>
            </a:r>
            <a:r>
              <a:rPr lang="ru-RU" dirty="0" err="1"/>
              <a:t>геморою</a:t>
            </a:r>
            <a:r>
              <a:rPr lang="ru-RU" dirty="0"/>
              <a:t>.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80" y="-8019"/>
            <a:ext cx="2604120" cy="2410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2564904"/>
            <a:ext cx="2736304" cy="4169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55" y="2924944"/>
            <a:ext cx="292184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852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808631">
            <a:off x="4198574" y="92486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Тому роль </a:t>
            </a:r>
            <a:r>
              <a:rPr lang="ru-RU" dirty="0" err="1"/>
              <a:t>даного</a:t>
            </a:r>
            <a:r>
              <a:rPr lang="ru-RU" dirty="0"/>
              <a:t> </a:t>
            </a:r>
            <a:r>
              <a:rPr lang="ru-RU" dirty="0" err="1"/>
              <a:t>вуглеводу</a:t>
            </a:r>
            <a:r>
              <a:rPr lang="ru-RU" dirty="0"/>
              <a:t> в </a:t>
            </a:r>
            <a:r>
              <a:rPr lang="ru-RU" dirty="0" err="1"/>
              <a:t>харчуванні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недооцінювати</a:t>
            </a:r>
            <a:r>
              <a:rPr lang="ru-RU" dirty="0"/>
              <a:t>.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клітковини</a:t>
            </a:r>
            <a:r>
              <a:rPr lang="ru-RU" dirty="0"/>
              <a:t> в </a:t>
            </a:r>
            <a:r>
              <a:rPr lang="ru-RU" dirty="0" err="1"/>
              <a:t>добовому</a:t>
            </a:r>
            <a:r>
              <a:rPr lang="ru-RU" dirty="0"/>
              <a:t> </a:t>
            </a:r>
            <a:r>
              <a:rPr lang="ru-RU" dirty="0" err="1"/>
              <a:t>раціоні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становити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20-25 грам.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вуглеводу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в </a:t>
            </a:r>
            <a:r>
              <a:rPr lang="ru-RU" dirty="0" err="1"/>
              <a:t>горосі</a:t>
            </a:r>
            <a:r>
              <a:rPr lang="ru-RU" dirty="0"/>
              <a:t>, </a:t>
            </a:r>
            <a:r>
              <a:rPr lang="ru-RU" dirty="0" err="1"/>
              <a:t>квасолі</a:t>
            </a:r>
            <a:r>
              <a:rPr lang="ru-RU" dirty="0"/>
              <a:t>, </a:t>
            </a:r>
            <a:r>
              <a:rPr lang="ru-RU" dirty="0" err="1"/>
              <a:t>муці</a:t>
            </a:r>
            <a:r>
              <a:rPr lang="ru-RU" dirty="0"/>
              <a:t> грубого помелу, крупах,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овочах</a:t>
            </a:r>
            <a:r>
              <a:rPr lang="ru-RU" dirty="0"/>
              <a:t> і фруктах.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7" y="301878"/>
            <a:ext cx="3555479" cy="2262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084">
            <a:off x="-31904" y="3616176"/>
            <a:ext cx="4543152" cy="3007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32087"/>
            <a:ext cx="2190750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67125"/>
            <a:ext cx="3333750" cy="319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67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747" y="332656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 </a:t>
            </a:r>
            <a:r>
              <a:rPr lang="ru-RU" sz="2400" b="1" dirty="0" err="1"/>
              <a:t>сьогоднішній</a:t>
            </a:r>
            <a:r>
              <a:rPr lang="ru-RU" sz="2400" b="1" dirty="0"/>
              <a:t> день </a:t>
            </a:r>
            <a:r>
              <a:rPr lang="ru-RU" sz="2400" b="1" dirty="0" err="1"/>
              <a:t>називають</a:t>
            </a:r>
            <a:r>
              <a:rPr lang="ru-RU" sz="2400" b="1" dirty="0"/>
              <a:t> </a:t>
            </a:r>
            <a:r>
              <a:rPr lang="ru-RU" sz="2400" b="1" dirty="0" err="1"/>
              <a:t>кілька</a:t>
            </a:r>
            <a:r>
              <a:rPr lang="ru-RU" sz="2400" b="1" dirty="0"/>
              <a:t> </a:t>
            </a:r>
            <a:r>
              <a:rPr lang="ru-RU" sz="2400" b="1" dirty="0" err="1"/>
              <a:t>груп</a:t>
            </a:r>
            <a:r>
              <a:rPr lang="ru-RU" sz="2400" b="1" dirty="0"/>
              <a:t> </a:t>
            </a:r>
            <a:r>
              <a:rPr lang="ru-RU" sz="2400" b="1" dirty="0" err="1"/>
              <a:t>вуглеводних</a:t>
            </a:r>
            <a:r>
              <a:rPr lang="ru-RU" sz="2400" b="1" dirty="0"/>
              <a:t> </a:t>
            </a:r>
            <a:r>
              <a:rPr lang="ru-RU" sz="2400" b="1" dirty="0" err="1"/>
              <a:t>продуктів</a:t>
            </a:r>
            <a:r>
              <a:rPr lang="ru-RU" sz="2400" b="1" dirty="0"/>
              <a:t> </a:t>
            </a:r>
            <a:r>
              <a:rPr lang="ru-RU" sz="2400" b="1" dirty="0" err="1"/>
              <a:t>харчування</a:t>
            </a:r>
            <a:r>
              <a:rPr lang="ru-RU" sz="2400" b="1" dirty="0"/>
              <a:t>. </a:t>
            </a:r>
            <a:r>
              <a:rPr lang="ru-RU" sz="2400" b="1" dirty="0" err="1"/>
              <a:t>Серед</a:t>
            </a:r>
            <a:r>
              <a:rPr lang="ru-RU" sz="2400" b="1" dirty="0"/>
              <a:t> них</a:t>
            </a:r>
            <a:r>
              <a:rPr lang="ru-RU" b="1" dirty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123" y="134076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/>
              <a:t>1. </a:t>
            </a:r>
            <a:r>
              <a:rPr lang="ru-RU" dirty="0" err="1"/>
              <a:t>Продукти</a:t>
            </a:r>
            <a:r>
              <a:rPr lang="ru-RU" dirty="0"/>
              <a:t> з великим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 в них.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де в 100 </a:t>
            </a:r>
            <a:r>
              <a:rPr lang="ru-RU" dirty="0" err="1"/>
              <a:t>грамах</a:t>
            </a:r>
            <a:r>
              <a:rPr lang="ru-RU" dirty="0"/>
              <a:t> </a:t>
            </a:r>
            <a:r>
              <a:rPr lang="ru-RU" dirty="0" err="1"/>
              <a:t>вміщається</a:t>
            </a:r>
            <a:r>
              <a:rPr lang="ru-RU" dirty="0"/>
              <a:t> 65 </a:t>
            </a:r>
            <a:r>
              <a:rPr lang="ru-RU" dirty="0" err="1"/>
              <a:t>грам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них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відзначити</a:t>
            </a:r>
            <a:r>
              <a:rPr lang="ru-RU" dirty="0"/>
              <a:t> </a:t>
            </a:r>
            <a:r>
              <a:rPr lang="ru-RU" dirty="0" err="1"/>
              <a:t>цукор</a:t>
            </a:r>
            <a:r>
              <a:rPr lang="ru-RU" dirty="0"/>
              <a:t>, </a:t>
            </a:r>
            <a:r>
              <a:rPr lang="ru-RU" dirty="0" err="1"/>
              <a:t>кондитерські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, </a:t>
            </a:r>
            <a:r>
              <a:rPr lang="ru-RU" dirty="0" err="1"/>
              <a:t>випічку</a:t>
            </a:r>
            <a:r>
              <a:rPr lang="ru-RU" dirty="0"/>
              <a:t>, </a:t>
            </a:r>
            <a:r>
              <a:rPr lang="ru-RU" dirty="0" err="1"/>
              <a:t>родзинки</a:t>
            </a:r>
            <a:r>
              <a:rPr lang="ru-RU" dirty="0"/>
              <a:t>, </a:t>
            </a:r>
            <a:r>
              <a:rPr lang="ru-RU" dirty="0" err="1"/>
              <a:t>фініки</a:t>
            </a:r>
            <a:r>
              <a:rPr lang="ru-RU" dirty="0"/>
              <a:t>, </a:t>
            </a:r>
            <a:r>
              <a:rPr lang="ru-RU" dirty="0" err="1"/>
              <a:t>макаронні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, манну і </a:t>
            </a:r>
            <a:r>
              <a:rPr lang="ru-RU" dirty="0" err="1"/>
              <a:t>гречану</a:t>
            </a:r>
            <a:r>
              <a:rPr lang="ru-RU" dirty="0"/>
              <a:t> </a:t>
            </a:r>
            <a:r>
              <a:rPr lang="ru-RU" dirty="0" err="1"/>
              <a:t>крупи</a:t>
            </a:r>
            <a:r>
              <a:rPr lang="ru-RU" dirty="0"/>
              <a:t>, </a:t>
            </a:r>
            <a:r>
              <a:rPr lang="ru-RU" dirty="0" err="1"/>
              <a:t>джеми</a:t>
            </a:r>
            <a:r>
              <a:rPr lang="ru-RU" dirty="0"/>
              <a:t>, </a:t>
            </a:r>
            <a:r>
              <a:rPr lang="ru-RU" dirty="0" err="1"/>
              <a:t>варення</a:t>
            </a:r>
            <a:r>
              <a:rPr lang="ru-RU" dirty="0"/>
              <a:t>, мед, мармелад.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02836"/>
            <a:ext cx="3359274" cy="261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3" y="4149080"/>
            <a:ext cx="3419872" cy="229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149080"/>
            <a:ext cx="2413697" cy="2207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668" y="4149080"/>
            <a:ext cx="2757224" cy="229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218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179</TotalTime>
  <Words>769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18</cp:revision>
  <dcterms:created xsi:type="dcterms:W3CDTF">2013-11-18T16:33:27Z</dcterms:created>
  <dcterms:modified xsi:type="dcterms:W3CDTF">2013-11-25T18:27:54Z</dcterms:modified>
</cp:coreProperties>
</file>