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C01"/>
    <a:srgbClr val="0099FF"/>
    <a:srgbClr val="FF00FF"/>
    <a:srgbClr val="9900FF"/>
    <a:srgbClr val="00FF00"/>
    <a:srgbClr val="ECA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121D1-8BCB-416F-A082-BC556A24E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C736-6DC0-46AD-BCFB-EEB4DEA90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5EC69-5F76-4DF5-A6FD-9AFB8F156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3C3C-87FC-44A5-89E3-0CF6D99E1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778D9-D180-4A85-9CA2-5C3CD7F88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1B1B-2BB3-4DFD-9A72-3E3F97B1E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BD69-7A15-471F-9AFB-1D3A78D87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87B52-9143-41C8-BAE6-4F868D46B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E1ED-C636-4125-BAB6-F9AEFDEB9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8554-894A-4568-B50C-ABDA14C74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DDCB0-AE8D-4B13-8900-E494A92FF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4A78E7-59EA-4B79-96AD-4789E1AC0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584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584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58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586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6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6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3586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6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6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586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587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7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588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588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9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9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3589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8000" smtClean="0"/>
              <a:t>Past Simple</a:t>
            </a:r>
            <a:endParaRPr lang="ru-RU" sz="8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chemeClr val="hlink"/>
                </a:solidFill>
              </a:rPr>
              <a:t>(</a:t>
            </a:r>
            <a:r>
              <a:rPr lang="ru-RU" sz="3200" smtClean="0">
                <a:solidFill>
                  <a:schemeClr val="hlink"/>
                </a:solidFill>
              </a:rPr>
              <a:t>Прошедшее простое время</a:t>
            </a:r>
            <a:r>
              <a:rPr lang="en-US" sz="3200" smtClean="0">
                <a:solidFill>
                  <a:schemeClr val="hlin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7632700" cy="900113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208963" cy="49672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4000" smtClean="0">
                <a:solidFill>
                  <a:schemeClr val="hlink"/>
                </a:solidFill>
              </a:rPr>
              <a:t>Время </a:t>
            </a:r>
            <a:r>
              <a:rPr lang="en-US" sz="4000" smtClean="0">
                <a:solidFill>
                  <a:schemeClr val="hlink"/>
                </a:solidFill>
              </a:rPr>
              <a:t>Past Simple </a:t>
            </a:r>
            <a:r>
              <a:rPr lang="ru-RU" sz="4000" smtClean="0">
                <a:solidFill>
                  <a:schemeClr val="hlink"/>
                </a:solidFill>
              </a:rPr>
              <a:t>описывает завершённые действия происходившие в прошлом.</a:t>
            </a:r>
          </a:p>
          <a:p>
            <a:pPr marL="609600" indent="-609600" eaLnBrk="1" hangingPunct="1">
              <a:buFontTx/>
              <a:buNone/>
            </a:pPr>
            <a:r>
              <a:rPr lang="ru-RU" sz="4000" u="sng" smtClean="0">
                <a:solidFill>
                  <a:schemeClr val="folHlink"/>
                </a:solidFill>
              </a:rPr>
              <a:t>Примеры: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smtClean="0">
                <a:solidFill>
                  <a:schemeClr val="folHlink"/>
                </a:solidFill>
              </a:rPr>
              <a:t>Jane worked in a hospital.</a:t>
            </a:r>
            <a:r>
              <a:rPr lang="ru-RU" sz="2800" smtClean="0">
                <a:solidFill>
                  <a:schemeClr val="folHlink"/>
                </a:solidFill>
              </a:rPr>
              <a:t> </a:t>
            </a:r>
            <a:r>
              <a:rPr lang="en-US" sz="2800" smtClean="0">
                <a:solidFill>
                  <a:schemeClr val="folHlink"/>
                </a:solidFill>
              </a:rPr>
              <a:t>-</a:t>
            </a:r>
            <a:r>
              <a:rPr lang="ru-RU" sz="2800" smtClean="0">
                <a:solidFill>
                  <a:schemeClr val="folHlink"/>
                </a:solidFill>
              </a:rPr>
              <a:t> Джен работала в госпитале.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smtClean="0">
                <a:solidFill>
                  <a:schemeClr val="folHlink"/>
                </a:solidFill>
              </a:rPr>
              <a:t>I met hit yesterday. – </a:t>
            </a:r>
            <a:r>
              <a:rPr lang="ru-RU" sz="2800" smtClean="0">
                <a:solidFill>
                  <a:schemeClr val="folHlink"/>
                </a:solidFill>
              </a:rPr>
              <a:t>Я встречала его вчера.</a:t>
            </a:r>
          </a:p>
          <a:p>
            <a:pPr marL="609600" indent="-609600"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052513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smtClean="0">
                <a:solidFill>
                  <a:schemeClr val="hlink"/>
                </a:solidFill>
              </a:rPr>
              <a:t>Утвердительная форма правильных глаголов образуется при помощи </a:t>
            </a:r>
            <a:r>
              <a:rPr lang="ru-RU" sz="3000" b="1" smtClean="0">
                <a:solidFill>
                  <a:schemeClr val="tx2"/>
                </a:solidFill>
              </a:rPr>
              <a:t>инфинитива</a:t>
            </a:r>
            <a:r>
              <a:rPr lang="ru-RU" sz="3000" b="1" smtClean="0">
                <a:solidFill>
                  <a:schemeClr val="hlink"/>
                </a:solidFill>
              </a:rPr>
              <a:t> (Н. ф., без частицы </a:t>
            </a:r>
            <a:r>
              <a:rPr lang="en-US" sz="3000" b="1" smtClean="0">
                <a:solidFill>
                  <a:schemeClr val="hlink"/>
                </a:solidFill>
              </a:rPr>
              <a:t>to</a:t>
            </a:r>
            <a:r>
              <a:rPr lang="ru-RU" sz="3000" b="1" smtClean="0">
                <a:solidFill>
                  <a:schemeClr val="hlink"/>
                </a:solidFill>
              </a:rPr>
              <a:t>)</a:t>
            </a:r>
            <a:r>
              <a:rPr lang="en-US" sz="3000" b="1" smtClean="0">
                <a:solidFill>
                  <a:schemeClr val="hlink"/>
                </a:solidFill>
              </a:rPr>
              <a:t> </a:t>
            </a:r>
            <a:r>
              <a:rPr lang="ru-RU" sz="3000" b="1" smtClean="0">
                <a:solidFill>
                  <a:schemeClr val="tx2"/>
                </a:solidFill>
              </a:rPr>
              <a:t>и</a:t>
            </a:r>
            <a:r>
              <a:rPr lang="ru-RU" sz="3000" b="1" smtClean="0">
                <a:solidFill>
                  <a:schemeClr val="hlink"/>
                </a:solidFill>
              </a:rPr>
              <a:t> путём прибавления окончания </a:t>
            </a:r>
            <a:r>
              <a:rPr lang="ru-RU" sz="3000" b="1" smtClean="0">
                <a:solidFill>
                  <a:schemeClr val="tx2"/>
                </a:solidFill>
              </a:rPr>
              <a:t>–</a:t>
            </a:r>
            <a:r>
              <a:rPr lang="en-US" sz="3000" b="1" smtClean="0">
                <a:solidFill>
                  <a:schemeClr val="tx2"/>
                </a:solidFill>
              </a:rPr>
              <a:t>ed</a:t>
            </a:r>
            <a:r>
              <a:rPr lang="en-US" sz="3000" b="1" smtClean="0">
                <a:solidFill>
                  <a:schemeClr val="hlink"/>
                </a:solidFill>
              </a:rPr>
              <a:t>.</a:t>
            </a:r>
            <a:endParaRPr lang="en-US" sz="30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folHlink"/>
                </a:solidFill>
              </a:rPr>
              <a:t>to live –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folHlink"/>
                </a:solidFill>
              </a:rPr>
              <a:t>I liv</a:t>
            </a:r>
            <a:r>
              <a:rPr lang="en-US" sz="2800" smtClean="0">
                <a:solidFill>
                  <a:schemeClr val="tx2"/>
                </a:solidFill>
              </a:rPr>
              <a:t>ed</a:t>
            </a:r>
            <a:r>
              <a:rPr lang="ru-RU" sz="2800" smtClean="0"/>
              <a:t>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folHlink"/>
                </a:solidFill>
              </a:rPr>
              <a:t>to work –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folHlink"/>
                </a:solidFill>
              </a:rPr>
              <a:t>he work</a:t>
            </a:r>
            <a:r>
              <a:rPr lang="en-US" sz="2800" smtClean="0">
                <a:solidFill>
                  <a:schemeClr val="tx2"/>
                </a:solidFill>
              </a:rPr>
              <a:t>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smtClean="0">
                <a:solidFill>
                  <a:schemeClr val="hlink"/>
                </a:solidFill>
              </a:rPr>
              <a:t>Если неправильный глагол, то надо посмотреть во второй столбик таблицы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smtClean="0">
                <a:solidFill>
                  <a:schemeClr val="hlink"/>
                </a:solidFill>
              </a:rPr>
              <a:t>          «Неправильных глаголов».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chemeClr val="hlink"/>
                </a:solidFill>
              </a:rPr>
              <a:t>           </a:t>
            </a:r>
            <a:r>
              <a:rPr lang="en-US" sz="2800" smtClean="0">
                <a:solidFill>
                  <a:schemeClr val="folHlink"/>
                </a:solidFill>
              </a:rPr>
              <a:t>go-went, know-knew</a:t>
            </a:r>
            <a:endParaRPr lang="en-US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chemeClr val="hlink"/>
                </a:solidFill>
              </a:rPr>
              <a:t>       </a:t>
            </a:r>
            <a:r>
              <a:rPr lang="ru-RU" b="1" smtClean="0">
                <a:solidFill>
                  <a:schemeClr val="hlink"/>
                </a:solidFill>
              </a:rPr>
              <a:t> Если слово оканчивается на </a:t>
            </a:r>
            <a:r>
              <a:rPr lang="en-US" b="1" smtClean="0">
                <a:solidFill>
                  <a:schemeClr val="hlink"/>
                </a:solidFill>
              </a:rPr>
              <a:t>‘‘e’’, </a:t>
            </a:r>
            <a:r>
              <a:rPr lang="ru-RU" b="1" smtClean="0">
                <a:solidFill>
                  <a:schemeClr val="hlink"/>
                </a:solidFill>
              </a:rPr>
              <a:t>то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chemeClr val="hlink"/>
                </a:solidFill>
              </a:rPr>
              <a:t>      просто прибавляем </a:t>
            </a:r>
            <a:r>
              <a:rPr lang="en-US" b="1" smtClean="0">
                <a:solidFill>
                  <a:schemeClr val="hlink"/>
                </a:solidFill>
              </a:rPr>
              <a:t>‘’d’’- </a:t>
            </a:r>
            <a:r>
              <a:rPr lang="en-US" b="1" smtClean="0">
                <a:solidFill>
                  <a:schemeClr val="folHlink"/>
                </a:solidFill>
              </a:rPr>
              <a:t>liv</a:t>
            </a:r>
            <a:r>
              <a:rPr lang="en-US" b="1" smtClean="0">
                <a:solidFill>
                  <a:schemeClr val="tx2"/>
                </a:solidFill>
              </a:rPr>
              <a:t>e</a:t>
            </a:r>
            <a:r>
              <a:rPr lang="ru-RU" b="1" smtClean="0">
                <a:solidFill>
                  <a:schemeClr val="tx2"/>
                </a:solidFill>
              </a:rPr>
              <a:t> </a:t>
            </a:r>
            <a:r>
              <a:rPr lang="en-US" b="1" smtClean="0">
                <a:solidFill>
                  <a:schemeClr val="folHlink"/>
                </a:solidFill>
              </a:rPr>
              <a:t>+</a:t>
            </a:r>
            <a:r>
              <a:rPr lang="en-US" b="1" smtClean="0">
                <a:solidFill>
                  <a:schemeClr val="tx2"/>
                </a:solidFill>
              </a:rPr>
              <a:t>d</a:t>
            </a:r>
            <a:r>
              <a:rPr lang="en-US" b="1" smtClean="0">
                <a:solidFill>
                  <a:schemeClr val="folHlink"/>
                </a:solidFill>
              </a:rPr>
              <a:t>-liv</a:t>
            </a:r>
            <a:r>
              <a:rPr lang="en-US" b="1" smtClean="0">
                <a:solidFill>
                  <a:schemeClr val="tx2"/>
                </a:solidFill>
              </a:rPr>
              <a:t>ed</a:t>
            </a:r>
            <a:r>
              <a:rPr lang="ru-RU" b="1" smtClean="0">
                <a:solidFill>
                  <a:schemeClr val="folHlink"/>
                </a:solidFill>
              </a:rPr>
              <a:t> </a:t>
            </a:r>
            <a:r>
              <a:rPr lang="ru-RU" b="1" smtClean="0">
                <a:solidFill>
                  <a:schemeClr val="hlink"/>
                </a:solidFill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870700" cy="1060450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820150" cy="5761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chemeClr val="hlink"/>
                </a:solidFill>
              </a:rPr>
              <a:t>Окончание </a:t>
            </a:r>
            <a:r>
              <a:rPr lang="en-US" b="1" smtClean="0">
                <a:solidFill>
                  <a:schemeClr val="hlink"/>
                </a:solidFill>
              </a:rPr>
              <a:t>–ed</a:t>
            </a:r>
            <a:r>
              <a:rPr lang="ru-RU" b="1" smtClean="0">
                <a:solidFill>
                  <a:schemeClr val="hlink"/>
                </a:solidFill>
              </a:rPr>
              <a:t> читается как </a:t>
            </a:r>
            <a:r>
              <a:rPr lang="en-US" b="1" smtClean="0">
                <a:solidFill>
                  <a:schemeClr val="hlink"/>
                </a:solidFill>
              </a:rPr>
              <a:t>[d], [t], [id] </a:t>
            </a:r>
            <a:r>
              <a:rPr lang="ru-RU" b="1" smtClean="0">
                <a:solidFill>
                  <a:schemeClr val="hlink"/>
                </a:solidFill>
              </a:rPr>
              <a:t>в зависимости от предшествующего звука</a:t>
            </a:r>
          </a:p>
          <a:p>
            <a:pPr eaLnBrk="1" hangingPunct="1">
              <a:buFontTx/>
              <a:buNone/>
            </a:pPr>
            <a:r>
              <a:rPr lang="ru-RU" sz="2800" smtClean="0">
                <a:solidFill>
                  <a:srgbClr val="FF8C01"/>
                </a:solidFill>
              </a:rPr>
              <a:t>а) после звонких согласных (кроме </a:t>
            </a:r>
            <a:r>
              <a:rPr lang="en-US" sz="2800" smtClean="0">
                <a:solidFill>
                  <a:srgbClr val="FF8C01"/>
                </a:solidFill>
              </a:rPr>
              <a:t>d</a:t>
            </a:r>
            <a:r>
              <a:rPr lang="ru-RU" sz="2800" smtClean="0">
                <a:solidFill>
                  <a:srgbClr val="FF8C01"/>
                </a:solidFill>
              </a:rPr>
              <a:t>) и гласных - произносится, как </a:t>
            </a:r>
            <a:r>
              <a:rPr lang="en-US" sz="3000" b="1" smtClean="0">
                <a:solidFill>
                  <a:srgbClr val="FF8C01"/>
                </a:solidFill>
              </a:rPr>
              <a:t>[d]</a:t>
            </a:r>
            <a:endParaRPr lang="ru-RU" sz="2400" smtClean="0">
              <a:solidFill>
                <a:srgbClr val="FF8C01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folHlink"/>
                </a:solidFill>
              </a:rPr>
              <a:t>liv</a:t>
            </a:r>
            <a:r>
              <a:rPr lang="en-US" sz="2800" smtClean="0">
                <a:solidFill>
                  <a:schemeClr val="tx2"/>
                </a:solidFill>
              </a:rPr>
              <a:t>e</a:t>
            </a:r>
            <a:r>
              <a:rPr lang="en-US" sz="2800" smtClean="0">
                <a:solidFill>
                  <a:schemeClr val="folHlink"/>
                </a:solidFill>
              </a:rPr>
              <a:t>-liv</a:t>
            </a:r>
            <a:r>
              <a:rPr lang="en-US" sz="2800" smtClean="0">
                <a:solidFill>
                  <a:schemeClr val="tx2"/>
                </a:solidFill>
              </a:rPr>
              <a:t>ed</a:t>
            </a:r>
            <a:r>
              <a:rPr lang="en-US" sz="2800" smtClean="0">
                <a:solidFill>
                  <a:schemeClr val="folHlink"/>
                </a:solidFill>
              </a:rPr>
              <a:t>-[liv</a:t>
            </a:r>
            <a:r>
              <a:rPr lang="en-US" sz="2800" smtClean="0">
                <a:solidFill>
                  <a:schemeClr val="tx2"/>
                </a:solidFill>
              </a:rPr>
              <a:t>d</a:t>
            </a:r>
            <a:r>
              <a:rPr lang="en-US" sz="2800" smtClean="0">
                <a:solidFill>
                  <a:schemeClr val="folHlink"/>
                </a:solidFill>
              </a:rPr>
              <a:t>]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8C01"/>
                </a:solidFill>
              </a:rPr>
              <a:t>b) </a:t>
            </a:r>
            <a:r>
              <a:rPr lang="ru-RU" sz="2800" smtClean="0">
                <a:solidFill>
                  <a:srgbClr val="FF8C01"/>
                </a:solidFill>
              </a:rPr>
              <a:t>после глухих согласных (кроме </a:t>
            </a:r>
            <a:r>
              <a:rPr lang="en-US" sz="2800" smtClean="0">
                <a:solidFill>
                  <a:srgbClr val="FF8C01"/>
                </a:solidFill>
              </a:rPr>
              <a:t>t</a:t>
            </a:r>
            <a:r>
              <a:rPr lang="ru-RU" sz="2800" smtClean="0">
                <a:solidFill>
                  <a:srgbClr val="FF8C01"/>
                </a:solidFill>
              </a:rPr>
              <a:t>) - произносится, как</a:t>
            </a:r>
            <a:r>
              <a:rPr lang="en-US" sz="2800" smtClean="0">
                <a:solidFill>
                  <a:srgbClr val="FF8C01"/>
                </a:solidFill>
              </a:rPr>
              <a:t> </a:t>
            </a:r>
            <a:r>
              <a:rPr lang="en-US" sz="3000" b="1" smtClean="0">
                <a:solidFill>
                  <a:srgbClr val="FF8C01"/>
                </a:solidFill>
              </a:rPr>
              <a:t>[t]</a:t>
            </a:r>
            <a:endParaRPr lang="en-US" sz="2800" smtClean="0">
              <a:solidFill>
                <a:srgbClr val="FF00FF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folHlink"/>
                </a:solidFill>
              </a:rPr>
              <a:t>hel</a:t>
            </a:r>
            <a:r>
              <a:rPr lang="en-US" sz="2800" smtClean="0">
                <a:solidFill>
                  <a:schemeClr val="tx2"/>
                </a:solidFill>
              </a:rPr>
              <a:t>p</a:t>
            </a:r>
            <a:r>
              <a:rPr lang="en-US" sz="2800" smtClean="0">
                <a:solidFill>
                  <a:schemeClr val="folHlink"/>
                </a:solidFill>
              </a:rPr>
              <a:t>-help</a:t>
            </a:r>
            <a:r>
              <a:rPr lang="en-US" sz="2800" smtClean="0">
                <a:solidFill>
                  <a:schemeClr val="tx2"/>
                </a:solidFill>
              </a:rPr>
              <a:t>ed</a:t>
            </a:r>
            <a:r>
              <a:rPr lang="en-US" sz="2800" smtClean="0">
                <a:solidFill>
                  <a:schemeClr val="folHlink"/>
                </a:solidFill>
              </a:rPr>
              <a:t>-[help</a:t>
            </a:r>
            <a:r>
              <a:rPr lang="en-US" sz="2800" smtClean="0">
                <a:solidFill>
                  <a:schemeClr val="tx2"/>
                </a:solidFill>
              </a:rPr>
              <a:t>t</a:t>
            </a:r>
            <a:r>
              <a:rPr lang="en-US" sz="2800" smtClean="0">
                <a:solidFill>
                  <a:schemeClr val="folHlink"/>
                </a:solidFill>
              </a:rPr>
              <a:t>], as</a:t>
            </a:r>
            <a:r>
              <a:rPr lang="en-US" sz="2800" smtClean="0">
                <a:solidFill>
                  <a:schemeClr val="tx2"/>
                </a:solidFill>
              </a:rPr>
              <a:t>k</a:t>
            </a:r>
            <a:r>
              <a:rPr lang="en-US" sz="2800" smtClean="0">
                <a:solidFill>
                  <a:schemeClr val="folHlink"/>
                </a:solidFill>
              </a:rPr>
              <a:t>-ask</a:t>
            </a:r>
            <a:r>
              <a:rPr lang="en-US" sz="2800" smtClean="0">
                <a:solidFill>
                  <a:schemeClr val="tx2"/>
                </a:solidFill>
              </a:rPr>
              <a:t>ed</a:t>
            </a:r>
            <a:r>
              <a:rPr lang="en-US" sz="2800" smtClean="0">
                <a:solidFill>
                  <a:schemeClr val="folHlink"/>
                </a:solidFill>
              </a:rPr>
              <a:t>-[ask</a:t>
            </a:r>
            <a:r>
              <a:rPr lang="en-US" sz="2800" smtClean="0">
                <a:solidFill>
                  <a:schemeClr val="tx2"/>
                </a:solidFill>
              </a:rPr>
              <a:t>t</a:t>
            </a:r>
            <a:r>
              <a:rPr lang="en-US" sz="2800" smtClean="0">
                <a:solidFill>
                  <a:schemeClr val="folHlink"/>
                </a:solidFill>
              </a:rPr>
              <a:t>]</a:t>
            </a:r>
            <a:r>
              <a:rPr lang="ru-RU" sz="2800" smtClean="0">
                <a:solidFill>
                  <a:srgbClr val="0099FF"/>
                </a:solidFill>
              </a:rPr>
              <a:t> </a:t>
            </a:r>
            <a:endParaRPr lang="en-US" sz="2800" smtClean="0">
              <a:solidFill>
                <a:srgbClr val="0099FF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smtClean="0">
                <a:solidFill>
                  <a:srgbClr val="FF8C01"/>
                </a:solidFill>
              </a:rPr>
              <a:t>с) после </a:t>
            </a:r>
            <a:r>
              <a:rPr lang="en-US" sz="2800" smtClean="0">
                <a:solidFill>
                  <a:srgbClr val="FF8C01"/>
                </a:solidFill>
              </a:rPr>
              <a:t>d</a:t>
            </a:r>
            <a:r>
              <a:rPr lang="ru-RU" sz="2800" smtClean="0">
                <a:solidFill>
                  <a:srgbClr val="FF8C01"/>
                </a:solidFill>
              </a:rPr>
              <a:t> и </a:t>
            </a:r>
            <a:r>
              <a:rPr lang="en-US" sz="2800" smtClean="0">
                <a:solidFill>
                  <a:srgbClr val="FF8C01"/>
                </a:solidFill>
              </a:rPr>
              <a:t>t</a:t>
            </a:r>
            <a:r>
              <a:rPr lang="ru-RU" sz="2800" smtClean="0">
                <a:solidFill>
                  <a:srgbClr val="FF8C01"/>
                </a:solidFill>
              </a:rPr>
              <a:t> - произносится, как </a:t>
            </a:r>
            <a:r>
              <a:rPr lang="en-US" sz="3000" b="1" smtClean="0">
                <a:solidFill>
                  <a:srgbClr val="FF8C01"/>
                </a:solidFill>
              </a:rPr>
              <a:t>[id]</a:t>
            </a:r>
            <a:endParaRPr lang="en-US" sz="2400" smtClean="0">
              <a:solidFill>
                <a:srgbClr val="FF8C01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FF"/>
                </a:solidFill>
              </a:rPr>
              <a:t>           </a:t>
            </a:r>
            <a:r>
              <a:rPr lang="en-US" sz="2800" b="1" smtClean="0">
                <a:solidFill>
                  <a:schemeClr val="folHlink"/>
                </a:solidFill>
              </a:rPr>
              <a:t>inten</a:t>
            </a:r>
            <a:r>
              <a:rPr lang="en-US" sz="2800" b="1" smtClean="0">
                <a:solidFill>
                  <a:schemeClr val="tx2"/>
                </a:solidFill>
              </a:rPr>
              <a:t>d</a:t>
            </a:r>
            <a:r>
              <a:rPr lang="en-US" sz="2800" b="1" smtClean="0">
                <a:solidFill>
                  <a:schemeClr val="folHlink"/>
                </a:solidFill>
              </a:rPr>
              <a:t>-intend</a:t>
            </a:r>
            <a:r>
              <a:rPr lang="en-US" sz="2800" b="1" smtClean="0">
                <a:solidFill>
                  <a:schemeClr val="tx2"/>
                </a:solidFill>
              </a:rPr>
              <a:t>ed</a:t>
            </a:r>
            <a:r>
              <a:rPr lang="en-US" sz="2800" b="1" smtClean="0">
                <a:solidFill>
                  <a:schemeClr val="folHlink"/>
                </a:solidFill>
              </a:rPr>
              <a:t>-[in'tend</a:t>
            </a:r>
            <a:r>
              <a:rPr lang="en-US" sz="2800" b="1" smtClean="0">
                <a:solidFill>
                  <a:schemeClr val="tx2"/>
                </a:solidFill>
              </a:rPr>
              <a:t>id</a:t>
            </a:r>
            <a:r>
              <a:rPr lang="en-US" sz="2800" b="1" smtClean="0">
                <a:solidFill>
                  <a:schemeClr val="folHlink"/>
                </a:solidFill>
              </a:rPr>
              <a:t>], 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           wan</a:t>
            </a:r>
            <a:r>
              <a:rPr lang="en-US" sz="2800" b="1" smtClean="0">
                <a:solidFill>
                  <a:schemeClr val="tx2"/>
                </a:solidFill>
              </a:rPr>
              <a:t>t</a:t>
            </a:r>
            <a:r>
              <a:rPr lang="en-US" sz="2800" b="1" smtClean="0">
                <a:solidFill>
                  <a:schemeClr val="folHlink"/>
                </a:solidFill>
              </a:rPr>
              <a:t>-want</a:t>
            </a:r>
            <a:r>
              <a:rPr lang="en-US" sz="2800" b="1" smtClean="0">
                <a:solidFill>
                  <a:schemeClr val="tx2"/>
                </a:solidFill>
              </a:rPr>
              <a:t>ed</a:t>
            </a:r>
            <a:r>
              <a:rPr lang="en-US" sz="2800" b="1" smtClean="0">
                <a:solidFill>
                  <a:schemeClr val="folHlink"/>
                </a:solidFill>
              </a:rPr>
              <a:t>-[‘wont</a:t>
            </a:r>
            <a:r>
              <a:rPr lang="en-US" sz="2800" b="1" smtClean="0">
                <a:solidFill>
                  <a:schemeClr val="tx2"/>
                </a:solidFill>
              </a:rPr>
              <a:t>id</a:t>
            </a:r>
            <a:r>
              <a:rPr lang="en-US" sz="2800" b="1" smtClean="0">
                <a:solidFill>
                  <a:schemeClr val="folHlink"/>
                </a:solidFill>
              </a:rPr>
              <a:t>]</a:t>
            </a:r>
            <a:endParaRPr lang="ru-RU" sz="28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125538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4006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chemeClr val="hlink"/>
                </a:solidFill>
              </a:rPr>
              <a:t>Правила написания правильных глаголов:</a:t>
            </a:r>
          </a:p>
          <a:p>
            <a:pPr marL="609600" indent="-609600" eaLnBrk="1" hangingPunct="1">
              <a:buClr>
                <a:srgbClr val="FF8C01"/>
              </a:buClr>
              <a:buFontTx/>
              <a:buNone/>
            </a:pPr>
            <a:r>
              <a:rPr lang="en-US" sz="3000" smtClean="0">
                <a:solidFill>
                  <a:srgbClr val="FF8C01"/>
                </a:solidFill>
              </a:rPr>
              <a:t>1. </a:t>
            </a:r>
            <a:r>
              <a:rPr lang="ru-RU" sz="3000" smtClean="0">
                <a:solidFill>
                  <a:srgbClr val="FF8C01"/>
                </a:solidFill>
              </a:rPr>
              <a:t>Если глагол заканчивается на </a:t>
            </a:r>
            <a:r>
              <a:rPr lang="en-US" sz="3000" smtClean="0">
                <a:solidFill>
                  <a:srgbClr val="FF0000"/>
                </a:solidFill>
              </a:rPr>
              <a:t>y</a:t>
            </a:r>
            <a:r>
              <a:rPr lang="ru-RU" sz="3000" smtClean="0">
                <a:solidFill>
                  <a:srgbClr val="FF8C01"/>
                </a:solidFill>
              </a:rPr>
              <a:t> стоящей</a:t>
            </a:r>
            <a:endParaRPr lang="en-US" sz="3000" smtClean="0">
              <a:solidFill>
                <a:srgbClr val="FF8C01"/>
              </a:solidFill>
            </a:endParaRP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r>
              <a:rPr lang="ru-RU" sz="3000" smtClean="0">
                <a:solidFill>
                  <a:srgbClr val="FF8C01"/>
                </a:solidFill>
              </a:rPr>
              <a:t>после гласной, то </a:t>
            </a:r>
            <a:r>
              <a:rPr lang="en-US" sz="3000" smtClean="0">
                <a:solidFill>
                  <a:srgbClr val="9900FF"/>
                </a:solidFill>
              </a:rPr>
              <a:t>pl</a:t>
            </a:r>
            <a:r>
              <a:rPr lang="en-US" sz="3000" u="sng" smtClean="0">
                <a:solidFill>
                  <a:srgbClr val="9900FF"/>
                </a:solidFill>
              </a:rPr>
              <a:t>a</a:t>
            </a:r>
            <a:r>
              <a:rPr lang="en-US" sz="3000" smtClean="0">
                <a:solidFill>
                  <a:schemeClr val="tx2"/>
                </a:solidFill>
              </a:rPr>
              <a:t>y</a:t>
            </a:r>
            <a:r>
              <a:rPr lang="en-US" sz="3000" smtClean="0">
                <a:solidFill>
                  <a:srgbClr val="FF8C01"/>
                </a:solidFill>
              </a:rPr>
              <a:t> </a:t>
            </a:r>
            <a:r>
              <a:rPr lang="en-US" sz="3000" smtClean="0">
                <a:solidFill>
                  <a:srgbClr val="9900FF"/>
                </a:solidFill>
              </a:rPr>
              <a:t>+ </a:t>
            </a:r>
            <a:r>
              <a:rPr lang="en-US" sz="3000" smtClean="0">
                <a:solidFill>
                  <a:schemeClr val="tx2"/>
                </a:solidFill>
              </a:rPr>
              <a:t>ed </a:t>
            </a:r>
            <a:r>
              <a:rPr lang="en-US" sz="3000" smtClean="0">
                <a:solidFill>
                  <a:srgbClr val="9900FF"/>
                </a:solidFill>
              </a:rPr>
              <a:t>= pla</a:t>
            </a:r>
            <a:r>
              <a:rPr lang="en-US" sz="3000" smtClean="0">
                <a:solidFill>
                  <a:schemeClr val="tx2"/>
                </a:solidFill>
              </a:rPr>
              <a:t>yed </a:t>
            </a:r>
            <a:r>
              <a:rPr lang="en-US" sz="3000" smtClean="0">
                <a:solidFill>
                  <a:srgbClr val="FF8C01"/>
                </a:solidFill>
              </a:rPr>
              <a:t>-</a:t>
            </a:r>
            <a:r>
              <a:rPr lang="ru-RU" sz="3000" smtClean="0">
                <a:solidFill>
                  <a:srgbClr val="FF8C01"/>
                </a:solidFill>
              </a:rPr>
              <a:t>произносится </a:t>
            </a:r>
            <a:r>
              <a:rPr lang="en-US" sz="3000" smtClean="0">
                <a:solidFill>
                  <a:srgbClr val="FF8C01"/>
                </a:solidFill>
              </a:rPr>
              <a:t>[d]</a:t>
            </a: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r>
              <a:rPr lang="ru-RU" sz="3000" smtClean="0">
                <a:solidFill>
                  <a:srgbClr val="FF8C01"/>
                </a:solidFill>
              </a:rPr>
              <a:t>Если глагол заканчивается на </a:t>
            </a:r>
            <a:r>
              <a:rPr lang="en-US" sz="3000" smtClean="0">
                <a:solidFill>
                  <a:srgbClr val="FF8C01"/>
                </a:solidFill>
              </a:rPr>
              <a:t>y</a:t>
            </a:r>
            <a:r>
              <a:rPr lang="ru-RU" sz="3000" smtClean="0">
                <a:solidFill>
                  <a:srgbClr val="FF8C01"/>
                </a:solidFill>
              </a:rPr>
              <a:t> стоящей</a:t>
            </a:r>
            <a:r>
              <a:rPr lang="en-US" sz="3000" smtClean="0">
                <a:solidFill>
                  <a:srgbClr val="FF8C01"/>
                </a:solidFill>
              </a:rPr>
              <a:t> </a:t>
            </a:r>
            <a:r>
              <a:rPr lang="ru-RU" sz="3000" smtClean="0">
                <a:solidFill>
                  <a:srgbClr val="FF8C01"/>
                </a:solidFill>
              </a:rPr>
              <a:t>после согласной, то (замена </a:t>
            </a:r>
            <a:r>
              <a:rPr lang="en-US" sz="3000" smtClean="0">
                <a:solidFill>
                  <a:srgbClr val="FF8C01"/>
                </a:solidFill>
              </a:rPr>
              <a:t>y </a:t>
            </a:r>
            <a:r>
              <a:rPr lang="ru-RU" sz="3000" smtClean="0">
                <a:solidFill>
                  <a:srgbClr val="FF8C01"/>
                </a:solidFill>
              </a:rPr>
              <a:t>на </a:t>
            </a:r>
            <a:r>
              <a:rPr lang="en-US" sz="3000" smtClean="0">
                <a:solidFill>
                  <a:srgbClr val="FF8C01"/>
                </a:solidFill>
              </a:rPr>
              <a:t>i</a:t>
            </a:r>
            <a:r>
              <a:rPr lang="ru-RU" sz="3000" smtClean="0">
                <a:solidFill>
                  <a:srgbClr val="FF8C01"/>
                </a:solidFill>
              </a:rPr>
              <a:t>) </a:t>
            </a:r>
            <a:r>
              <a:rPr lang="en-US" sz="3000" smtClean="0">
                <a:solidFill>
                  <a:srgbClr val="9900FF"/>
                </a:solidFill>
              </a:rPr>
              <a:t>stu</a:t>
            </a:r>
            <a:r>
              <a:rPr lang="en-US" sz="3000" u="sng" smtClean="0">
                <a:solidFill>
                  <a:srgbClr val="9900FF"/>
                </a:solidFill>
              </a:rPr>
              <a:t>d</a:t>
            </a:r>
            <a:r>
              <a:rPr lang="en-US" sz="3000" smtClean="0">
                <a:solidFill>
                  <a:schemeClr val="tx2"/>
                </a:solidFill>
              </a:rPr>
              <a:t>y</a:t>
            </a:r>
            <a:r>
              <a:rPr lang="en-US" sz="3000" smtClean="0">
                <a:solidFill>
                  <a:srgbClr val="9900FF"/>
                </a:solidFill>
              </a:rPr>
              <a:t>-stu</a:t>
            </a:r>
            <a:r>
              <a:rPr lang="en-US" sz="3000" u="sng" smtClean="0">
                <a:solidFill>
                  <a:srgbClr val="9900FF"/>
                </a:solidFill>
              </a:rPr>
              <a:t>d</a:t>
            </a:r>
            <a:r>
              <a:rPr lang="en-US" sz="3000" smtClean="0">
                <a:solidFill>
                  <a:schemeClr val="tx2"/>
                </a:solidFill>
              </a:rPr>
              <a:t>ied</a:t>
            </a:r>
            <a:endParaRPr lang="en-US" sz="3000" smtClean="0">
              <a:solidFill>
                <a:srgbClr val="FF8C01"/>
              </a:solidFill>
            </a:endParaRP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r>
              <a:rPr lang="en-US" sz="3000" smtClean="0">
                <a:solidFill>
                  <a:srgbClr val="FF8C01"/>
                </a:solidFill>
              </a:rPr>
              <a:t>2. </a:t>
            </a:r>
            <a:r>
              <a:rPr lang="ru-RU" sz="3000" smtClean="0">
                <a:solidFill>
                  <a:srgbClr val="FF8C01"/>
                </a:solidFill>
              </a:rPr>
              <a:t>Если глагол состоит из одного слога то </a:t>
            </a: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r>
              <a:rPr lang="ru-RU" sz="3000" smtClean="0">
                <a:solidFill>
                  <a:srgbClr val="FF8C01"/>
                </a:solidFill>
              </a:rPr>
              <a:t>нужно сохранить слог закрытым</a:t>
            </a:r>
            <a:r>
              <a:rPr lang="en-US" sz="3000" smtClean="0">
                <a:solidFill>
                  <a:srgbClr val="FF8C01"/>
                </a:solidFill>
              </a:rPr>
              <a:t>, </a:t>
            </a:r>
            <a:r>
              <a:rPr lang="ru-RU" sz="3000" smtClean="0">
                <a:solidFill>
                  <a:srgbClr val="FF8C01"/>
                </a:solidFill>
              </a:rPr>
              <a:t>удваиваем согласную</a:t>
            </a:r>
            <a:r>
              <a:rPr lang="en-US" sz="3000" smtClean="0">
                <a:solidFill>
                  <a:srgbClr val="FF8C01"/>
                </a:solidFill>
              </a:rPr>
              <a:t> </a:t>
            </a:r>
            <a:r>
              <a:rPr lang="ru-RU" sz="3000" smtClean="0">
                <a:solidFill>
                  <a:srgbClr val="FF8C01"/>
                </a:solidFill>
              </a:rPr>
              <a:t>(</a:t>
            </a:r>
            <a:r>
              <a:rPr lang="en-US" sz="3000" smtClean="0">
                <a:solidFill>
                  <a:srgbClr val="FF8C01"/>
                </a:solidFill>
              </a:rPr>
              <a:t>+ed</a:t>
            </a:r>
            <a:r>
              <a:rPr lang="ru-RU" sz="3000" smtClean="0">
                <a:solidFill>
                  <a:srgbClr val="FF8C01"/>
                </a:solidFill>
              </a:rPr>
              <a:t>):</a:t>
            </a: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r>
              <a:rPr lang="ru-RU" sz="3000" smtClean="0">
                <a:solidFill>
                  <a:srgbClr val="9900FF"/>
                </a:solidFill>
              </a:rPr>
              <a:t>                    </a:t>
            </a:r>
            <a:r>
              <a:rPr lang="en-US" sz="3000" smtClean="0">
                <a:solidFill>
                  <a:srgbClr val="9900FF"/>
                </a:solidFill>
              </a:rPr>
              <a:t>stop – sto</a:t>
            </a:r>
            <a:r>
              <a:rPr lang="en-US" sz="3000" u="sng" smtClean="0">
                <a:solidFill>
                  <a:srgbClr val="9900FF"/>
                </a:solidFill>
              </a:rPr>
              <a:t>p</a:t>
            </a:r>
            <a:r>
              <a:rPr lang="en-US" sz="3000" u="sng" smtClean="0">
                <a:solidFill>
                  <a:schemeClr val="tx2"/>
                </a:solidFill>
              </a:rPr>
              <a:t>p</a:t>
            </a:r>
            <a:r>
              <a:rPr lang="en-US" sz="3000" smtClean="0">
                <a:solidFill>
                  <a:schemeClr val="tx2"/>
                </a:solidFill>
              </a:rPr>
              <a:t>ed</a:t>
            </a:r>
            <a:r>
              <a:rPr lang="ru-RU" sz="3000" smtClean="0">
                <a:solidFill>
                  <a:srgbClr val="9900FF"/>
                </a:solidFill>
              </a:rPr>
              <a:t>, </a:t>
            </a:r>
            <a:r>
              <a:rPr lang="en-US" sz="3000" smtClean="0">
                <a:solidFill>
                  <a:srgbClr val="9900FF"/>
                </a:solidFill>
              </a:rPr>
              <a:t>clap - cla</a:t>
            </a:r>
            <a:r>
              <a:rPr lang="en-US" sz="3000" u="sng" smtClean="0">
                <a:solidFill>
                  <a:srgbClr val="9900FF"/>
                </a:solidFill>
              </a:rPr>
              <a:t>p</a:t>
            </a:r>
            <a:r>
              <a:rPr lang="en-US" sz="3000" u="sng" smtClean="0">
                <a:solidFill>
                  <a:schemeClr val="tx2"/>
                </a:solidFill>
              </a:rPr>
              <a:t>p</a:t>
            </a:r>
            <a:r>
              <a:rPr lang="en-US" sz="3000" smtClean="0">
                <a:solidFill>
                  <a:schemeClr val="tx2"/>
                </a:solidFill>
              </a:rPr>
              <a:t>ed</a:t>
            </a:r>
            <a:endParaRPr lang="ru-RU" sz="30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6870700" cy="1060450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1412875"/>
            <a:ext cx="7572375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400" smtClean="0">
                <a:solidFill>
                  <a:schemeClr val="hlink"/>
                </a:solidFill>
              </a:rPr>
              <a:t>Наречия времени с которыми </a:t>
            </a:r>
          </a:p>
          <a:p>
            <a:pPr eaLnBrk="1" hangingPunct="1">
              <a:buFontTx/>
              <a:buNone/>
            </a:pPr>
            <a:r>
              <a:rPr lang="ru-RU" sz="3400" smtClean="0">
                <a:solidFill>
                  <a:schemeClr val="hlink"/>
                </a:solidFill>
              </a:rPr>
              <a:t>Используется </a:t>
            </a:r>
            <a:r>
              <a:rPr lang="en-US" sz="3400" smtClean="0">
                <a:solidFill>
                  <a:schemeClr val="hlink"/>
                </a:solidFill>
              </a:rPr>
              <a:t>Past Simple</a:t>
            </a:r>
            <a:r>
              <a:rPr lang="ru-RU" sz="3400" smtClean="0">
                <a:solidFill>
                  <a:schemeClr val="hlink"/>
                </a:solidFill>
              </a:rPr>
              <a:t>: </a:t>
            </a:r>
            <a:r>
              <a:rPr lang="en-US" sz="3400" smtClean="0">
                <a:solidFill>
                  <a:schemeClr val="folHlink"/>
                </a:solidFill>
              </a:rPr>
              <a:t>yesterday</a:t>
            </a:r>
            <a:r>
              <a:rPr lang="ru-RU" sz="3400" smtClean="0">
                <a:solidFill>
                  <a:schemeClr val="folHlink"/>
                </a:solidFill>
              </a:rPr>
              <a:t> </a:t>
            </a:r>
            <a:r>
              <a:rPr lang="en-US" sz="2800" smtClean="0">
                <a:solidFill>
                  <a:schemeClr val="folHlink"/>
                </a:solidFill>
              </a:rPr>
              <a:t>(</a:t>
            </a:r>
            <a:r>
              <a:rPr lang="ru-RU" sz="2800" smtClean="0">
                <a:solidFill>
                  <a:schemeClr val="folHlink"/>
                </a:solidFill>
              </a:rPr>
              <a:t>вчера</a:t>
            </a:r>
            <a:r>
              <a:rPr lang="en-US" sz="2800" smtClean="0">
                <a:solidFill>
                  <a:schemeClr val="folHlink"/>
                </a:solidFill>
              </a:rPr>
              <a:t>)</a:t>
            </a:r>
            <a:r>
              <a:rPr lang="en-US" sz="3400" smtClean="0">
                <a:solidFill>
                  <a:schemeClr val="folHlink"/>
                </a:solidFill>
              </a:rPr>
              <a:t>, then</a:t>
            </a:r>
            <a:r>
              <a:rPr lang="ru-RU" sz="3400" smtClean="0">
                <a:solidFill>
                  <a:schemeClr val="folHlink"/>
                </a:solidFill>
              </a:rPr>
              <a:t> </a:t>
            </a:r>
            <a:r>
              <a:rPr lang="ru-RU" sz="2800" smtClean="0">
                <a:solidFill>
                  <a:schemeClr val="folHlink"/>
                </a:solidFill>
              </a:rPr>
              <a:t>(потом)</a:t>
            </a:r>
            <a:r>
              <a:rPr lang="en-US" sz="3400" smtClean="0">
                <a:solidFill>
                  <a:schemeClr val="folHlink"/>
                </a:solidFill>
              </a:rPr>
              <a:t>,</a:t>
            </a:r>
            <a:endParaRPr lang="ru-RU" sz="340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z="3400" smtClean="0">
                <a:solidFill>
                  <a:schemeClr val="folHlink"/>
                </a:solidFill>
              </a:rPr>
              <a:t> when</a:t>
            </a:r>
            <a:r>
              <a:rPr lang="ru-RU" sz="3400" smtClean="0">
                <a:solidFill>
                  <a:schemeClr val="folHlink"/>
                </a:solidFill>
              </a:rPr>
              <a:t> </a:t>
            </a:r>
            <a:r>
              <a:rPr lang="ru-RU" sz="2800" smtClean="0">
                <a:solidFill>
                  <a:schemeClr val="folHlink"/>
                </a:solidFill>
              </a:rPr>
              <a:t>(когда)</a:t>
            </a:r>
            <a:r>
              <a:rPr lang="en-US" sz="3400" smtClean="0">
                <a:solidFill>
                  <a:schemeClr val="folHlink"/>
                </a:solidFill>
              </a:rPr>
              <a:t>, last night/month/year</a:t>
            </a:r>
            <a:r>
              <a:rPr lang="ru-RU" sz="3400" smtClean="0">
                <a:solidFill>
                  <a:schemeClr val="folHlink"/>
                </a:solidFill>
              </a:rPr>
              <a:t> (прошлой ночью, в прошлом месяце/году)</a:t>
            </a:r>
            <a:r>
              <a:rPr lang="en-US" sz="3400" smtClean="0">
                <a:solidFill>
                  <a:schemeClr val="folHlink"/>
                </a:solidFill>
              </a:rPr>
              <a:t>, </a:t>
            </a:r>
            <a:endParaRPr lang="ru-RU" sz="340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z="3400" smtClean="0">
                <a:solidFill>
                  <a:schemeClr val="folHlink"/>
                </a:solidFill>
              </a:rPr>
              <a:t>in 1985/…,</a:t>
            </a:r>
            <a:r>
              <a:rPr lang="ru-RU" sz="3400" smtClean="0">
                <a:solidFill>
                  <a:schemeClr val="folHlink"/>
                </a:solidFill>
              </a:rPr>
              <a:t> </a:t>
            </a:r>
            <a:r>
              <a:rPr lang="en-US" sz="3400" smtClean="0">
                <a:solidFill>
                  <a:schemeClr val="folHlink"/>
                </a:solidFill>
              </a:rPr>
              <a:t>two</a:t>
            </a:r>
            <a:r>
              <a:rPr lang="ru-RU" sz="3400" smtClean="0">
                <a:solidFill>
                  <a:schemeClr val="folHlink"/>
                </a:solidFill>
              </a:rPr>
              <a:t> </a:t>
            </a:r>
            <a:r>
              <a:rPr lang="en-US" sz="3400" smtClean="0">
                <a:solidFill>
                  <a:schemeClr val="folHlink"/>
                </a:solidFill>
              </a:rPr>
              <a:t>days</a:t>
            </a:r>
            <a:r>
              <a:rPr lang="ru-RU" sz="3400" smtClean="0">
                <a:solidFill>
                  <a:schemeClr val="folHlink"/>
                </a:solidFill>
              </a:rPr>
              <a:t> а</a:t>
            </a:r>
            <a:r>
              <a:rPr lang="en-US" sz="3400" smtClean="0">
                <a:solidFill>
                  <a:schemeClr val="folHlink"/>
                </a:solidFill>
              </a:rPr>
              <a:t>go</a:t>
            </a:r>
            <a:r>
              <a:rPr lang="ru-RU" sz="3400" smtClean="0">
                <a:solidFill>
                  <a:schemeClr val="folHlink"/>
                </a:solidFill>
              </a:rPr>
              <a:t>(два дня тому                          назад).</a:t>
            </a:r>
            <a:r>
              <a:rPr lang="en-US" sz="3400" smtClean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ru-RU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060450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893175" cy="6021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chemeClr val="hlink"/>
                </a:solidFill>
              </a:rPr>
              <a:t>Отрицательная форма образуется путём добавления глагола </a:t>
            </a:r>
            <a:r>
              <a:rPr lang="en-US" smtClean="0">
                <a:solidFill>
                  <a:srgbClr val="FF8C01"/>
                </a:solidFill>
              </a:rPr>
              <a:t>”to do”=”did not”.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I </a:t>
            </a:r>
            <a:r>
              <a:rPr lang="en-US" smtClean="0">
                <a:solidFill>
                  <a:srgbClr val="FF0000"/>
                </a:solidFill>
              </a:rPr>
              <a:t>did not </a:t>
            </a:r>
            <a:r>
              <a:rPr lang="en-US" smtClean="0">
                <a:solidFill>
                  <a:schemeClr val="folHlink"/>
                </a:solidFill>
              </a:rPr>
              <a:t>work.</a:t>
            </a:r>
            <a:r>
              <a:rPr lang="ru-RU" smtClean="0">
                <a:solidFill>
                  <a:schemeClr val="folHlink"/>
                </a:solidFill>
              </a:rPr>
              <a:t> - Я не работал.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She </a:t>
            </a:r>
            <a:r>
              <a:rPr lang="en-US" smtClean="0">
                <a:solidFill>
                  <a:srgbClr val="FF0000"/>
                </a:solidFill>
              </a:rPr>
              <a:t>did not </a:t>
            </a:r>
            <a:r>
              <a:rPr lang="en-US" smtClean="0">
                <a:solidFill>
                  <a:schemeClr val="folHlink"/>
                </a:solidFill>
              </a:rPr>
              <a:t>work.</a:t>
            </a:r>
            <a:r>
              <a:rPr lang="ru-RU" smtClean="0">
                <a:solidFill>
                  <a:schemeClr val="folHlink"/>
                </a:solidFill>
              </a:rPr>
              <a:t> – Она не работала.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He </a:t>
            </a:r>
            <a:r>
              <a:rPr lang="en-US" smtClean="0">
                <a:solidFill>
                  <a:srgbClr val="FF0000"/>
                </a:solidFill>
              </a:rPr>
              <a:t>did not </a:t>
            </a:r>
            <a:r>
              <a:rPr lang="en-US" smtClean="0">
                <a:solidFill>
                  <a:schemeClr val="folHlink"/>
                </a:solidFill>
              </a:rPr>
              <a:t>work.</a:t>
            </a:r>
            <a:r>
              <a:rPr lang="ru-RU" smtClean="0">
                <a:solidFill>
                  <a:schemeClr val="folHlink"/>
                </a:solidFill>
              </a:rPr>
              <a:t> – Он не работал.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They </a:t>
            </a:r>
            <a:r>
              <a:rPr lang="en-US" smtClean="0">
                <a:solidFill>
                  <a:srgbClr val="FF0000"/>
                </a:solidFill>
              </a:rPr>
              <a:t>did not </a:t>
            </a:r>
            <a:r>
              <a:rPr lang="en-US" smtClean="0">
                <a:solidFill>
                  <a:schemeClr val="folHlink"/>
                </a:solidFill>
              </a:rPr>
              <a:t>work.</a:t>
            </a:r>
            <a:r>
              <a:rPr lang="ru-RU" smtClean="0">
                <a:solidFill>
                  <a:schemeClr val="folHlink"/>
                </a:solidFill>
              </a:rPr>
              <a:t> – Они не работали.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You </a:t>
            </a:r>
            <a:r>
              <a:rPr lang="en-US" smtClean="0">
                <a:solidFill>
                  <a:srgbClr val="FF0000"/>
                </a:solidFill>
              </a:rPr>
              <a:t>did not </a:t>
            </a:r>
            <a:r>
              <a:rPr lang="en-US" smtClean="0">
                <a:solidFill>
                  <a:schemeClr val="folHlink"/>
                </a:solidFill>
              </a:rPr>
              <a:t>work.</a:t>
            </a:r>
            <a:r>
              <a:rPr lang="ru-RU" smtClean="0">
                <a:solidFill>
                  <a:schemeClr val="folHlink"/>
                </a:solidFill>
              </a:rPr>
              <a:t> – Ты не работал.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ru-RU" smtClean="0">
                <a:solidFill>
                  <a:schemeClr val="hlink"/>
                </a:solidFill>
              </a:rPr>
              <a:t>В отрицательной форме можно делать </a:t>
            </a:r>
            <a:r>
              <a:rPr lang="en-US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           </a:t>
            </a:r>
            <a:r>
              <a:rPr lang="ru-RU" smtClean="0">
                <a:solidFill>
                  <a:schemeClr val="hlink"/>
                </a:solidFill>
              </a:rPr>
              <a:t>сокращение:</a:t>
            </a:r>
            <a:r>
              <a:rPr lang="en-US" smtClean="0">
                <a:solidFill>
                  <a:schemeClr val="hlink"/>
                </a:solidFill>
              </a:rPr>
              <a:t> ”</a:t>
            </a:r>
            <a:r>
              <a:rPr lang="en-US" smtClean="0">
                <a:solidFill>
                  <a:schemeClr val="folHlink"/>
                </a:solidFill>
              </a:rPr>
              <a:t>did not</a:t>
            </a:r>
            <a:r>
              <a:rPr lang="en-US" smtClean="0">
                <a:solidFill>
                  <a:schemeClr val="hlink"/>
                </a:solidFill>
              </a:rPr>
              <a:t>”-”</a:t>
            </a:r>
            <a:r>
              <a:rPr lang="en-US" smtClean="0">
                <a:solidFill>
                  <a:schemeClr val="folHlink"/>
                </a:solidFill>
              </a:rPr>
              <a:t>didn’t</a:t>
            </a:r>
            <a:r>
              <a:rPr lang="en-US" smtClean="0">
                <a:solidFill>
                  <a:schemeClr val="hlink"/>
                </a:solidFill>
              </a:rPr>
              <a:t>”.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hlink"/>
                </a:solidFill>
              </a:rPr>
              <a:t>             </a:t>
            </a:r>
            <a:r>
              <a:rPr lang="en-US" smtClean="0">
                <a:solidFill>
                  <a:schemeClr val="folHlink"/>
                </a:solidFill>
              </a:rPr>
              <a:t>I </a:t>
            </a:r>
            <a:r>
              <a:rPr lang="en-US" smtClean="0">
                <a:solidFill>
                  <a:srgbClr val="FF0000"/>
                </a:solidFill>
              </a:rPr>
              <a:t>didn’t</a:t>
            </a:r>
            <a:r>
              <a:rPr lang="en-US" smtClean="0">
                <a:solidFill>
                  <a:schemeClr val="folHlink"/>
                </a:solidFill>
              </a:rPr>
              <a:t> do it</a:t>
            </a:r>
            <a:r>
              <a:rPr lang="ru-RU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=</a:t>
            </a:r>
            <a:r>
              <a:rPr lang="ru-RU" smtClean="0">
                <a:solidFill>
                  <a:schemeClr val="folHlink"/>
                </a:solidFill>
              </a:rPr>
              <a:t> Я этого не делал.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endParaRPr lang="ru-RU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060450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761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smtClean="0">
                <a:solidFill>
                  <a:schemeClr val="hlink"/>
                </a:solidFill>
              </a:rPr>
              <a:t>Вопросительная форма:</a:t>
            </a:r>
            <a:r>
              <a:rPr lang="en-US" sz="3600" smtClean="0">
                <a:solidFill>
                  <a:schemeClr val="hlink"/>
                </a:solidFill>
              </a:rPr>
              <a:t> ”to do”-”did”.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I work?</a:t>
            </a:r>
            <a:r>
              <a:rPr lang="ru-RU" smtClean="0">
                <a:solidFill>
                  <a:schemeClr val="folHlink"/>
                </a:solidFill>
              </a:rPr>
              <a:t> – Я работал?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she work?</a:t>
            </a:r>
            <a:r>
              <a:rPr lang="ru-RU" smtClean="0">
                <a:solidFill>
                  <a:schemeClr val="folHlink"/>
                </a:solidFill>
              </a:rPr>
              <a:t> – Она работала?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he work?</a:t>
            </a:r>
            <a:r>
              <a:rPr lang="ru-RU" smtClean="0">
                <a:solidFill>
                  <a:schemeClr val="folHlink"/>
                </a:solidFill>
              </a:rPr>
              <a:t> – Он работал?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they work?</a:t>
            </a:r>
            <a:r>
              <a:rPr lang="ru-RU" smtClean="0">
                <a:solidFill>
                  <a:schemeClr val="folHlink"/>
                </a:solidFill>
              </a:rPr>
              <a:t> – Они работали?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we work?</a:t>
            </a:r>
            <a:r>
              <a:rPr lang="ru-RU" smtClean="0">
                <a:solidFill>
                  <a:schemeClr val="folHlink"/>
                </a:solidFill>
              </a:rPr>
              <a:t> – Мы работали?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</a:t>
            </a:r>
            <a:r>
              <a:rPr lang="en-US" smtClean="0">
                <a:solidFill>
                  <a:srgbClr val="FF0000"/>
                </a:solidFill>
              </a:rPr>
              <a:t>Did</a:t>
            </a:r>
            <a:r>
              <a:rPr lang="en-US" smtClean="0">
                <a:solidFill>
                  <a:schemeClr val="folHlink"/>
                </a:solidFill>
              </a:rPr>
              <a:t> you work?</a:t>
            </a:r>
            <a:r>
              <a:rPr lang="ru-RU" smtClean="0">
                <a:solidFill>
                  <a:schemeClr val="folHlink"/>
                </a:solidFill>
              </a:rPr>
              <a:t> – Ты работал?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131888"/>
          </a:xfrm>
        </p:spPr>
        <p:txBody>
          <a:bodyPr/>
          <a:lstStyle/>
          <a:p>
            <a:pPr eaLnBrk="1" hangingPunct="1"/>
            <a:r>
              <a:rPr lang="en-US" sz="6000" u="sng" smtClean="0">
                <a:solidFill>
                  <a:schemeClr val="tx2"/>
                </a:solidFill>
              </a:rPr>
              <a:t>Past Simple</a:t>
            </a:r>
            <a:endParaRPr lang="ru-RU" sz="6000" u="sng" smtClean="0">
              <a:solidFill>
                <a:schemeClr val="tx2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893175" cy="54006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3600" smtClean="0">
                <a:solidFill>
                  <a:schemeClr val="hlink"/>
                </a:solidFill>
              </a:rPr>
              <a:t>                    </a:t>
            </a:r>
            <a:r>
              <a:rPr lang="ru-RU" sz="3600" smtClean="0">
                <a:solidFill>
                  <a:srgbClr val="0099FF"/>
                </a:solidFill>
              </a:rPr>
              <a:t>Практика:</a:t>
            </a:r>
            <a:endParaRPr lang="ru-RU" smtClean="0">
              <a:solidFill>
                <a:srgbClr val="FF8C01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rgbClr val="FF8C01"/>
                </a:solidFill>
              </a:rPr>
              <a:t>Ex.2.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Correct the mistakes.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He didn’t lived in Moscow five years ago.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I not saw my friend yesterday.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Robin knew about the time tunnels?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A cold wind blew yesterday?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Do Misha and Robin stayed with Betsey?</a:t>
            </a:r>
          </a:p>
          <a:p>
            <a:pPr marL="609600" indent="-609600"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206</TotalTime>
  <Words>538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Comic Sans MS</vt:lpstr>
      <vt:lpstr>Arial</vt:lpstr>
      <vt:lpstr>Calibri</vt:lpstr>
      <vt:lpstr>Пастель</vt:lpstr>
      <vt:lpstr>Past Simple</vt:lpstr>
      <vt:lpstr>Past Simple</vt:lpstr>
      <vt:lpstr>Past Simple</vt:lpstr>
      <vt:lpstr>Past Simple</vt:lpstr>
      <vt:lpstr>Past Simple</vt:lpstr>
      <vt:lpstr>Past Simple</vt:lpstr>
      <vt:lpstr>Past Simple</vt:lpstr>
      <vt:lpstr>Past Simple</vt:lpstr>
      <vt:lpstr>Past Simple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Катюша</dc:creator>
  <cp:lastModifiedBy>1111</cp:lastModifiedBy>
  <cp:revision>5</cp:revision>
  <dcterms:created xsi:type="dcterms:W3CDTF">1601-01-01T00:00:00Z</dcterms:created>
  <dcterms:modified xsi:type="dcterms:W3CDTF">2014-10-01T21:35:39Z</dcterms:modified>
</cp:coreProperties>
</file>