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72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0.png"/><Relationship Id="rId5" Type="http://schemas.openxmlformats.org/officeDocument/2006/relationships/image" Target="../media/image2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3175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525"/>
            <a:ext cx="9153526" cy="68675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476672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1" dirty="0" smtClean="0">
                <a:solidFill>
                  <a:schemeClr val="bg1"/>
                </a:solidFill>
                <a:latin typeface="Palatino Linotype" panose="02040502050505030304" pitchFamily="18" charset="0"/>
                <a:cs typeface="Andalus" panose="02020603050405020304" pitchFamily="18" charset="-78"/>
              </a:rPr>
              <a:t>Декоративные </a:t>
            </a:r>
            <a:r>
              <a:rPr lang="ru-RU" sz="8000" b="1" i="1" dirty="0">
                <a:solidFill>
                  <a:schemeClr val="bg1"/>
                </a:solidFill>
                <a:latin typeface="Palatino Linotype" panose="02040502050505030304" pitchFamily="18" charset="0"/>
                <a:cs typeface="Andalus" panose="02020603050405020304" pitchFamily="18" charset="-78"/>
              </a:rPr>
              <a:t>папоротники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31217"/>
            <a:ext cx="4525679" cy="344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3201144" cy="340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4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258"/>
            <a:ext cx="9153526" cy="68675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468544" y="980728"/>
            <a:ext cx="461737" cy="1209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Ваш заголовок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548680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err="1">
                <a:solidFill>
                  <a:schemeClr val="bg1"/>
                </a:solidFill>
              </a:rPr>
              <a:t>Диксония</a:t>
            </a:r>
            <a:r>
              <a:rPr lang="ru-RU" sz="4000" b="1" i="1" dirty="0">
                <a:solidFill>
                  <a:schemeClr val="bg1"/>
                </a:solidFill>
              </a:rPr>
              <a:t> антарктическая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196752"/>
            <a:ext cx="4824536" cy="554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>
                <a:solidFill>
                  <a:schemeClr val="bg1"/>
                </a:solidFill>
              </a:rPr>
              <a:t>Диксония</a:t>
            </a:r>
            <a:r>
              <a:rPr lang="ru-RU" i="1" dirty="0">
                <a:solidFill>
                  <a:schemeClr val="bg1"/>
                </a:solidFill>
              </a:rPr>
              <a:t> антарктическая (лат. </a:t>
            </a:r>
            <a:r>
              <a:rPr lang="ru-RU" i="1" dirty="0" err="1">
                <a:solidFill>
                  <a:schemeClr val="bg1"/>
                </a:solidFill>
              </a:rPr>
              <a:t>Dicksonia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antarctica</a:t>
            </a:r>
            <a:r>
              <a:rPr lang="ru-RU" i="1" dirty="0">
                <a:solidFill>
                  <a:schemeClr val="bg1"/>
                </a:solidFill>
              </a:rPr>
              <a:t>) — вид крупных папоротников семейства </a:t>
            </a:r>
            <a:r>
              <a:rPr lang="ru-RU" i="1" dirty="0" err="1">
                <a:solidFill>
                  <a:schemeClr val="bg1"/>
                </a:solidFill>
              </a:rPr>
              <a:t>Диксониевые</a:t>
            </a:r>
            <a:r>
              <a:rPr lang="ru-RU" i="1" dirty="0">
                <a:solidFill>
                  <a:schemeClr val="bg1"/>
                </a:solidFill>
              </a:rPr>
              <a:t> (</a:t>
            </a:r>
            <a:r>
              <a:rPr lang="ru-RU" i="1" dirty="0" err="1">
                <a:solidFill>
                  <a:schemeClr val="bg1"/>
                </a:solidFill>
              </a:rPr>
              <a:t>Dicksoniaceae</a:t>
            </a:r>
            <a:r>
              <a:rPr lang="ru-RU" i="1" dirty="0">
                <a:solidFill>
                  <a:schemeClr val="bg1"/>
                </a:solidFill>
              </a:rPr>
              <a:t>). В некоторых источниках этот вид относят к другому роду из того же семейства, растение классифицируется как </a:t>
            </a:r>
            <a:r>
              <a:rPr lang="ru-RU" i="1" dirty="0" err="1">
                <a:solidFill>
                  <a:schemeClr val="bg1"/>
                </a:solidFill>
              </a:rPr>
              <a:t>Balantium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antarcticum</a:t>
            </a:r>
            <a:r>
              <a:rPr lang="ru-RU" i="1" dirty="0">
                <a:solidFill>
                  <a:schemeClr val="bg1"/>
                </a:solidFill>
              </a:rPr>
              <a:t> (</a:t>
            </a:r>
            <a:r>
              <a:rPr lang="ru-RU" i="1" dirty="0" err="1">
                <a:solidFill>
                  <a:schemeClr val="bg1"/>
                </a:solidFill>
              </a:rPr>
              <a:t>Labill</a:t>
            </a:r>
            <a:r>
              <a:rPr lang="ru-RU" i="1" dirty="0">
                <a:solidFill>
                  <a:schemeClr val="bg1"/>
                </a:solidFill>
              </a:rPr>
              <a:t>.) </a:t>
            </a:r>
            <a:r>
              <a:rPr lang="ru-RU" i="1" dirty="0" err="1" smtClean="0">
                <a:solidFill>
                  <a:schemeClr val="bg1"/>
                </a:solidFill>
              </a:rPr>
              <a:t>C.Presl</a:t>
            </a:r>
            <a:r>
              <a:rPr lang="ru-RU" i="1" dirty="0">
                <a:solidFill>
                  <a:schemeClr val="bg1"/>
                </a:solidFill>
              </a:rPr>
              <a:t>.</a:t>
            </a:r>
          </a:p>
          <a:p>
            <a:r>
              <a:rPr lang="ru-RU" i="1" dirty="0" err="1">
                <a:solidFill>
                  <a:schemeClr val="bg1"/>
                </a:solidFill>
              </a:rPr>
              <a:t>Диксония</a:t>
            </a:r>
            <a:r>
              <a:rPr lang="ru-RU" i="1" dirty="0">
                <a:solidFill>
                  <a:schemeClr val="bg1"/>
                </a:solidFill>
              </a:rPr>
              <a:t> антарктическая — древовидный папоротник, обычно высотой около 5 м, некоторые экземпляры достигают 15 м. Ствол похож на древесный, диаметром иногда в 1,5—2 м, из которого произрастают длинные, глубоко вырезанные тёмно-зелёные листья. Реже ствол практически отсутствует. Множество придаточных корней</a:t>
            </a:r>
            <a:r>
              <a:rPr lang="ru-RU" i="1" dirty="0" smtClean="0">
                <a:solidFill>
                  <a:schemeClr val="bg1"/>
                </a:solidFill>
              </a:rPr>
              <a:t>. </a:t>
            </a:r>
            <a:r>
              <a:rPr lang="ru-RU" i="1" dirty="0">
                <a:solidFill>
                  <a:schemeClr val="bg1"/>
                </a:solidFill>
              </a:rPr>
              <a:t>Растение вырастает на 3—5 см в год, размножаются после 20 лет, как и все папоротники, спорами, возможно и вегетативное размножение.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87400"/>
            <a:ext cx="3024336" cy="506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289" y="-11257"/>
            <a:ext cx="9153526" cy="68675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43240" y="2714620"/>
            <a:ext cx="3313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Подзаголовок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47667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err="1">
                <a:solidFill>
                  <a:schemeClr val="bg1"/>
                </a:solidFill>
              </a:rPr>
              <a:t>Чистоуст</a:t>
            </a:r>
            <a:r>
              <a:rPr lang="ru-RU" sz="4000" b="1" i="1" dirty="0">
                <a:solidFill>
                  <a:schemeClr val="bg1"/>
                </a:solidFill>
              </a:rPr>
              <a:t> величавый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26876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chemeClr val="bg1"/>
                </a:solidFill>
              </a:rPr>
              <a:t>Чистоуст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</a:rPr>
              <a:t>величавый, </a:t>
            </a:r>
            <a:r>
              <a:rPr lang="ru-RU" sz="2400" b="1" i="1" dirty="0">
                <a:solidFill>
                  <a:schemeClr val="bg1"/>
                </a:solidFill>
              </a:rPr>
              <a:t>или королевский, или </a:t>
            </a:r>
            <a:r>
              <a:rPr lang="ru-RU" sz="2400" b="1" i="1" dirty="0" err="1">
                <a:solidFill>
                  <a:schemeClr val="bg1"/>
                </a:solidFill>
              </a:rPr>
              <a:t>осмунда</a:t>
            </a:r>
            <a:r>
              <a:rPr lang="ru-RU" sz="2400" b="1" i="1" dirty="0">
                <a:solidFill>
                  <a:schemeClr val="bg1"/>
                </a:solidFill>
              </a:rPr>
              <a:t> королевская (лат. </a:t>
            </a:r>
            <a:r>
              <a:rPr lang="ru-RU" sz="2400" b="1" i="1" dirty="0" err="1">
                <a:solidFill>
                  <a:schemeClr val="bg1"/>
                </a:solidFill>
              </a:rPr>
              <a:t>Osmunda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regalis</a:t>
            </a:r>
            <a:r>
              <a:rPr lang="ru-RU" sz="2400" b="1" i="1" dirty="0">
                <a:solidFill>
                  <a:schemeClr val="bg1"/>
                </a:solidFill>
              </a:rPr>
              <a:t>) — крупный папоротник, вид рода </a:t>
            </a:r>
            <a:r>
              <a:rPr lang="ru-RU" sz="2400" b="1" i="1" dirty="0" err="1">
                <a:solidFill>
                  <a:schemeClr val="bg1"/>
                </a:solidFill>
              </a:rPr>
              <a:t>Чистоуст</a:t>
            </a:r>
            <a:r>
              <a:rPr lang="ru-RU" sz="2400" b="1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23" y="2276872"/>
            <a:ext cx="2619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63" y="2852936"/>
            <a:ext cx="4980948" cy="330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780" y="-20538"/>
            <a:ext cx="9153526" cy="686752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548680"/>
            <a:ext cx="47555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chemeClr val="bg1"/>
                </a:solidFill>
              </a:rPr>
              <a:t>Кочедыжник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256566"/>
            <a:ext cx="374441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i="1" dirty="0" err="1">
                <a:solidFill>
                  <a:schemeClr val="bg1"/>
                </a:solidFill>
              </a:rPr>
              <a:t>Кочеды́жник</a:t>
            </a:r>
            <a:r>
              <a:rPr lang="ru-RU" sz="2300" b="1" i="1" dirty="0">
                <a:solidFill>
                  <a:schemeClr val="bg1"/>
                </a:solidFill>
              </a:rPr>
              <a:t> (лат. </a:t>
            </a:r>
            <a:r>
              <a:rPr lang="ru-RU" sz="2300" b="1" i="1" dirty="0" err="1">
                <a:solidFill>
                  <a:schemeClr val="bg1"/>
                </a:solidFill>
              </a:rPr>
              <a:t>Athýrium</a:t>
            </a:r>
            <a:r>
              <a:rPr lang="ru-RU" sz="2300" b="1" i="1" dirty="0">
                <a:solidFill>
                  <a:schemeClr val="bg1"/>
                </a:solidFill>
              </a:rPr>
              <a:t>) — род травянистых папоротников семейства </a:t>
            </a:r>
            <a:r>
              <a:rPr lang="ru-RU" sz="2300" b="1" i="1" dirty="0" err="1">
                <a:solidFill>
                  <a:schemeClr val="bg1"/>
                </a:solidFill>
              </a:rPr>
              <a:t>Щитовниковые</a:t>
            </a:r>
            <a:r>
              <a:rPr lang="ru-RU" sz="2300" b="1" i="1" dirty="0">
                <a:solidFill>
                  <a:schemeClr val="bg1"/>
                </a:solidFill>
              </a:rPr>
              <a:t> (</a:t>
            </a:r>
            <a:r>
              <a:rPr lang="ru-RU" sz="2300" b="1" i="1" dirty="0" err="1">
                <a:solidFill>
                  <a:schemeClr val="bg1"/>
                </a:solidFill>
              </a:rPr>
              <a:t>Dryopteridaceae</a:t>
            </a:r>
            <a:r>
              <a:rPr lang="ru-RU" sz="2300" b="1" i="1" dirty="0">
                <a:solidFill>
                  <a:schemeClr val="bg1"/>
                </a:solidFill>
              </a:rPr>
              <a:t> </a:t>
            </a:r>
            <a:r>
              <a:rPr lang="ru-RU" sz="2300" b="1" i="1" dirty="0" err="1">
                <a:solidFill>
                  <a:schemeClr val="bg1"/>
                </a:solidFill>
              </a:rPr>
              <a:t>Herter</a:t>
            </a:r>
            <a:r>
              <a:rPr lang="ru-RU" sz="2300" b="1" i="1" dirty="0">
                <a:solidFill>
                  <a:schemeClr val="bg1"/>
                </a:solidFill>
              </a:rPr>
              <a:t>). Растения этого рода широко распространены в Северном полушарии, многие виды, гибриды и искусственно выведенные сорта кочедыжника нашли своё место в садовом и парковом озеленении.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7232"/>
            <a:ext cx="3871835" cy="257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387183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6" cy="68675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43240" y="2714620"/>
            <a:ext cx="3313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Подзаголовок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620688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bg1"/>
                </a:solidFill>
              </a:rPr>
              <a:t>Щитовник </a:t>
            </a:r>
            <a:r>
              <a:rPr lang="ru-RU" sz="4000" b="1" i="1" dirty="0" err="1">
                <a:solidFill>
                  <a:schemeClr val="bg1"/>
                </a:solidFill>
              </a:rPr>
              <a:t>картузианский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328574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solidFill>
                  <a:schemeClr val="bg1"/>
                </a:solidFill>
              </a:rPr>
              <a:t>Щито́вник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картузиа́нский</a:t>
            </a:r>
            <a:r>
              <a:rPr lang="ru-RU" b="1" i="1" dirty="0">
                <a:solidFill>
                  <a:schemeClr val="bg1"/>
                </a:solidFill>
              </a:rPr>
              <a:t>, или </a:t>
            </a:r>
            <a:r>
              <a:rPr lang="ru-RU" b="1" i="1" dirty="0" err="1">
                <a:solidFill>
                  <a:schemeClr val="bg1"/>
                </a:solidFill>
              </a:rPr>
              <a:t>иго́льчатый</a:t>
            </a:r>
            <a:r>
              <a:rPr lang="ru-RU" b="1" i="1" dirty="0">
                <a:solidFill>
                  <a:schemeClr val="bg1"/>
                </a:solidFill>
              </a:rPr>
              <a:t>, или </a:t>
            </a:r>
            <a:r>
              <a:rPr lang="ru-RU" b="1" i="1" dirty="0" err="1">
                <a:solidFill>
                  <a:schemeClr val="bg1"/>
                </a:solidFill>
              </a:rPr>
              <a:t>ланцетногребенчатый</a:t>
            </a:r>
            <a:r>
              <a:rPr lang="ru-RU" b="1" i="1" dirty="0">
                <a:solidFill>
                  <a:schemeClr val="bg1"/>
                </a:solidFill>
              </a:rPr>
              <a:t>, или </a:t>
            </a:r>
            <a:r>
              <a:rPr lang="ru-RU" b="1" i="1" dirty="0" err="1">
                <a:solidFill>
                  <a:schemeClr val="bg1"/>
                </a:solidFill>
              </a:rPr>
              <a:t>шартрёзский</a:t>
            </a:r>
            <a:r>
              <a:rPr lang="ru-RU" b="1" i="1" dirty="0">
                <a:solidFill>
                  <a:schemeClr val="bg1"/>
                </a:solidFill>
              </a:rPr>
              <a:t> (лат. </a:t>
            </a:r>
            <a:r>
              <a:rPr lang="ru-RU" b="1" i="1" dirty="0" err="1">
                <a:solidFill>
                  <a:schemeClr val="bg1"/>
                </a:solidFill>
              </a:rPr>
              <a:t>Dryópteris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carthusiána</a:t>
            </a:r>
            <a:r>
              <a:rPr lang="ru-RU" b="1" i="1" dirty="0">
                <a:solidFill>
                  <a:schemeClr val="bg1"/>
                </a:solidFill>
              </a:rPr>
              <a:t>) — крупный лесной розеточный папоротник, вид рода Щитовник.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Самый обыкновенный из папоротников в лесной зоне России.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14620"/>
            <a:ext cx="26193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27944"/>
            <a:ext cx="2527548" cy="372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46563"/>
            <a:ext cx="2141924" cy="370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66" y="4636419"/>
            <a:ext cx="2513573" cy="167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78" y="0"/>
            <a:ext cx="9153526" cy="68675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476672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bg1"/>
                </a:solidFill>
              </a:rPr>
              <a:t>Щитовник </a:t>
            </a:r>
            <a:r>
              <a:rPr lang="ru-RU" sz="4000" b="1" i="1" dirty="0" err="1">
                <a:solidFill>
                  <a:schemeClr val="bg1"/>
                </a:solidFill>
              </a:rPr>
              <a:t>Зибольда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184558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>
                <a:solidFill>
                  <a:schemeClr val="bg1"/>
                </a:solidFill>
              </a:rPr>
              <a:t>Щито́вник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Зи́больда</a:t>
            </a:r>
            <a:r>
              <a:rPr lang="ru-RU" sz="2400" b="1" i="1" dirty="0">
                <a:solidFill>
                  <a:schemeClr val="bg1"/>
                </a:solidFill>
              </a:rPr>
              <a:t> (лат. </a:t>
            </a:r>
            <a:r>
              <a:rPr lang="ru-RU" sz="2400" b="1" i="1" dirty="0" err="1">
                <a:solidFill>
                  <a:schemeClr val="bg1"/>
                </a:solidFill>
              </a:rPr>
              <a:t>Dryópteris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siebóldii</a:t>
            </a:r>
            <a:r>
              <a:rPr lang="ru-RU" sz="2400" b="1" i="1" dirty="0">
                <a:solidFill>
                  <a:schemeClr val="bg1"/>
                </a:solidFill>
              </a:rPr>
              <a:t>) — вечнозелёный лесной папоротник родом из субтропической зоны Японии и Китая. Особенный вид, выделяющийся из рода Щитовник как по внешнему облику, так и по условиям своего произрастания.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5"/>
            <a:ext cx="4044335" cy="316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5"/>
            <a:ext cx="3537216" cy="316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r>
              <a:rPr lang="ru-RU" dirty="0" err="1" smtClean="0"/>
              <a:t>ол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6" y="-14596"/>
            <a:ext cx="9153526" cy="68675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43240" y="271462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54868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bg1"/>
                </a:solidFill>
              </a:rPr>
              <a:t>Адиантум венерин волос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227394"/>
            <a:ext cx="446449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i="1" dirty="0" err="1">
                <a:solidFill>
                  <a:schemeClr val="bg1"/>
                </a:solidFill>
              </a:rPr>
              <a:t>Адиа́нтум</a:t>
            </a:r>
            <a:r>
              <a:rPr lang="ru-RU" sz="2300" i="1" dirty="0">
                <a:solidFill>
                  <a:schemeClr val="bg1"/>
                </a:solidFill>
              </a:rPr>
              <a:t> </a:t>
            </a:r>
            <a:r>
              <a:rPr lang="ru-RU" sz="2300" i="1" dirty="0" err="1">
                <a:solidFill>
                  <a:schemeClr val="bg1"/>
                </a:solidFill>
              </a:rPr>
              <a:t>вене́рин</a:t>
            </a:r>
            <a:r>
              <a:rPr lang="ru-RU" sz="2300" i="1" dirty="0">
                <a:solidFill>
                  <a:schemeClr val="bg1"/>
                </a:solidFill>
              </a:rPr>
              <a:t> </a:t>
            </a:r>
            <a:r>
              <a:rPr lang="ru-RU" sz="2300" i="1" dirty="0" err="1">
                <a:solidFill>
                  <a:schemeClr val="bg1"/>
                </a:solidFill>
              </a:rPr>
              <a:t>во́лос</a:t>
            </a:r>
            <a:r>
              <a:rPr lang="ru-RU" sz="2300" i="1" dirty="0">
                <a:solidFill>
                  <a:schemeClr val="bg1"/>
                </a:solidFill>
              </a:rPr>
              <a:t> (лат. </a:t>
            </a:r>
            <a:r>
              <a:rPr lang="ru-RU" sz="2300" i="1" dirty="0" err="1">
                <a:solidFill>
                  <a:schemeClr val="bg1"/>
                </a:solidFill>
              </a:rPr>
              <a:t>Adiāntum</a:t>
            </a:r>
            <a:r>
              <a:rPr lang="ru-RU" sz="2300" i="1" dirty="0">
                <a:solidFill>
                  <a:schemeClr val="bg1"/>
                </a:solidFill>
              </a:rPr>
              <a:t> </a:t>
            </a:r>
            <a:r>
              <a:rPr lang="ru-RU" sz="2300" i="1" dirty="0" err="1">
                <a:solidFill>
                  <a:schemeClr val="bg1"/>
                </a:solidFill>
              </a:rPr>
              <a:t>capīllus-venēris</a:t>
            </a:r>
            <a:r>
              <a:rPr lang="ru-RU" sz="2300" i="1" dirty="0">
                <a:solidFill>
                  <a:schemeClr val="bg1"/>
                </a:solidFill>
              </a:rPr>
              <a:t>) — многолетнее травянистое растение, вид рода Адиантум семейства </a:t>
            </a:r>
            <a:r>
              <a:rPr lang="ru-RU" sz="2300" i="1" dirty="0" err="1">
                <a:solidFill>
                  <a:schemeClr val="bg1"/>
                </a:solidFill>
              </a:rPr>
              <a:t>Птерисовые</a:t>
            </a:r>
            <a:r>
              <a:rPr lang="ru-RU" sz="2300" i="1" dirty="0">
                <a:solidFill>
                  <a:schemeClr val="bg1"/>
                </a:solidFill>
              </a:rPr>
              <a:t> (</a:t>
            </a:r>
            <a:r>
              <a:rPr lang="ru-RU" sz="2300" i="1" dirty="0" err="1">
                <a:solidFill>
                  <a:schemeClr val="bg1"/>
                </a:solidFill>
              </a:rPr>
              <a:t>Pteridaceae</a:t>
            </a:r>
            <a:r>
              <a:rPr lang="ru-RU" sz="2300" i="1" dirty="0">
                <a:solidFill>
                  <a:schemeClr val="bg1"/>
                </a:solidFill>
              </a:rPr>
              <a:t>); иногда включают в семейство </a:t>
            </a:r>
            <a:r>
              <a:rPr lang="ru-RU" sz="2300" i="1" dirty="0" err="1">
                <a:solidFill>
                  <a:schemeClr val="bg1"/>
                </a:solidFill>
              </a:rPr>
              <a:t>Адиантовые</a:t>
            </a:r>
            <a:r>
              <a:rPr lang="ru-RU" sz="2300" i="1" dirty="0">
                <a:solidFill>
                  <a:schemeClr val="bg1"/>
                </a:solidFill>
              </a:rPr>
              <a:t> (</a:t>
            </a:r>
            <a:r>
              <a:rPr lang="ru-RU" sz="2300" i="1" dirty="0" err="1">
                <a:solidFill>
                  <a:schemeClr val="bg1"/>
                </a:solidFill>
              </a:rPr>
              <a:t>Adiantaceae</a:t>
            </a:r>
            <a:r>
              <a:rPr lang="ru-RU" sz="2300" i="1" dirty="0">
                <a:solidFill>
                  <a:schemeClr val="bg1"/>
                </a:solidFill>
              </a:rPr>
              <a:t>).</a:t>
            </a:r>
          </a:p>
          <a:p>
            <a:r>
              <a:rPr lang="ru-RU" sz="2300" i="1" dirty="0">
                <a:solidFill>
                  <a:schemeClr val="bg1"/>
                </a:solidFill>
              </a:rPr>
              <a:t>Один из наиболее известных декоративных папоротников. Широко культивируется в оранжереях, легко выращивается как комнатное растение</a:t>
            </a:r>
            <a:r>
              <a:rPr lang="ru-RU" sz="2300" dirty="0"/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87159"/>
            <a:ext cx="3522206" cy="506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2" y="-11257"/>
            <a:ext cx="9153526" cy="68675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43240" y="2714620"/>
            <a:ext cx="3313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Подзаголовок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548680"/>
            <a:ext cx="7920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err="1">
                <a:solidFill>
                  <a:schemeClr val="bg1"/>
                </a:solidFill>
              </a:rPr>
              <a:t>Флебодиум</a:t>
            </a:r>
            <a:r>
              <a:rPr lang="ru-RU" sz="4000" i="1" dirty="0">
                <a:solidFill>
                  <a:schemeClr val="bg1"/>
                </a:solidFill>
              </a:rPr>
              <a:t> золотистый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340768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chemeClr val="bg1"/>
                </a:solidFill>
              </a:rPr>
              <a:t>Флебо́диум золоти́стый, или Флебо́диум золото́й (лат. </a:t>
            </a:r>
            <a:r>
              <a:rPr lang="en-US" i="1" dirty="0" err="1">
                <a:solidFill>
                  <a:schemeClr val="bg1"/>
                </a:solidFill>
              </a:rPr>
              <a:t>Phlebodium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aureum</a:t>
            </a:r>
            <a:r>
              <a:rPr lang="en-US" i="1" dirty="0">
                <a:solidFill>
                  <a:schemeClr val="bg1"/>
                </a:solidFill>
              </a:rPr>
              <a:t>) — </a:t>
            </a:r>
            <a:r>
              <a:rPr lang="vi-VN" i="1" dirty="0">
                <a:solidFill>
                  <a:schemeClr val="bg1"/>
                </a:solidFill>
              </a:rPr>
              <a:t>вид папоротников рода Флебодиум (</a:t>
            </a:r>
            <a:r>
              <a:rPr lang="en-US" i="1" dirty="0" err="1">
                <a:solidFill>
                  <a:schemeClr val="bg1"/>
                </a:solidFill>
              </a:rPr>
              <a:t>Phlebodium</a:t>
            </a:r>
            <a:r>
              <a:rPr lang="en-US" i="1" dirty="0">
                <a:solidFill>
                  <a:schemeClr val="bg1"/>
                </a:solidFill>
              </a:rPr>
              <a:t>) </a:t>
            </a:r>
            <a:r>
              <a:rPr lang="vi-VN" i="1" dirty="0">
                <a:solidFill>
                  <a:schemeClr val="bg1"/>
                </a:solidFill>
              </a:rPr>
              <a:t>семейства Многоножковые (</a:t>
            </a:r>
            <a:r>
              <a:rPr lang="en-US" i="1" dirty="0" err="1">
                <a:solidFill>
                  <a:schemeClr val="bg1"/>
                </a:solidFill>
              </a:rPr>
              <a:t>Polypodiaceae</a:t>
            </a:r>
            <a:r>
              <a:rPr lang="en-US" i="1" dirty="0">
                <a:solidFill>
                  <a:schemeClr val="bg1"/>
                </a:solidFill>
              </a:rPr>
              <a:t>).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6" y="2348880"/>
            <a:ext cx="202400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32" y="5085184"/>
            <a:ext cx="2018791" cy="136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8880"/>
            <a:ext cx="561662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j0214098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8" y="8730"/>
            <a:ext cx="9153526" cy="68675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3568" y="857232"/>
            <a:ext cx="71287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chemeClr val="bg1"/>
                </a:solidFill>
              </a:rPr>
              <a:t>Спасибо за внимание !!!</a:t>
            </a:r>
            <a:endParaRPr lang="ru-RU" sz="9600" b="1" i="1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11692"/>
            <a:ext cx="3708412" cy="25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11" y="3811692"/>
            <a:ext cx="3686945" cy="25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6" y="116632"/>
            <a:ext cx="9153526" cy="68675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7544" y="620688"/>
            <a:ext cx="5040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>
                <a:solidFill>
                  <a:schemeClr val="bg1"/>
                </a:solidFill>
              </a:rPr>
              <a:t>Па́поротники</a:t>
            </a:r>
            <a:r>
              <a:rPr lang="ru-RU" sz="2400" b="1" i="1" dirty="0">
                <a:solidFill>
                  <a:schemeClr val="bg1"/>
                </a:solidFill>
              </a:rPr>
              <a:t>, или </a:t>
            </a:r>
            <a:r>
              <a:rPr lang="ru-RU" sz="2400" b="1" i="1" dirty="0" err="1">
                <a:solidFill>
                  <a:schemeClr val="bg1"/>
                </a:solidFill>
              </a:rPr>
              <a:t>папоротникови́дные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расте́ния</a:t>
            </a:r>
            <a:r>
              <a:rPr lang="ru-RU" sz="2400" b="1" i="1" dirty="0">
                <a:solidFill>
                  <a:schemeClr val="bg1"/>
                </a:solidFill>
              </a:rPr>
              <a:t> (лат. </a:t>
            </a:r>
            <a:r>
              <a:rPr lang="ru-RU" sz="2400" b="1" i="1" dirty="0" err="1">
                <a:solidFill>
                  <a:schemeClr val="bg1"/>
                </a:solidFill>
              </a:rPr>
              <a:t>Polypodióphyta</a:t>
            </a:r>
            <a:r>
              <a:rPr lang="ru-RU" sz="2400" b="1" i="1" dirty="0">
                <a:solidFill>
                  <a:schemeClr val="bg1"/>
                </a:solidFill>
              </a:rPr>
              <a:t>) — отдел сосудистых растений, в который входят как современные папоротники, так и одни из древнейших высших растений, появившихся около 400 млн. лет назад в девонском периоде палеозойской эры. Гигантские растения из группы древовидных папоротников во многом определяли облик планеты в конце палеозойской — начале мезозойской эры.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476672"/>
            <a:ext cx="294884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37112"/>
            <a:ext cx="301124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6" cy="68675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560" y="548680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</a:rPr>
              <a:t>Виды декоративных папоротников </a:t>
            </a:r>
            <a:endParaRPr lang="ru-RU" sz="6000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466462"/>
            <a:ext cx="2723544" cy="204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89845"/>
            <a:ext cx="2347223" cy="390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487672"/>
            <a:ext cx="2232248" cy="390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8" y="4725144"/>
            <a:ext cx="2227252" cy="16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51" y="1458867"/>
            <a:ext cx="1117582" cy="97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6" cy="68675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43240" y="2714620"/>
            <a:ext cx="3313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Подзаголовок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1" y="476672"/>
            <a:ext cx="4477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err="1">
                <a:solidFill>
                  <a:schemeClr val="bg1"/>
                </a:solidFill>
              </a:rPr>
              <a:t>Чистоуст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268760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>
                <a:solidFill>
                  <a:schemeClr val="bg1"/>
                </a:solidFill>
              </a:rPr>
              <a:t>Чистоуст</a:t>
            </a:r>
            <a:r>
              <a:rPr lang="ru-RU" i="1" dirty="0">
                <a:solidFill>
                  <a:schemeClr val="bg1"/>
                </a:solidFill>
              </a:rPr>
              <a:t>, или </a:t>
            </a:r>
            <a:r>
              <a:rPr lang="ru-RU" i="1" dirty="0" err="1">
                <a:solidFill>
                  <a:schemeClr val="bg1"/>
                </a:solidFill>
              </a:rPr>
              <a:t>Осму́нда</a:t>
            </a:r>
            <a:r>
              <a:rPr lang="ru-RU" i="1" dirty="0">
                <a:solidFill>
                  <a:schemeClr val="bg1"/>
                </a:solidFill>
              </a:rPr>
              <a:t> (лат. </a:t>
            </a:r>
            <a:r>
              <a:rPr lang="ru-RU" i="1" dirty="0" err="1">
                <a:solidFill>
                  <a:schemeClr val="bg1"/>
                </a:solidFill>
              </a:rPr>
              <a:t>Osmunda</a:t>
            </a:r>
            <a:r>
              <a:rPr lang="ru-RU" i="1" dirty="0">
                <a:solidFill>
                  <a:schemeClr val="bg1"/>
                </a:solidFill>
              </a:rPr>
              <a:t>) — род папоротников семейства </a:t>
            </a:r>
            <a:r>
              <a:rPr lang="ru-RU" i="1" dirty="0" err="1">
                <a:solidFill>
                  <a:schemeClr val="bg1"/>
                </a:solidFill>
              </a:rPr>
              <a:t>Чистоустовые</a:t>
            </a:r>
            <a:r>
              <a:rPr lang="ru-RU" i="1" dirty="0">
                <a:solidFill>
                  <a:schemeClr val="bg1"/>
                </a:solidFill>
              </a:rPr>
              <a:t>, насчитывает около 9 видов.</a:t>
            </a:r>
          </a:p>
          <a:p>
            <a:r>
              <a:rPr lang="ru-RU" i="1" dirty="0">
                <a:solidFill>
                  <a:schemeClr val="bg1"/>
                </a:solidFill>
              </a:rPr>
              <a:t>Некоторые виды используются в любительском и промышленном цветоводстве.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457198"/>
            <a:ext cx="5256584" cy="394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564904"/>
            <a:ext cx="2261060" cy="383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8" y="0"/>
            <a:ext cx="9153526" cy="686752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548680"/>
            <a:ext cx="4627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chemeClr val="bg1"/>
                </a:solidFill>
              </a:rPr>
              <a:t>Щитовник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4392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err="1">
                <a:solidFill>
                  <a:schemeClr val="bg1"/>
                </a:solidFill>
              </a:rPr>
              <a:t>Щито́вник</a:t>
            </a:r>
            <a:r>
              <a:rPr lang="ru-RU" sz="2400" i="1" dirty="0">
                <a:solidFill>
                  <a:schemeClr val="bg1"/>
                </a:solidFill>
              </a:rPr>
              <a:t> (лат. </a:t>
            </a:r>
            <a:r>
              <a:rPr lang="ru-RU" sz="2400" i="1" dirty="0" err="1">
                <a:solidFill>
                  <a:schemeClr val="bg1"/>
                </a:solidFill>
              </a:rPr>
              <a:t>Dryópteris</a:t>
            </a:r>
            <a:r>
              <a:rPr lang="ru-RU" sz="2400" i="1" dirty="0">
                <a:solidFill>
                  <a:schemeClr val="bg1"/>
                </a:solidFill>
              </a:rPr>
              <a:t>) — род папоротников из семейства </a:t>
            </a:r>
            <a:r>
              <a:rPr lang="ru-RU" sz="2400" i="1" dirty="0" err="1">
                <a:solidFill>
                  <a:schemeClr val="bg1"/>
                </a:solidFill>
              </a:rPr>
              <a:t>Щитовниковые</a:t>
            </a:r>
            <a:r>
              <a:rPr lang="ru-RU" sz="2400" i="1" dirty="0">
                <a:solidFill>
                  <a:schemeClr val="bg1"/>
                </a:solidFill>
              </a:rPr>
              <a:t> (</a:t>
            </a:r>
            <a:r>
              <a:rPr lang="ru-RU" sz="2400" i="1" dirty="0" err="1">
                <a:solidFill>
                  <a:schemeClr val="bg1"/>
                </a:solidFill>
              </a:rPr>
              <a:t>Dryopteridaceae</a:t>
            </a:r>
            <a:r>
              <a:rPr lang="ru-RU" sz="2400" i="1" dirty="0">
                <a:solidFill>
                  <a:schemeClr val="bg1"/>
                </a:solidFill>
              </a:rPr>
              <a:t>).</a:t>
            </a:r>
          </a:p>
          <a:p>
            <a:r>
              <a:rPr lang="ru-RU" sz="2400" i="1" dirty="0">
                <a:solidFill>
                  <a:schemeClr val="bg1"/>
                </a:solidFill>
              </a:rPr>
              <a:t>Латинское </a:t>
            </a:r>
            <a:r>
              <a:rPr lang="ru-RU" sz="2400" i="1" dirty="0" smtClean="0">
                <a:solidFill>
                  <a:schemeClr val="bg1"/>
                </a:solidFill>
              </a:rPr>
              <a:t>научное название рода </a:t>
            </a:r>
            <a:r>
              <a:rPr lang="ru-RU" sz="2400" i="1" dirty="0">
                <a:solidFill>
                  <a:schemeClr val="bg1"/>
                </a:solidFill>
              </a:rPr>
              <a:t>— </a:t>
            </a:r>
            <a:r>
              <a:rPr lang="ru-RU" sz="2400" i="1" dirty="0" err="1">
                <a:solidFill>
                  <a:schemeClr val="bg1"/>
                </a:solidFill>
              </a:rPr>
              <a:t>Dryopteris</a:t>
            </a:r>
            <a:r>
              <a:rPr lang="ru-RU" sz="2400" i="1" dirty="0">
                <a:solidFill>
                  <a:schemeClr val="bg1"/>
                </a:solidFill>
              </a:rPr>
              <a:t> — происходит от греч. </a:t>
            </a:r>
            <a:r>
              <a:rPr lang="ru-RU" sz="2400" i="1" dirty="0" err="1">
                <a:solidFill>
                  <a:schemeClr val="bg1"/>
                </a:solidFill>
              </a:rPr>
              <a:t>δρῦς</a:t>
            </a:r>
            <a:r>
              <a:rPr lang="ru-RU" sz="2400" i="1" dirty="0">
                <a:solidFill>
                  <a:schemeClr val="bg1"/>
                </a:solidFill>
              </a:rPr>
              <a:t>, что значит дуб, и π</a:t>
            </a:r>
            <a:r>
              <a:rPr lang="ru-RU" sz="2400" i="1" dirty="0" err="1">
                <a:solidFill>
                  <a:schemeClr val="bg1"/>
                </a:solidFill>
              </a:rPr>
              <a:t>τέρις</a:t>
            </a:r>
            <a:r>
              <a:rPr lang="ru-RU" sz="2400" i="1" dirty="0">
                <a:solidFill>
                  <a:schemeClr val="bg1"/>
                </a:solidFill>
              </a:rPr>
              <a:t>, папоротник, и означает папоротник дубовых лесов, </a:t>
            </a:r>
            <a:r>
              <a:rPr lang="ru-RU" sz="2400" i="1" dirty="0" smtClean="0">
                <a:solidFill>
                  <a:schemeClr val="bg1"/>
                </a:solidFill>
              </a:rPr>
              <a:t>дубрав.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2623"/>
            <a:ext cx="3615600" cy="552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6" cy="68675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5989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err="1">
                <a:solidFill>
                  <a:schemeClr val="bg1"/>
                </a:solidFill>
              </a:rPr>
              <a:t>Костенец</a:t>
            </a:r>
            <a:r>
              <a:rPr lang="ru-RU" sz="4000" b="1" i="1" dirty="0">
                <a:solidFill>
                  <a:schemeClr val="bg1"/>
                </a:solidFill>
              </a:rPr>
              <a:t> волосовидный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365063"/>
            <a:ext cx="4680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err="1">
                <a:solidFill>
                  <a:schemeClr val="bg1"/>
                </a:solidFill>
              </a:rPr>
              <a:t>Костене́ц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волосови́дный</a:t>
            </a:r>
            <a:r>
              <a:rPr lang="ru-RU" sz="2400" i="1" dirty="0">
                <a:solidFill>
                  <a:schemeClr val="bg1"/>
                </a:solidFill>
              </a:rPr>
              <a:t> (лат. </a:t>
            </a:r>
            <a:r>
              <a:rPr lang="ru-RU" sz="2400" i="1" dirty="0" err="1">
                <a:solidFill>
                  <a:schemeClr val="bg1"/>
                </a:solidFill>
              </a:rPr>
              <a:t>Asplénium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trichománes</a:t>
            </a:r>
            <a:r>
              <a:rPr lang="ru-RU" sz="2400" i="1" dirty="0">
                <a:solidFill>
                  <a:schemeClr val="bg1"/>
                </a:solidFill>
              </a:rPr>
              <a:t>) — многолетний папоротник со своеобразным запахом; вид рода </a:t>
            </a:r>
            <a:r>
              <a:rPr lang="ru-RU" sz="2400" i="1" dirty="0" err="1">
                <a:solidFill>
                  <a:schemeClr val="bg1"/>
                </a:solidFill>
              </a:rPr>
              <a:t>Костенец</a:t>
            </a:r>
            <a:r>
              <a:rPr lang="ru-RU" sz="2400" i="1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i="1" dirty="0">
                <a:solidFill>
                  <a:schemeClr val="bg1"/>
                </a:solidFill>
              </a:rPr>
              <a:t>Растение полиморфно; встречаются формы, отличающиеся очертаниями и </a:t>
            </a:r>
            <a:r>
              <a:rPr lang="ru-RU" sz="2400" i="1" dirty="0" err="1">
                <a:solidFill>
                  <a:schemeClr val="bg1"/>
                </a:solidFill>
              </a:rPr>
              <a:t>рассечённостью</a:t>
            </a:r>
            <a:r>
              <a:rPr lang="ru-RU" sz="2400" i="1" dirty="0">
                <a:solidFill>
                  <a:schemeClr val="bg1"/>
                </a:solidFill>
              </a:rPr>
              <a:t> сегментов листа, которые ботаники иногда трактуют как разновидности.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92696"/>
            <a:ext cx="2311524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65104"/>
            <a:ext cx="3463652" cy="201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6" cy="68675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43240" y="2714620"/>
            <a:ext cx="3313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Подзаголовок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548680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chemeClr val="bg1"/>
                </a:solidFill>
              </a:rPr>
              <a:t>Щитовник родственный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484784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Щитовник родственный (лат. </a:t>
            </a:r>
            <a:r>
              <a:rPr lang="ru-RU" sz="2400" b="1" i="1" dirty="0" err="1">
                <a:solidFill>
                  <a:schemeClr val="bg1"/>
                </a:solidFill>
              </a:rPr>
              <a:t>Dryopteris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affinis</a:t>
            </a:r>
            <a:r>
              <a:rPr lang="ru-RU" sz="2400" b="1" i="1" dirty="0">
                <a:solidFill>
                  <a:schemeClr val="bg1"/>
                </a:solidFill>
              </a:rPr>
              <a:t>) — вид папоротников рода Щитовник. Используется в качестве декоративного садового растения.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1" y="2924943"/>
            <a:ext cx="4509743" cy="352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24943"/>
            <a:ext cx="3312368" cy="352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22" y="0"/>
            <a:ext cx="9153526" cy="68675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1560" y="476672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err="1">
                <a:solidFill>
                  <a:schemeClr val="bg1"/>
                </a:solidFill>
              </a:rPr>
              <a:t>Даваллия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089" y="1268760"/>
            <a:ext cx="81369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i="1" dirty="0" err="1">
                <a:solidFill>
                  <a:schemeClr val="bg1"/>
                </a:solidFill>
              </a:rPr>
              <a:t>Даваллия</a:t>
            </a:r>
            <a:r>
              <a:rPr lang="ru-RU" sz="1700" b="1" i="1" dirty="0">
                <a:solidFill>
                  <a:schemeClr val="bg1"/>
                </a:solidFill>
              </a:rPr>
              <a:t> (лат. </a:t>
            </a:r>
            <a:r>
              <a:rPr lang="ru-RU" sz="1700" b="1" i="1" dirty="0" err="1">
                <a:solidFill>
                  <a:schemeClr val="bg1"/>
                </a:solidFill>
              </a:rPr>
              <a:t>Davallia</a:t>
            </a:r>
            <a:r>
              <a:rPr lang="ru-RU" sz="1700" b="1" i="1" dirty="0">
                <a:solidFill>
                  <a:schemeClr val="bg1"/>
                </a:solidFill>
              </a:rPr>
              <a:t>) — род многолетних быстрорастущих, экзотических на вид папоротников семейства </a:t>
            </a:r>
            <a:r>
              <a:rPr lang="ru-RU" sz="1700" b="1" i="1" dirty="0" err="1">
                <a:solidFill>
                  <a:schemeClr val="bg1"/>
                </a:solidFill>
              </a:rPr>
              <a:t>Даваллиевые</a:t>
            </a:r>
            <a:r>
              <a:rPr lang="ru-RU" sz="1700" b="1" i="1" dirty="0">
                <a:solidFill>
                  <a:schemeClr val="bg1"/>
                </a:solidFill>
              </a:rPr>
              <a:t> (</a:t>
            </a:r>
            <a:r>
              <a:rPr lang="ru-RU" sz="1700" b="1" i="1" dirty="0" err="1">
                <a:solidFill>
                  <a:schemeClr val="bg1"/>
                </a:solidFill>
              </a:rPr>
              <a:t>Davalliaceae</a:t>
            </a:r>
            <a:r>
              <a:rPr lang="ru-RU" sz="1700" b="1" i="1" dirty="0">
                <a:solidFill>
                  <a:schemeClr val="bg1"/>
                </a:solidFill>
              </a:rPr>
              <a:t>). Естественная область распространения находится преимущественно в тропической Азии, встречается в Китае, Японии, Полинезии и на острове Ява, на Канарских островах.</a:t>
            </a:r>
          </a:p>
          <a:p>
            <a:r>
              <a:rPr lang="ru-RU" sz="1700" b="1" i="1" dirty="0">
                <a:solidFill>
                  <a:schemeClr val="bg1"/>
                </a:solidFill>
              </a:rPr>
              <a:t>Некоторые виды широко распространены в культуре, культивируются в закрытом грунте, обычно в оранжереях, часто как ампельные растения.</a:t>
            </a:r>
          </a:p>
          <a:p>
            <a:r>
              <a:rPr lang="ru-RU" sz="1700" b="1" i="1" dirty="0">
                <a:solidFill>
                  <a:schemeClr val="bg1"/>
                </a:solidFill>
              </a:rPr>
              <a:t>Народное название этого папоротника «заячьи лапки», иногда «беличьи лапки», или «оленья нога», которыми обычно называют самый популярный в декоративном цветоводстве вид — </a:t>
            </a:r>
            <a:r>
              <a:rPr lang="ru-RU" sz="1700" b="1" i="1" dirty="0" err="1">
                <a:solidFill>
                  <a:schemeClr val="bg1"/>
                </a:solidFill>
              </a:rPr>
              <a:t>Даваллия</a:t>
            </a:r>
            <a:r>
              <a:rPr lang="ru-RU" sz="1700" b="1" i="1" dirty="0">
                <a:solidFill>
                  <a:schemeClr val="bg1"/>
                </a:solidFill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</a:rPr>
              <a:t>канарская</a:t>
            </a:r>
            <a:r>
              <a:rPr lang="ru-RU" sz="1600" b="1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59" y="4149080"/>
            <a:ext cx="2741914" cy="222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96" y="4149080"/>
            <a:ext cx="2907824" cy="222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4149081"/>
            <a:ext cx="2016224" cy="222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76" y="0"/>
            <a:ext cx="9153526" cy="686752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548680"/>
            <a:ext cx="7848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err="1">
                <a:solidFill>
                  <a:schemeClr val="bg1"/>
                </a:solidFill>
              </a:rPr>
              <a:t>Голокучник</a:t>
            </a:r>
            <a:r>
              <a:rPr lang="ru-RU" sz="4000" b="1" i="1" dirty="0">
                <a:solidFill>
                  <a:schemeClr val="bg1"/>
                </a:solidFill>
              </a:rPr>
              <a:t> обыкновенный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322643"/>
            <a:ext cx="4680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chemeClr val="bg1"/>
                </a:solidFill>
              </a:rPr>
              <a:t>Голоку́чник обыкнове́нный, или Голокучник Линне́я, или Голокучник дри́оптерисовый, или Голокучник трёхпё́рый, или Голокучник трёхразде́льный, или Голокучник щито́вниковый, или Щито́вник </a:t>
            </a:r>
            <a:r>
              <a:rPr lang="vi-VN" sz="2400" b="1" i="1" dirty="0" smtClean="0">
                <a:solidFill>
                  <a:schemeClr val="bg1"/>
                </a:solidFill>
              </a:rPr>
              <a:t>Линнея </a:t>
            </a:r>
            <a:r>
              <a:rPr lang="vi-VN" sz="2400" b="1" i="1" dirty="0">
                <a:solidFill>
                  <a:schemeClr val="bg1"/>
                </a:solidFill>
              </a:rPr>
              <a:t>(лат. </a:t>
            </a:r>
            <a:r>
              <a:rPr lang="en-US" sz="2400" b="1" i="1" dirty="0" err="1">
                <a:solidFill>
                  <a:schemeClr val="bg1"/>
                </a:solidFill>
              </a:rPr>
              <a:t>Gymnocárpium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dryópteris</a:t>
            </a:r>
            <a:r>
              <a:rPr lang="en-US" sz="2400" b="1" i="1" dirty="0">
                <a:solidFill>
                  <a:schemeClr val="bg1"/>
                </a:solidFill>
              </a:rPr>
              <a:t>)  — </a:t>
            </a:r>
            <a:r>
              <a:rPr lang="vi-VN" sz="2400" b="1" i="1" dirty="0">
                <a:solidFill>
                  <a:schemeClr val="bg1"/>
                </a:solidFill>
              </a:rPr>
              <a:t>многолетний папоротник, вид рода Голокучник.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44" y="1322643"/>
            <a:ext cx="2683939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25144"/>
            <a:ext cx="2982179" cy="167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702</Words>
  <Application>Microsoft Office PowerPoint</Application>
  <PresentationFormat>Экран (4:3)</PresentationFormat>
  <Paragraphs>45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ол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Юля</cp:lastModifiedBy>
  <cp:revision>11</cp:revision>
  <dcterms:created xsi:type="dcterms:W3CDTF">2015-02-14T18:26:42Z</dcterms:created>
  <dcterms:modified xsi:type="dcterms:W3CDTF">2015-02-15T21:11:50Z</dcterms:modified>
</cp:coreProperties>
</file>