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863545-8681-4FF7-8AB6-875BA0FBA55D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A63B4-09F1-4905-8467-DE642C0D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D%D0%9D&amp;action=edit&amp;redlink=1" TargetMode="External"/><Relationship Id="rId2" Type="http://schemas.openxmlformats.org/officeDocument/2006/relationships/hyperlink" Target="http://uk.wikipedia.org/wiki/%D0%A0%D0%9D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Риби наших водойм!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Неон </a:t>
            </a:r>
            <a:r>
              <a:rPr lang="ru-RU" b="1" dirty="0" err="1" smtClean="0"/>
              <a:t>червоний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500174"/>
            <a:ext cx="5186370" cy="495463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Неон </a:t>
            </a:r>
            <a:r>
              <a:rPr lang="ru-RU" b="1" dirty="0" err="1" smtClean="0"/>
              <a:t>червоний</a:t>
            </a:r>
            <a:r>
              <a:rPr lang="ru-RU" dirty="0" smtClean="0"/>
              <a:t> (</a:t>
            </a:r>
            <a:r>
              <a:rPr lang="en-US" i="1" dirty="0" err="1" smtClean="0"/>
              <a:t>Paracheirodon</a:t>
            </a:r>
            <a:r>
              <a:rPr lang="en-US" i="1" dirty="0" smtClean="0"/>
              <a:t> </a:t>
            </a:r>
            <a:r>
              <a:rPr lang="en-US" i="1" dirty="0" err="1" smtClean="0"/>
              <a:t>axelrodi</a:t>
            </a:r>
            <a:r>
              <a:rPr lang="en-US" dirty="0" smtClean="0"/>
              <a:t>) —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найкрасивіших</a:t>
            </a:r>
            <a:r>
              <a:rPr lang="ru-RU" dirty="0" smtClean="0"/>
              <a:t>, </a:t>
            </a:r>
            <a:r>
              <a:rPr lang="ru-RU" dirty="0" err="1" smtClean="0"/>
              <a:t>улюблених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акваріумних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миролюбні</a:t>
            </a:r>
            <a:r>
              <a:rPr lang="ru-RU" dirty="0" smtClean="0"/>
              <a:t>.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помітного</a:t>
            </a:r>
            <a:r>
              <a:rPr lang="ru-RU" dirty="0" smtClean="0"/>
              <a:t> виду </a:t>
            </a:r>
            <a:r>
              <a:rPr lang="ru-RU" dirty="0" err="1" smtClean="0"/>
              <a:t>виявилося</a:t>
            </a:r>
            <a:r>
              <a:rPr lang="ru-RU" dirty="0" smtClean="0"/>
              <a:t> для </a:t>
            </a:r>
            <a:r>
              <a:rPr lang="ru-RU" dirty="0" err="1" smtClean="0"/>
              <a:t>акваріумістів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сенсацією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посадки </a:t>
            </a:r>
            <a:r>
              <a:rPr lang="ru-RU" dirty="0" err="1" smtClean="0"/>
              <a:t>збирається</a:t>
            </a:r>
            <a:r>
              <a:rPr lang="ru-RU" dirty="0" smtClean="0"/>
              <a:t> </a:t>
            </a:r>
            <a:r>
              <a:rPr lang="ru-RU" dirty="0" err="1" smtClean="0"/>
              <a:t>зграя</a:t>
            </a:r>
            <a:r>
              <a:rPr lang="ru-RU" dirty="0" smtClean="0"/>
              <a:t>, яка навряд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розпадеться</a:t>
            </a:r>
            <a:r>
              <a:rPr lang="ru-RU" dirty="0" smtClean="0"/>
              <a:t>. Чим </a:t>
            </a:r>
            <a:r>
              <a:rPr lang="ru-RU" dirty="0" err="1" smtClean="0"/>
              <a:t>більше</a:t>
            </a:r>
            <a:r>
              <a:rPr lang="ru-RU" dirty="0" smtClean="0"/>
              <a:t> число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справляє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зграя</a:t>
            </a:r>
            <a:r>
              <a:rPr lang="ru-RU" dirty="0" smtClean="0"/>
              <a:t>. </a:t>
            </a:r>
            <a:r>
              <a:rPr lang="ru-RU" dirty="0" err="1" smtClean="0"/>
              <a:t>Воліють</a:t>
            </a:r>
            <a:r>
              <a:rPr lang="ru-RU" dirty="0" smtClean="0"/>
              <a:t> </a:t>
            </a:r>
            <a:r>
              <a:rPr lang="ru-RU" dirty="0" err="1" smtClean="0"/>
              <a:t>акваріум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густою </a:t>
            </a:r>
            <a:r>
              <a:rPr lang="ru-RU" dirty="0" err="1" smtClean="0"/>
              <a:t>рослинністю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темним дном.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утримання</a:t>
            </a:r>
            <a:r>
              <a:rPr lang="ru-RU" dirty="0" smtClean="0"/>
              <a:t> в </a:t>
            </a:r>
            <a:r>
              <a:rPr lang="ru-RU" dirty="0" err="1" smtClean="0"/>
              <a:t>змішаних</a:t>
            </a:r>
            <a:r>
              <a:rPr lang="ru-RU" dirty="0" smtClean="0"/>
              <a:t> </a:t>
            </a:r>
            <a:r>
              <a:rPr lang="ru-RU" dirty="0" err="1" smtClean="0"/>
              <a:t>акваріумах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водою, </a:t>
            </a:r>
            <a:r>
              <a:rPr lang="ru-RU" dirty="0" err="1" smtClean="0"/>
              <a:t>багатої</a:t>
            </a:r>
            <a:r>
              <a:rPr lang="ru-RU" dirty="0" smtClean="0"/>
              <a:t> киснем </a:t>
            </a:r>
            <a:r>
              <a:rPr lang="ru-RU" dirty="0" err="1" smtClean="0"/>
              <a:t>і</a:t>
            </a:r>
            <a:r>
              <a:rPr lang="ru-RU" dirty="0" smtClean="0"/>
              <a:t> без </a:t>
            </a:r>
            <a:r>
              <a:rPr lang="ru-RU" dirty="0" err="1" smtClean="0"/>
              <a:t>нітратів</a:t>
            </a:r>
            <a:r>
              <a:rPr lang="ru-RU" dirty="0" smtClean="0"/>
              <a:t>. Вода: 24-27 °С; </a:t>
            </a:r>
            <a:r>
              <a:rPr lang="ru-RU" dirty="0" err="1" smtClean="0">
                <a:hlinkClick r:id="rId2" tooltip="РН"/>
              </a:rPr>
              <a:t>рН</a:t>
            </a:r>
            <a:r>
              <a:rPr lang="ru-RU" dirty="0" smtClean="0"/>
              <a:t> 5,0-6,5; </a:t>
            </a:r>
            <a:r>
              <a:rPr lang="ru-RU" dirty="0" err="1" smtClean="0"/>
              <a:t>м'яка</a:t>
            </a:r>
            <a:r>
              <a:rPr lang="ru-RU" dirty="0" smtClean="0"/>
              <a:t>, </a:t>
            </a:r>
            <a:r>
              <a:rPr lang="en-US" dirty="0" smtClean="0">
                <a:hlinkClick r:id="rId3" tooltip="DН (ще не написана)"/>
              </a:rPr>
              <a:t>d</a:t>
            </a:r>
            <a:r>
              <a:rPr lang="ru-RU" dirty="0" smtClean="0">
                <a:hlinkClick r:id="rId3" tooltip="DН (ще не написана)"/>
              </a:rPr>
              <a:t>Н</a:t>
            </a:r>
            <a:r>
              <a:rPr lang="ru-RU" dirty="0" smtClean="0"/>
              <a:t> 3-8 °. Ареал </a:t>
            </a:r>
            <a:r>
              <a:rPr lang="ru-RU" dirty="0" err="1" smtClean="0"/>
              <a:t>проживання</a:t>
            </a:r>
            <a:r>
              <a:rPr lang="ru-RU" dirty="0" smtClean="0"/>
              <a:t>: </a:t>
            </a:r>
            <a:r>
              <a:rPr lang="ru-RU" dirty="0" err="1" smtClean="0"/>
              <a:t>Колумбія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8586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786190"/>
            <a:ext cx="23812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30324">
            <a:off x="1243023" y="1717219"/>
            <a:ext cx="25905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1366">
            <a:off x="5429256" y="71435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4069">
            <a:off x="4171238" y="4124470"/>
            <a:ext cx="3949156" cy="24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7341">
            <a:off x="1285852" y="4572008"/>
            <a:ext cx="2150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/>
              <a:t>Презентацію виконала </a:t>
            </a:r>
            <a:r>
              <a:rPr lang="uk-UA" sz="4800" i="1" dirty="0" err="1" smtClean="0"/>
              <a:t>Троцюк</a:t>
            </a:r>
            <a:r>
              <a:rPr lang="uk-UA" sz="4800" i="1" dirty="0" smtClean="0"/>
              <a:t> Ірина!!!</a:t>
            </a:r>
            <a:endParaRPr lang="ru-RU" sz="4800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Болівійський</a:t>
            </a:r>
            <a:r>
              <a:rPr lang="ru-RU" dirty="0" smtClean="0"/>
              <a:t> </a:t>
            </a:r>
            <a:r>
              <a:rPr lang="ru-RU" dirty="0" err="1" smtClean="0"/>
              <a:t>метелик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285860"/>
            <a:ext cx="5214974" cy="5169876"/>
          </a:xfrm>
        </p:spPr>
        <p:txBody>
          <a:bodyPr>
            <a:normAutofit fontScale="25000" lnSpcReduction="20000"/>
          </a:bodyPr>
          <a:lstStyle/>
          <a:p>
            <a:r>
              <a:rPr lang="vi-VN" sz="4400" b="1" dirty="0" smtClean="0"/>
              <a:t>Болівійський метелик</a:t>
            </a:r>
            <a:r>
              <a:rPr lang="uk-UA" sz="4400" b="1" dirty="0" smtClean="0"/>
              <a:t>-</a:t>
            </a:r>
            <a:r>
              <a:rPr lang="vi-VN" sz="4400" dirty="0" smtClean="0"/>
              <a:t>це ендемічний вид риб з басейну річки Амазонки, басейнів річок Бразилії</a:t>
            </a:r>
            <a:r>
              <a:rPr lang="uk-UA" sz="4400" dirty="0" smtClean="0"/>
              <a:t> </a:t>
            </a:r>
            <a:r>
              <a:rPr lang="vi-VN" sz="4400" dirty="0" smtClean="0"/>
              <a:t>та Болівії. Види є частиною родини цихлід і входить в підродину </a:t>
            </a:r>
            <a:r>
              <a:rPr lang="en-US" sz="4400" dirty="0" err="1" smtClean="0"/>
              <a:t>Geophaginae</a:t>
            </a:r>
            <a:r>
              <a:rPr lang="en-US" sz="4400" dirty="0" smtClean="0"/>
              <a:t>.</a:t>
            </a:r>
          </a:p>
          <a:p>
            <a:r>
              <a:rPr lang="vi-VN" sz="4400" dirty="0" smtClean="0"/>
              <a:t>Це популярні акваріумні</a:t>
            </a:r>
            <a:r>
              <a:rPr lang="uk-UA" sz="4400" dirty="0" smtClean="0"/>
              <a:t> </a:t>
            </a:r>
            <a:r>
              <a:rPr lang="vi-VN" sz="4400" dirty="0" smtClean="0"/>
              <a:t>риби, що відома під торговими назвами: болівійский метелик, цихліда з рубіновою короною.</a:t>
            </a:r>
          </a:p>
          <a:p>
            <a:r>
              <a:rPr lang="vi-VN" sz="4400" dirty="0" smtClean="0"/>
              <a:t>Цей вид зустрічається в м'якій, кислій</a:t>
            </a:r>
            <a:r>
              <a:rPr lang="uk-UA" sz="4400" dirty="0" smtClean="0"/>
              <a:t> </a:t>
            </a:r>
            <a:r>
              <a:rPr lang="vi-VN" sz="4400" dirty="0" smtClean="0"/>
              <a:t>теплій воді басейнів річок Маморе і Гуапор́е в Болівії і Бразилії.</a:t>
            </a:r>
          </a:p>
          <a:p>
            <a:r>
              <a:rPr lang="vi-VN" sz="4400" dirty="0" smtClean="0"/>
              <a:t>Одна із морф М. </a:t>
            </a:r>
            <a:r>
              <a:rPr lang="en-US" sz="4400" dirty="0" err="1" smtClean="0"/>
              <a:t>altispinosus</a:t>
            </a:r>
            <a:r>
              <a:rPr lang="en-US" sz="4400" dirty="0" smtClean="0"/>
              <a:t>, </a:t>
            </a:r>
            <a:r>
              <a:rPr lang="vi-VN" sz="4400" dirty="0" smtClean="0"/>
              <a:t>відома акваріумістам як </a:t>
            </a:r>
            <a:r>
              <a:rPr lang="en-US" sz="4400" dirty="0" err="1" smtClean="0"/>
              <a:t>Mikrogeophagus</a:t>
            </a:r>
            <a:r>
              <a:rPr lang="en-US" sz="4400" dirty="0" smtClean="0"/>
              <a:t> sp. «</a:t>
            </a:r>
            <a:r>
              <a:rPr lang="en-US" sz="4400" dirty="0" err="1" smtClean="0"/>
              <a:t>Zweifleck</a:t>
            </a:r>
            <a:r>
              <a:rPr lang="en-US" sz="4400" dirty="0" smtClean="0"/>
              <a:t>/Two-patch», </a:t>
            </a:r>
            <a:r>
              <a:rPr lang="vi-VN" sz="4400" dirty="0" smtClean="0"/>
              <a:t>знайдена в верхній Ріо Гуапор́е в Бразилії</a:t>
            </a:r>
          </a:p>
          <a:p>
            <a:r>
              <a:rPr lang="vi-VN" sz="4400" b="1" dirty="0" smtClean="0"/>
              <a:t> Опис</a:t>
            </a:r>
          </a:p>
          <a:p>
            <a:r>
              <a:rPr lang="vi-VN" sz="4400" dirty="0" smtClean="0"/>
              <a:t>Самець болівійського метелика</a:t>
            </a:r>
          </a:p>
          <a:p>
            <a:r>
              <a:rPr lang="vi-VN" sz="4400" dirty="0" smtClean="0"/>
              <a:t>Цей вид схожий на більшість геофагових цихлід. Найбільший розмір сягає близько 8 см. Голова і передня половина тіла жовті, переходять до олівково-сірого ззаду. Є вертикальна чорна смуга через очі, і шість непримітних поперечні смуг вздовж тіла, третя смуга темніша в центрі. Перші кілька променів спинного плавника є чорні. Анальний і тазові плавці мають той же відтінок червоного, і додатково яскраві синіі променіі і точки.</a:t>
            </a:r>
          </a:p>
          <a:p>
            <a:r>
              <a:rPr lang="vi-VN" sz="4400" dirty="0" smtClean="0"/>
              <a:t>Цей вид має обмежений статевий диморфизм, зрілих самці трохи більші.</a:t>
            </a:r>
          </a:p>
          <a:p>
            <a:r>
              <a:rPr lang="vi-VN" sz="4400" b="1" dirty="0" smtClean="0"/>
              <a:t>Розмноження</a:t>
            </a:r>
          </a:p>
          <a:p>
            <a:r>
              <a:rPr lang="vi-VN" sz="4400" dirty="0" smtClean="0"/>
              <a:t>Болівійський метелики належать до цихлід, що відкладають ікру на відритий субстрат. Після залицянь, самка відкладає приблизно 100-200 ікринок коричневого кольору на підготовлену поверхню, як правило, на плоский камінь.</a:t>
            </a:r>
          </a:p>
          <a:p>
            <a:r>
              <a:rPr lang="vi-VN" sz="4400" dirty="0" smtClean="0"/>
              <a:t>Ікра відкладається лініями, самка кладе один рядок, самець проходить над ним і запліднює ікру, самка потім продовжує класти наступний рядок, і так далі.</a:t>
            </a:r>
          </a:p>
          <a:p>
            <a:r>
              <a:rPr lang="vi-VN" sz="4400" dirty="0" smtClean="0"/>
              <a:t>В акваріумах за температури 27</a:t>
            </a:r>
            <a:r>
              <a:rPr lang="en-US" sz="4400" dirty="0" smtClean="0"/>
              <a:t>ºC </a:t>
            </a:r>
            <a:r>
              <a:rPr lang="vi-VN" sz="4400" dirty="0" smtClean="0"/>
              <a:t>ікра розвивається близько 60 годин. Протягом цього часу, самка проявляє турботу за ікрою і, часто, додає пісок, щоб, можливо, замаскувати ікру.</a:t>
            </a:r>
          </a:p>
          <a:p>
            <a:r>
              <a:rPr lang="vi-VN" sz="4400" dirty="0" smtClean="0"/>
              <a:t>Новонароджені личинки переміщуються в роті батьками в неглибокі ямки вириті з боку самцем під час залицяння. Мальки починають вільно плавати через 7 днів.</a:t>
            </a:r>
          </a:p>
          <a:p>
            <a:endParaRPr lang="ru-RU" sz="44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2286016" cy="17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69" y="4000504"/>
            <a:ext cx="21907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36555"/>
            <a:ext cx="4000528" cy="225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357694"/>
            <a:ext cx="30518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429024" cy="25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00108"/>
            <a:ext cx="3357586" cy="255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Золота рибка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6237"/>
            <a:ext cx="4643470" cy="4526280"/>
          </a:xfrm>
        </p:spPr>
        <p:txBody>
          <a:bodyPr>
            <a:normAutofit fontScale="25000" lnSpcReduction="20000"/>
          </a:bodyPr>
          <a:lstStyle/>
          <a:p>
            <a:endParaRPr lang="ru-RU" sz="5200" dirty="0" smtClean="0"/>
          </a:p>
          <a:p>
            <a:r>
              <a:rPr lang="ru-RU" sz="5200" dirty="0" err="1" smtClean="0"/>
              <a:t>Це</a:t>
            </a:r>
            <a:r>
              <a:rPr lang="ru-RU" sz="5200" dirty="0" smtClean="0"/>
              <a:t> </a:t>
            </a:r>
            <a:r>
              <a:rPr lang="ru-RU" sz="5200" dirty="0" err="1" smtClean="0"/>
              <a:t>була</a:t>
            </a:r>
            <a:r>
              <a:rPr lang="ru-RU" sz="5200" dirty="0" smtClean="0"/>
              <a:t> одна </a:t>
            </a:r>
            <a:r>
              <a:rPr lang="ru-RU" sz="5200" dirty="0" err="1" smtClean="0"/>
              <a:t>з</a:t>
            </a:r>
            <a:r>
              <a:rPr lang="ru-RU" sz="5200" dirty="0" smtClean="0"/>
              <a:t> перших </a:t>
            </a:r>
            <a:r>
              <a:rPr lang="ru-RU" sz="5200" dirty="0" err="1" smtClean="0"/>
              <a:t>домашніх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</a:t>
            </a:r>
            <a:r>
              <a:rPr lang="ru-RU" sz="5200" dirty="0" smtClean="0"/>
              <a:t>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є</a:t>
            </a:r>
            <a:r>
              <a:rPr lang="ru-RU" sz="5200" dirty="0" smtClean="0"/>
              <a:t> одною </a:t>
            </a:r>
            <a:r>
              <a:rPr lang="ru-RU" sz="5200" dirty="0" err="1" smtClean="0"/>
              <a:t>з</a:t>
            </a:r>
            <a:r>
              <a:rPr lang="ru-RU" sz="5200" dirty="0" smtClean="0"/>
              <a:t> </a:t>
            </a:r>
            <a:r>
              <a:rPr lang="ru-RU" sz="5200" dirty="0" err="1" smtClean="0"/>
              <a:t>найпопулярніших</a:t>
            </a:r>
            <a:r>
              <a:rPr lang="ru-RU" sz="5200" dirty="0" smtClean="0"/>
              <a:t> </a:t>
            </a:r>
            <a:r>
              <a:rPr lang="ru-RU" sz="5200" dirty="0" err="1" smtClean="0"/>
              <a:t>акваріумних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</a:t>
            </a:r>
            <a:r>
              <a:rPr lang="ru-RU" sz="5200" dirty="0" smtClean="0"/>
              <a:t>. </a:t>
            </a:r>
            <a:r>
              <a:rPr lang="ru-RU" sz="5200" dirty="0" err="1" smtClean="0"/>
              <a:t>Відносно</a:t>
            </a:r>
            <a:r>
              <a:rPr lang="ru-RU" sz="5200" dirty="0" smtClean="0"/>
              <a:t> невеликий член </a:t>
            </a:r>
            <a:r>
              <a:rPr lang="ru-RU" sz="5200" dirty="0" err="1" smtClean="0"/>
              <a:t>сімейства</a:t>
            </a:r>
            <a:r>
              <a:rPr lang="ru-RU" sz="5200" dirty="0" smtClean="0"/>
              <a:t> </a:t>
            </a:r>
            <a:r>
              <a:rPr lang="ru-RU" sz="5200" dirty="0" err="1" smtClean="0"/>
              <a:t>коропових</a:t>
            </a:r>
            <a:r>
              <a:rPr lang="ru-RU" sz="5200" dirty="0" smtClean="0"/>
              <a:t>(</a:t>
            </a:r>
            <a:r>
              <a:rPr lang="ru-RU" sz="5200" dirty="0" err="1" smtClean="0"/>
              <a:t>який</a:t>
            </a:r>
            <a:r>
              <a:rPr lang="ru-RU" sz="5200" dirty="0" smtClean="0"/>
              <a:t> </a:t>
            </a:r>
            <a:r>
              <a:rPr lang="ru-RU" sz="5200" dirty="0" err="1" smtClean="0"/>
              <a:t>також</a:t>
            </a:r>
            <a:r>
              <a:rPr lang="ru-RU" sz="5200" dirty="0" smtClean="0"/>
              <a:t> </a:t>
            </a:r>
            <a:r>
              <a:rPr lang="ru-RU" sz="5200" dirty="0" err="1" smtClean="0"/>
              <a:t>включає</a:t>
            </a:r>
            <a:r>
              <a:rPr lang="ru-RU" sz="5200" dirty="0" smtClean="0"/>
              <a:t> </a:t>
            </a:r>
            <a:r>
              <a:rPr lang="ru-RU" sz="5200" dirty="0" err="1" smtClean="0"/>
              <a:t>коі</a:t>
            </a:r>
            <a:r>
              <a:rPr lang="ru-RU" sz="5200" dirty="0" smtClean="0"/>
              <a:t>, </a:t>
            </a:r>
            <a:r>
              <a:rPr lang="ru-RU" sz="5200" dirty="0" err="1" smtClean="0"/>
              <a:t>коропа</a:t>
            </a:r>
            <a:r>
              <a:rPr lang="ru-RU" sz="5200" dirty="0" smtClean="0"/>
              <a:t> </a:t>
            </a:r>
            <a:r>
              <a:rPr lang="ru-RU" sz="5200" dirty="0" err="1" smtClean="0"/>
              <a:t>і</a:t>
            </a:r>
            <a:r>
              <a:rPr lang="ru-RU" sz="5200" dirty="0" smtClean="0"/>
              <a:t> карася), золота </a:t>
            </a:r>
            <a:r>
              <a:rPr lang="ru-RU" sz="5200" dirty="0" err="1" smtClean="0"/>
              <a:t>рибка</a:t>
            </a:r>
            <a:r>
              <a:rPr lang="ru-RU" sz="5200" dirty="0" smtClean="0"/>
              <a:t> — одомашнена </a:t>
            </a:r>
            <a:r>
              <a:rPr lang="ru-RU" sz="5200" dirty="0" err="1" smtClean="0"/>
              <a:t>версія</a:t>
            </a:r>
            <a:r>
              <a:rPr lang="ru-RU" sz="5200" dirty="0" smtClean="0"/>
              <a:t> </a:t>
            </a:r>
            <a:r>
              <a:rPr lang="ru-RU" sz="5200" dirty="0" err="1" smtClean="0"/>
              <a:t>темносірого</a:t>
            </a:r>
            <a:r>
              <a:rPr lang="ru-RU" sz="5200" dirty="0" smtClean="0"/>
              <a:t>/</a:t>
            </a:r>
            <a:r>
              <a:rPr lang="ru-RU" sz="5200" dirty="0" err="1" smtClean="0"/>
              <a:t>оливков</a:t>
            </a:r>
            <a:r>
              <a:rPr lang="en-US" sz="5200" dirty="0" smtClean="0"/>
              <a:t>o</a:t>
            </a:r>
            <a:r>
              <a:rPr lang="ru-RU" sz="5200" dirty="0" smtClean="0"/>
              <a:t>го/</a:t>
            </a:r>
            <a:r>
              <a:rPr lang="ru-RU" sz="5200" dirty="0" err="1" smtClean="0"/>
              <a:t>коричнєвого</a:t>
            </a:r>
            <a:r>
              <a:rPr lang="ru-RU" sz="5200" dirty="0" smtClean="0"/>
              <a:t> </a:t>
            </a:r>
            <a:r>
              <a:rPr lang="ru-RU" sz="5200" dirty="0" err="1" smtClean="0"/>
              <a:t>коропа</a:t>
            </a:r>
            <a:r>
              <a:rPr lang="ru-RU" sz="5200" dirty="0" smtClean="0"/>
              <a:t>(</a:t>
            </a:r>
            <a:r>
              <a:rPr lang="en-US" sz="5200" dirty="0" err="1" smtClean="0"/>
              <a:t>Carassius</a:t>
            </a:r>
            <a:r>
              <a:rPr lang="en-US" sz="5200" dirty="0" smtClean="0"/>
              <a:t> </a:t>
            </a:r>
            <a:r>
              <a:rPr lang="en-US" sz="5200" dirty="0" err="1" smtClean="0"/>
              <a:t>auratus</a:t>
            </a:r>
            <a:r>
              <a:rPr lang="en-US" sz="5200" dirty="0" smtClean="0"/>
              <a:t>) </a:t>
            </a:r>
            <a:r>
              <a:rPr lang="ru-RU" sz="5200" dirty="0" smtClean="0"/>
              <a:t>родом </a:t>
            </a:r>
            <a:r>
              <a:rPr lang="ru-RU" sz="5200" dirty="0" err="1" smtClean="0"/>
              <a:t>зі</a:t>
            </a:r>
            <a:r>
              <a:rPr lang="ru-RU" sz="5200" dirty="0" smtClean="0"/>
              <a:t> </a:t>
            </a:r>
            <a:r>
              <a:rPr lang="ru-RU" sz="5200" dirty="0" err="1" smtClean="0"/>
              <a:t>Східної</a:t>
            </a:r>
            <a:r>
              <a:rPr lang="ru-RU" sz="5200" dirty="0" smtClean="0"/>
              <a:t> </a:t>
            </a:r>
            <a:r>
              <a:rPr lang="ru-RU" sz="5200" dirty="0" err="1" smtClean="0"/>
              <a:t>Азії</a:t>
            </a:r>
            <a:r>
              <a:rPr lang="ru-RU" sz="5200" dirty="0" smtClean="0"/>
              <a:t> (</a:t>
            </a:r>
            <a:r>
              <a:rPr lang="ru-RU" sz="5200" dirty="0" err="1" smtClean="0"/>
              <a:t>вперше</a:t>
            </a:r>
            <a:r>
              <a:rPr lang="ru-RU" sz="5200" dirty="0" smtClean="0"/>
              <a:t> одомашнений в </a:t>
            </a:r>
            <a:r>
              <a:rPr lang="ru-RU" sz="5200" dirty="0" err="1" smtClean="0"/>
              <a:t>Китаї</a:t>
            </a:r>
            <a:r>
              <a:rPr lang="ru-RU" sz="5200" dirty="0" smtClean="0"/>
              <a:t> </a:t>
            </a:r>
            <a:r>
              <a:rPr lang="ru-RU" sz="5200" dirty="0" err="1" smtClean="0"/>
              <a:t>більше</a:t>
            </a:r>
            <a:r>
              <a:rPr lang="ru-RU" sz="5200" dirty="0" smtClean="0"/>
              <a:t> </a:t>
            </a:r>
            <a:r>
              <a:rPr lang="ru-RU" sz="5200" dirty="0" err="1" smtClean="0"/>
              <a:t>тисячі</a:t>
            </a:r>
            <a:r>
              <a:rPr lang="ru-RU" sz="5200" dirty="0" smtClean="0"/>
              <a:t> </a:t>
            </a:r>
            <a:r>
              <a:rPr lang="ru-RU" sz="5200" dirty="0" err="1" smtClean="0"/>
              <a:t>років</a:t>
            </a:r>
            <a:r>
              <a:rPr lang="ru-RU" sz="5200" dirty="0" smtClean="0"/>
              <a:t> тому) </a:t>
            </a:r>
            <a:r>
              <a:rPr lang="ru-RU" sz="5200" dirty="0" err="1" smtClean="0"/>
              <a:t>була</a:t>
            </a:r>
            <a:r>
              <a:rPr lang="ru-RU" sz="5200" dirty="0" smtClean="0"/>
              <a:t> завезена в </a:t>
            </a:r>
            <a:r>
              <a:rPr lang="ru-RU" sz="5200" dirty="0" err="1" smtClean="0"/>
              <a:t>Європу</a:t>
            </a:r>
            <a:r>
              <a:rPr lang="ru-RU" sz="5200" dirty="0" smtClean="0"/>
              <a:t> </a:t>
            </a:r>
            <a:r>
              <a:rPr lang="ru-RU" sz="5200" dirty="0" err="1" smtClean="0"/>
              <a:t>в</a:t>
            </a:r>
            <a:r>
              <a:rPr lang="ru-RU" sz="5200" dirty="0" smtClean="0"/>
              <a:t> </a:t>
            </a:r>
            <a:r>
              <a:rPr lang="ru-RU" sz="5200" dirty="0" err="1" smtClean="0"/>
              <a:t>кінці</a:t>
            </a:r>
            <a:r>
              <a:rPr lang="ru-RU" sz="5200" dirty="0" smtClean="0"/>
              <a:t> 17 </a:t>
            </a:r>
            <a:r>
              <a:rPr lang="ru-RU" sz="5200" dirty="0" err="1" smtClean="0"/>
              <a:t>століття</a:t>
            </a:r>
            <a:r>
              <a:rPr lang="ru-RU" sz="5200" dirty="0" smtClean="0"/>
              <a:t>. </a:t>
            </a:r>
            <a:r>
              <a:rPr lang="ru-RU" sz="5200" dirty="0" err="1" smtClean="0"/>
              <a:t>Мутації</a:t>
            </a:r>
            <a:r>
              <a:rPr lang="ru-RU" sz="5200" dirty="0" smtClean="0"/>
              <a:t>, </a:t>
            </a:r>
            <a:r>
              <a:rPr lang="ru-RU" sz="5200" dirty="0" err="1" smtClean="0"/>
              <a:t>які</a:t>
            </a:r>
            <a:r>
              <a:rPr lang="ru-RU" sz="5200" dirty="0" smtClean="0"/>
              <a:t> </a:t>
            </a:r>
            <a:r>
              <a:rPr lang="ru-RU" sz="5200" dirty="0" err="1" smtClean="0"/>
              <a:t>призвели</a:t>
            </a:r>
            <a:r>
              <a:rPr lang="ru-RU" sz="5200" dirty="0" smtClean="0"/>
              <a:t> до </a:t>
            </a:r>
            <a:r>
              <a:rPr lang="ru-RU" sz="5200" dirty="0" err="1" smtClean="0"/>
              <a:t>золотої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рибки</a:t>
            </a:r>
            <a:r>
              <a:rPr lang="ru-RU" sz="5200" dirty="0" smtClean="0"/>
              <a:t> </a:t>
            </a:r>
            <a:r>
              <a:rPr lang="ru-RU" sz="5200" dirty="0" err="1" smtClean="0"/>
              <a:t>відомі</a:t>
            </a:r>
            <a:r>
              <a:rPr lang="ru-RU" sz="5200" dirty="0" smtClean="0"/>
              <a:t> </a:t>
            </a:r>
            <a:r>
              <a:rPr lang="ru-RU" sz="5200" dirty="0" err="1" smtClean="0"/>
              <a:t>також</a:t>
            </a:r>
            <a:r>
              <a:rPr lang="ru-RU" sz="5200" dirty="0" smtClean="0"/>
              <a:t> у </a:t>
            </a:r>
            <a:r>
              <a:rPr lang="ru-RU" sz="5200" dirty="0" err="1" smtClean="0"/>
              <a:t>інших</a:t>
            </a:r>
            <a:r>
              <a:rPr lang="ru-RU" sz="5200" dirty="0" smtClean="0"/>
              <a:t> </a:t>
            </a:r>
            <a:r>
              <a:rPr lang="ru-RU" sz="5200" dirty="0" err="1" smtClean="0"/>
              <a:t>коропових</a:t>
            </a:r>
            <a:r>
              <a:rPr lang="ru-RU" sz="5200" dirty="0" smtClean="0"/>
              <a:t> </a:t>
            </a:r>
            <a:r>
              <a:rPr lang="ru-RU" sz="5200" dirty="0" err="1" smtClean="0"/>
              <a:t>видів</a:t>
            </a:r>
            <a:r>
              <a:rPr lang="ru-RU" sz="5200" dirty="0" smtClean="0"/>
              <a:t>, таких як </a:t>
            </a:r>
            <a:r>
              <a:rPr lang="ru-RU" sz="5200" dirty="0" err="1" smtClean="0"/>
              <a:t>короп</a:t>
            </a:r>
            <a:r>
              <a:rPr lang="ru-RU" sz="5200" dirty="0" smtClean="0"/>
              <a:t>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лин</a:t>
            </a:r>
            <a:r>
              <a:rPr lang="ru-RU" sz="5200" dirty="0" smtClean="0"/>
              <a:t>. Є </a:t>
            </a:r>
            <a:r>
              <a:rPr lang="ru-RU" sz="5200" dirty="0" err="1" smtClean="0"/>
              <a:t>багато</a:t>
            </a:r>
            <a:r>
              <a:rPr lang="ru-RU" sz="5200" dirty="0" smtClean="0"/>
              <a:t> </a:t>
            </a:r>
            <a:r>
              <a:rPr lang="ru-RU" sz="5200" dirty="0" err="1" smtClean="0"/>
              <a:t>різновидів</a:t>
            </a:r>
            <a:r>
              <a:rPr lang="ru-RU" sz="5200" dirty="0" smtClean="0"/>
              <a:t> </a:t>
            </a:r>
            <a:r>
              <a:rPr lang="ru-RU" sz="5200" dirty="0" err="1" smtClean="0"/>
              <a:t>домашніх</a:t>
            </a:r>
            <a:r>
              <a:rPr lang="ru-RU" sz="5200" dirty="0" smtClean="0"/>
              <a:t> </a:t>
            </a:r>
            <a:r>
              <a:rPr lang="ru-RU" sz="5200" dirty="0" err="1" smtClean="0"/>
              <a:t>золотих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рибок</a:t>
            </a:r>
            <a:r>
              <a:rPr lang="ru-RU" sz="5200" dirty="0" smtClean="0"/>
              <a:t>.</a:t>
            </a:r>
          </a:p>
          <a:p>
            <a:r>
              <a:rPr lang="ru-RU" sz="5200" dirty="0" smtClean="0"/>
              <a:t>Дикий </a:t>
            </a:r>
            <a:r>
              <a:rPr lang="ru-RU" sz="5200" dirty="0" err="1" smtClean="0"/>
              <a:t>Сріблястий</a:t>
            </a:r>
            <a:r>
              <a:rPr lang="ru-RU" sz="5200" dirty="0" smtClean="0"/>
              <a:t> карась </a:t>
            </a:r>
            <a:r>
              <a:rPr lang="ru-RU" sz="5200" dirty="0" err="1" smtClean="0"/>
              <a:t>жовтавого</a:t>
            </a:r>
            <a:r>
              <a:rPr lang="ru-RU" sz="5200" dirty="0" smtClean="0"/>
              <a:t> </a:t>
            </a:r>
            <a:r>
              <a:rPr lang="ru-RU" sz="5200" dirty="0" err="1" smtClean="0"/>
              <a:t>кольору</a:t>
            </a:r>
            <a:r>
              <a:rPr lang="ru-RU" sz="5200" dirty="0" smtClean="0"/>
              <a:t>. </a:t>
            </a:r>
            <a:r>
              <a:rPr lang="ru-RU" sz="5200" dirty="0" err="1" smtClean="0"/>
              <a:t>Перші</a:t>
            </a:r>
            <a:r>
              <a:rPr lang="ru-RU" sz="5200" dirty="0" smtClean="0"/>
              <a:t> </a:t>
            </a:r>
            <a:r>
              <a:rPr lang="ru-RU" sz="5200" dirty="0" err="1" smtClean="0"/>
              <a:t>золоті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рибки</a:t>
            </a:r>
            <a:r>
              <a:rPr lang="ru-RU" sz="5200" dirty="0" smtClean="0"/>
              <a:t> могли </a:t>
            </a:r>
            <a:r>
              <a:rPr lang="ru-RU" sz="5200" dirty="0" err="1" smtClean="0"/>
              <a:t>мати</a:t>
            </a:r>
            <a:r>
              <a:rPr lang="ru-RU" sz="5200" dirty="0" smtClean="0"/>
              <a:t> </a:t>
            </a:r>
            <a:r>
              <a:rPr lang="ru-RU" sz="5200" dirty="0" err="1" smtClean="0"/>
              <a:t>такий</a:t>
            </a:r>
            <a:r>
              <a:rPr lang="ru-RU" sz="5200" dirty="0" smtClean="0"/>
              <a:t> </a:t>
            </a:r>
            <a:r>
              <a:rPr lang="ru-RU" sz="5200" dirty="0" err="1" smtClean="0"/>
              <a:t>вигляд</a:t>
            </a:r>
            <a:r>
              <a:rPr lang="ru-RU" sz="5200" dirty="0" smtClean="0"/>
              <a:t>.</a:t>
            </a:r>
          </a:p>
          <a:p>
            <a:r>
              <a:rPr lang="ru-RU" sz="5200" dirty="0" smtClean="0"/>
              <a:t>Золота </a:t>
            </a:r>
            <a:r>
              <a:rPr lang="ru-RU" sz="5200" dirty="0" err="1" smtClean="0"/>
              <a:t>рибка</a:t>
            </a:r>
            <a:r>
              <a:rPr lang="ru-RU" sz="5200" dirty="0" smtClean="0"/>
              <a:t> </a:t>
            </a:r>
            <a:r>
              <a:rPr lang="ru-RU" sz="5200" dirty="0" err="1" smtClean="0"/>
              <a:t>може</a:t>
            </a:r>
            <a:r>
              <a:rPr lang="ru-RU" sz="5200" dirty="0" smtClean="0"/>
              <a:t> </a:t>
            </a:r>
            <a:r>
              <a:rPr lang="ru-RU" sz="5200" dirty="0" err="1" smtClean="0"/>
              <a:t>вирости</a:t>
            </a:r>
            <a:r>
              <a:rPr lang="ru-RU" sz="5200" dirty="0" smtClean="0"/>
              <a:t> до </a:t>
            </a:r>
            <a:r>
              <a:rPr lang="ru-RU" sz="5200" dirty="0" err="1" smtClean="0"/>
              <a:t>максимальної</a:t>
            </a:r>
            <a:r>
              <a:rPr lang="ru-RU" sz="5200" dirty="0" smtClean="0"/>
              <a:t> </a:t>
            </a:r>
            <a:r>
              <a:rPr lang="ru-RU" sz="5200" dirty="0" err="1" smtClean="0"/>
              <a:t>довжини</a:t>
            </a:r>
            <a:r>
              <a:rPr lang="ru-RU" sz="5200" dirty="0" smtClean="0"/>
              <a:t> 58 см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максимальної</a:t>
            </a:r>
            <a:r>
              <a:rPr lang="ru-RU" sz="5200" dirty="0" smtClean="0"/>
              <a:t> ваги 4 кг, </a:t>
            </a:r>
            <a:r>
              <a:rPr lang="ru-RU" sz="5200" dirty="0" err="1" smtClean="0"/>
              <a:t>хоча</a:t>
            </a:r>
            <a:r>
              <a:rPr lang="ru-RU" sz="5200" dirty="0" smtClean="0"/>
              <a:t> </a:t>
            </a:r>
            <a:r>
              <a:rPr lang="ru-RU" sz="5200" dirty="0" err="1" smtClean="0"/>
              <a:t>це</a:t>
            </a:r>
            <a:r>
              <a:rPr lang="ru-RU" sz="5200" dirty="0" smtClean="0"/>
              <a:t> </a:t>
            </a:r>
            <a:r>
              <a:rPr lang="ru-RU" sz="5200" dirty="0" err="1" smtClean="0"/>
              <a:t>буває</a:t>
            </a:r>
            <a:r>
              <a:rPr lang="ru-RU" sz="5200" dirty="0" smtClean="0"/>
              <a:t> </a:t>
            </a:r>
            <a:r>
              <a:rPr lang="ru-RU" sz="5200" dirty="0" err="1" smtClean="0"/>
              <a:t>рідко</a:t>
            </a:r>
            <a:r>
              <a:rPr lang="ru-RU" sz="5200" dirty="0" smtClean="0"/>
              <a:t>, </a:t>
            </a:r>
            <a:r>
              <a:rPr lang="ru-RU" sz="5200" dirty="0" err="1" smtClean="0"/>
              <a:t>більшість</a:t>
            </a:r>
            <a:r>
              <a:rPr lang="ru-RU" sz="5200" dirty="0" smtClean="0"/>
              <a:t> </a:t>
            </a:r>
            <a:r>
              <a:rPr lang="ru-RU" sz="5200" dirty="0" err="1" smtClean="0"/>
              <a:t>золотих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рибок</a:t>
            </a:r>
            <a:r>
              <a:rPr lang="ru-RU" sz="5200" dirty="0" smtClean="0"/>
              <a:t> </a:t>
            </a:r>
            <a:r>
              <a:rPr lang="ru-RU" sz="5200" dirty="0" err="1" smtClean="0"/>
              <a:t>виростає</a:t>
            </a:r>
            <a:r>
              <a:rPr lang="ru-RU" sz="5200" dirty="0" smtClean="0"/>
              <a:t> </a:t>
            </a:r>
            <a:r>
              <a:rPr lang="ru-RU" sz="5200" dirty="0" err="1" smtClean="0"/>
              <a:t>лише</a:t>
            </a:r>
            <a:r>
              <a:rPr lang="ru-RU" sz="5200" dirty="0" smtClean="0"/>
              <a:t> до </a:t>
            </a:r>
            <a:r>
              <a:rPr lang="ru-RU" sz="5200" dirty="0" err="1" smtClean="0"/>
              <a:t>половини</a:t>
            </a:r>
            <a:r>
              <a:rPr lang="ru-RU" sz="5200" dirty="0" smtClean="0"/>
              <a:t> </a:t>
            </a:r>
            <a:r>
              <a:rPr lang="ru-RU" sz="5200" dirty="0" err="1" smtClean="0"/>
              <a:t>цієї</a:t>
            </a:r>
            <a:r>
              <a:rPr lang="ru-RU" sz="5200" dirty="0" smtClean="0"/>
              <a:t> </a:t>
            </a:r>
            <a:r>
              <a:rPr lang="ru-RU" sz="5200" dirty="0" err="1" smtClean="0"/>
              <a:t>величини</a:t>
            </a:r>
            <a:r>
              <a:rPr lang="ru-RU" sz="5200" dirty="0" smtClean="0"/>
              <a:t>. За </a:t>
            </a:r>
            <a:r>
              <a:rPr lang="ru-RU" sz="5200" dirty="0" err="1" smtClean="0"/>
              <a:t>оптимальних</a:t>
            </a:r>
            <a:r>
              <a:rPr lang="ru-RU" sz="5200" dirty="0" smtClean="0"/>
              <a:t> умов, </a:t>
            </a:r>
            <a:r>
              <a:rPr lang="ru-RU" sz="5200" dirty="0" err="1" smtClean="0"/>
              <a:t>рибки</a:t>
            </a:r>
            <a:r>
              <a:rPr lang="ru-RU" sz="5200" dirty="0" smtClean="0"/>
              <a:t> </a:t>
            </a:r>
            <a:r>
              <a:rPr lang="ru-RU" sz="5200" dirty="0" err="1" smtClean="0"/>
              <a:t>можуть</a:t>
            </a:r>
            <a:r>
              <a:rPr lang="ru-RU" sz="5200" dirty="0" smtClean="0"/>
              <a:t> </a:t>
            </a:r>
            <a:r>
              <a:rPr lang="ru-RU" sz="5200" dirty="0" err="1" smtClean="0"/>
              <a:t>жити</a:t>
            </a:r>
            <a:r>
              <a:rPr lang="ru-RU" sz="5200" dirty="0" smtClean="0"/>
              <a:t> </a:t>
            </a:r>
            <a:r>
              <a:rPr lang="ru-RU" sz="5200" dirty="0" err="1" smtClean="0"/>
              <a:t>більш</a:t>
            </a:r>
            <a:r>
              <a:rPr lang="ru-RU" sz="5200" dirty="0" smtClean="0"/>
              <a:t> 40 </a:t>
            </a:r>
            <a:r>
              <a:rPr lang="ru-RU" sz="5200" dirty="0" err="1" smtClean="0"/>
              <a:t>років</a:t>
            </a:r>
            <a:r>
              <a:rPr lang="ru-RU" sz="5200" dirty="0" smtClean="0"/>
              <a:t>. Тим не </a:t>
            </a:r>
            <a:r>
              <a:rPr lang="ru-RU" sz="5200" dirty="0" err="1" smtClean="0"/>
              <a:t>менше</a:t>
            </a:r>
            <a:r>
              <a:rPr lang="ru-RU" sz="5200" dirty="0" smtClean="0"/>
              <a:t>, </a:t>
            </a:r>
            <a:r>
              <a:rPr lang="ru-RU" sz="5200" dirty="0" err="1" smtClean="0"/>
              <a:t>більшість</a:t>
            </a:r>
            <a:r>
              <a:rPr lang="ru-RU" sz="5200" dirty="0" smtClean="0"/>
              <a:t> </a:t>
            </a:r>
            <a:r>
              <a:rPr lang="ru-RU" sz="5200" dirty="0" err="1" smtClean="0"/>
              <a:t>домашніх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рибок</a:t>
            </a:r>
            <a:r>
              <a:rPr lang="ru-RU" sz="5200" dirty="0" smtClean="0"/>
              <a:t> </a:t>
            </a:r>
            <a:r>
              <a:rPr lang="ru-RU" sz="5200" dirty="0" err="1" smtClean="0"/>
              <a:t>живуть</a:t>
            </a:r>
            <a:r>
              <a:rPr lang="ru-RU" sz="5200" dirty="0" smtClean="0"/>
              <a:t> </a:t>
            </a:r>
            <a:r>
              <a:rPr lang="ru-RU" sz="5200" dirty="0" err="1" smtClean="0"/>
              <a:t>зазвичай</a:t>
            </a:r>
            <a:r>
              <a:rPr lang="ru-RU" sz="5200" dirty="0" smtClean="0"/>
              <a:t> </a:t>
            </a:r>
            <a:r>
              <a:rPr lang="ru-RU" sz="5200" dirty="0" err="1" smtClean="0"/>
              <a:t>від</a:t>
            </a:r>
            <a:r>
              <a:rPr lang="ru-RU" sz="5200" dirty="0" smtClean="0"/>
              <a:t> шести до восьми </a:t>
            </a:r>
            <a:r>
              <a:rPr lang="ru-RU" sz="5200" dirty="0" err="1" smtClean="0"/>
              <a:t>років</a:t>
            </a:r>
            <a:r>
              <a:rPr lang="ru-RU" sz="5200" dirty="0" smtClean="0"/>
              <a:t>.</a:t>
            </a:r>
          </a:p>
          <a:p>
            <a:r>
              <a:rPr lang="ru-RU" sz="5200" dirty="0" err="1" smtClean="0"/>
              <a:t>Від</a:t>
            </a:r>
            <a:r>
              <a:rPr lang="ru-RU" sz="5200" dirty="0" smtClean="0"/>
              <a:t> них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веде</a:t>
            </a:r>
            <a:r>
              <a:rPr lang="ru-RU" sz="5200" dirty="0" smtClean="0"/>
              <a:t> </a:t>
            </a:r>
            <a:r>
              <a:rPr lang="ru-RU" sz="5200" dirty="0" err="1" smtClean="0"/>
              <a:t>свій</a:t>
            </a:r>
            <a:r>
              <a:rPr lang="ru-RU" sz="5200" dirty="0" smtClean="0"/>
              <a:t> </a:t>
            </a:r>
            <a:r>
              <a:rPr lang="ru-RU" sz="5200" dirty="0" err="1" smtClean="0"/>
              <a:t>родовід</a:t>
            </a:r>
            <a:r>
              <a:rPr lang="ru-RU" sz="5200" dirty="0" smtClean="0"/>
              <a:t> золота </a:t>
            </a:r>
            <a:r>
              <a:rPr lang="ru-RU" sz="5200" dirty="0" err="1" smtClean="0"/>
              <a:t>рибка</a:t>
            </a:r>
            <a:r>
              <a:rPr lang="ru-RU" sz="5200" dirty="0" smtClean="0"/>
              <a:t> </a:t>
            </a:r>
            <a:r>
              <a:rPr lang="ru-RU" sz="5200" dirty="0" err="1" smtClean="0"/>
              <a:t>з</a:t>
            </a:r>
            <a:r>
              <a:rPr lang="ru-RU" sz="5200" dirty="0" smtClean="0"/>
              <a:t> </a:t>
            </a:r>
            <a:r>
              <a:rPr lang="ru-RU" sz="5200" dirty="0" err="1" smtClean="0"/>
              <a:t>усіма</a:t>
            </a:r>
            <a:r>
              <a:rPr lang="ru-RU" sz="5200" dirty="0" smtClean="0"/>
              <a:t> </a:t>
            </a:r>
            <a:r>
              <a:rPr lang="ru-RU" sz="5200" dirty="0" err="1" smtClean="0"/>
              <a:t>її</a:t>
            </a:r>
            <a:r>
              <a:rPr lang="ru-RU" sz="5200" dirty="0" smtClean="0"/>
              <a:t> </a:t>
            </a:r>
            <a:r>
              <a:rPr lang="ru-RU" sz="5200" dirty="0" err="1" smtClean="0"/>
              <a:t>різновидами</a:t>
            </a:r>
            <a:r>
              <a:rPr lang="ru-RU" sz="5200" dirty="0" smtClean="0"/>
              <a:t>. </a:t>
            </a:r>
            <a:r>
              <a:rPr lang="ru-RU" sz="5200" dirty="0" err="1" smtClean="0"/>
              <a:t>Акваріум</a:t>
            </a:r>
            <a:r>
              <a:rPr lang="ru-RU" sz="5200" dirty="0" smtClean="0"/>
              <a:t> для </a:t>
            </a:r>
            <a:r>
              <a:rPr lang="ru-RU" sz="5200" dirty="0" err="1" smtClean="0"/>
              <a:t>золотих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рибок</a:t>
            </a:r>
            <a:r>
              <a:rPr lang="ru-RU" sz="5200" dirty="0" smtClean="0"/>
              <a:t> повинен бути </a:t>
            </a:r>
            <a:r>
              <a:rPr lang="ru-RU" sz="5200" dirty="0" err="1" smtClean="0"/>
              <a:t>просторим</a:t>
            </a:r>
            <a:r>
              <a:rPr lang="ru-RU" sz="5200" dirty="0" smtClean="0"/>
              <a:t>, </a:t>
            </a:r>
            <a:r>
              <a:rPr lang="ru-RU" sz="5200" dirty="0" err="1" smtClean="0"/>
              <a:t>з</a:t>
            </a:r>
            <a:r>
              <a:rPr lang="ru-RU" sz="5200" dirty="0" smtClean="0"/>
              <a:t> </a:t>
            </a:r>
            <a:r>
              <a:rPr lang="ru-RU" sz="5200" dirty="0" err="1" smtClean="0"/>
              <a:t>ґрунтом</a:t>
            </a:r>
            <a:r>
              <a:rPr lang="ru-RU" sz="5200" dirty="0" smtClean="0"/>
              <a:t> </a:t>
            </a:r>
            <a:r>
              <a:rPr lang="ru-RU" sz="5200" dirty="0" err="1" smtClean="0"/>
              <a:t>з</a:t>
            </a:r>
            <a:r>
              <a:rPr lang="ru-RU" sz="5200" dirty="0" smtClean="0"/>
              <a:t> </a:t>
            </a:r>
            <a:r>
              <a:rPr lang="ru-RU" sz="5200" dirty="0" err="1" smtClean="0"/>
              <a:t>великої</a:t>
            </a:r>
            <a:r>
              <a:rPr lang="ru-RU" sz="5200" dirty="0" smtClean="0"/>
              <a:t> гальки </a:t>
            </a:r>
            <a:r>
              <a:rPr lang="ru-RU" sz="5200" dirty="0" err="1" smtClean="0"/>
              <a:t>або</a:t>
            </a:r>
            <a:r>
              <a:rPr lang="ru-RU" sz="5200" dirty="0" smtClean="0"/>
              <a:t> </a:t>
            </a:r>
            <a:r>
              <a:rPr lang="ru-RU" sz="5200" dirty="0" err="1" smtClean="0"/>
              <a:t>гравію</a:t>
            </a:r>
            <a:r>
              <a:rPr lang="ru-RU" sz="5200" dirty="0" smtClean="0"/>
              <a:t>. </a:t>
            </a:r>
            <a:r>
              <a:rPr lang="ru-RU" sz="5200" dirty="0" err="1" smtClean="0"/>
              <a:t>Прекрасні</a:t>
            </a:r>
            <a:r>
              <a:rPr lang="ru-RU" sz="5200" dirty="0" smtClean="0"/>
              <a:t> </a:t>
            </a:r>
            <a:r>
              <a:rPr lang="ru-RU" sz="5200" dirty="0" err="1" smtClean="0"/>
              <a:t>рибки</a:t>
            </a:r>
            <a:r>
              <a:rPr lang="ru-RU" sz="5200" dirty="0" smtClean="0"/>
              <a:t> «в </a:t>
            </a:r>
            <a:r>
              <a:rPr lang="ru-RU" sz="5200" dirty="0" err="1" smtClean="0"/>
              <a:t>душі</a:t>
            </a:r>
            <a:r>
              <a:rPr lang="ru-RU" sz="5200" dirty="0" smtClean="0"/>
              <a:t>» </a:t>
            </a:r>
            <a:r>
              <a:rPr lang="ru-RU" sz="5200" dirty="0" err="1" smtClean="0"/>
              <a:t>залишилися</a:t>
            </a:r>
            <a:r>
              <a:rPr lang="ru-RU" sz="5200" dirty="0" smtClean="0"/>
              <a:t> карасями </a:t>
            </a:r>
            <a:r>
              <a:rPr lang="ru-RU" sz="5200" dirty="0" err="1" smtClean="0"/>
              <a:t>і</a:t>
            </a:r>
            <a:r>
              <a:rPr lang="ru-RU" sz="5200" dirty="0" smtClean="0"/>
              <a:t> так само, як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карасі</a:t>
            </a:r>
            <a:r>
              <a:rPr lang="ru-RU" sz="5200" dirty="0" smtClean="0"/>
              <a:t>, </a:t>
            </a:r>
            <a:r>
              <a:rPr lang="ru-RU" sz="5200" dirty="0" err="1" smtClean="0"/>
              <a:t>риються</a:t>
            </a:r>
            <a:r>
              <a:rPr lang="ru-RU" sz="5200" dirty="0" smtClean="0"/>
              <a:t> в </a:t>
            </a:r>
            <a:r>
              <a:rPr lang="ru-RU" sz="5200" dirty="0" err="1" smtClean="0"/>
              <a:t>ґрунті</a:t>
            </a:r>
            <a:r>
              <a:rPr lang="ru-RU" sz="5200" dirty="0" smtClean="0"/>
              <a:t>,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викопують</a:t>
            </a:r>
            <a:r>
              <a:rPr lang="ru-RU" sz="5200" dirty="0" smtClean="0"/>
              <a:t> </a:t>
            </a:r>
            <a:r>
              <a:rPr lang="ru-RU" sz="5200" dirty="0" err="1" smtClean="0"/>
              <a:t>рослини</a:t>
            </a:r>
            <a:r>
              <a:rPr lang="ru-RU" sz="5200" dirty="0" smtClean="0"/>
              <a:t>. Тому доводиться </a:t>
            </a:r>
            <a:r>
              <a:rPr lang="ru-RU" sz="5200" dirty="0" err="1" smtClean="0"/>
              <a:t>мати</a:t>
            </a:r>
            <a:r>
              <a:rPr lang="ru-RU" sz="5200" dirty="0" smtClean="0"/>
              <a:t> в </a:t>
            </a:r>
            <a:r>
              <a:rPr lang="ru-RU" sz="5200" dirty="0" err="1" smtClean="0"/>
              <a:t>акваріумі</a:t>
            </a:r>
            <a:r>
              <a:rPr lang="ru-RU" sz="5200" dirty="0" smtClean="0"/>
              <a:t> </a:t>
            </a:r>
            <a:r>
              <a:rPr lang="ru-RU" sz="5200" dirty="0" err="1" smtClean="0"/>
              <a:t>потужні</a:t>
            </a:r>
            <a:r>
              <a:rPr lang="ru-RU" sz="5200" dirty="0" smtClean="0"/>
              <a:t> </a:t>
            </a:r>
            <a:r>
              <a:rPr lang="ru-RU" sz="5200" dirty="0" err="1" smtClean="0"/>
              <a:t>фільтри</a:t>
            </a:r>
            <a:r>
              <a:rPr lang="ru-RU" sz="5200" dirty="0" smtClean="0"/>
              <a:t>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висаджувати</a:t>
            </a:r>
            <a:r>
              <a:rPr lang="ru-RU" sz="5200" dirty="0" smtClean="0"/>
              <a:t> </a:t>
            </a:r>
            <a:r>
              <a:rPr lang="ru-RU" sz="5200" dirty="0" err="1" smtClean="0"/>
              <a:t>рослини</a:t>
            </a:r>
            <a:r>
              <a:rPr lang="ru-RU" sz="5200" dirty="0" smtClean="0"/>
              <a:t> </a:t>
            </a:r>
            <a:r>
              <a:rPr lang="ru-RU" sz="5200" dirty="0" err="1" smtClean="0"/>
              <a:t>з</a:t>
            </a:r>
            <a:r>
              <a:rPr lang="ru-RU" sz="5200" dirty="0" smtClean="0"/>
              <a:t> </a:t>
            </a:r>
            <a:r>
              <a:rPr lang="ru-RU" sz="5200" dirty="0" err="1" smtClean="0"/>
              <a:t>міцною</a:t>
            </a:r>
            <a:r>
              <a:rPr lang="ru-RU" sz="5200" dirty="0" smtClean="0"/>
              <a:t> </a:t>
            </a:r>
            <a:r>
              <a:rPr lang="ru-RU" sz="5200" dirty="0" err="1" smtClean="0"/>
              <a:t>кореневою</a:t>
            </a:r>
            <a:r>
              <a:rPr lang="ru-RU" sz="5200" dirty="0" smtClean="0"/>
              <a:t> системою </a:t>
            </a:r>
            <a:r>
              <a:rPr lang="ru-RU" sz="5200" dirty="0" err="1" smtClean="0"/>
              <a:t>або</a:t>
            </a:r>
            <a:r>
              <a:rPr lang="ru-RU" sz="5200" dirty="0" smtClean="0"/>
              <a:t> в </a:t>
            </a:r>
            <a:r>
              <a:rPr lang="ru-RU" sz="5200" dirty="0" err="1" smtClean="0"/>
              <a:t>горщиках</a:t>
            </a:r>
            <a:r>
              <a:rPr lang="ru-RU" sz="52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5242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4286256"/>
            <a:ext cx="33994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96" y="28572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797122" cy="25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000240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Цихліди</a:t>
            </a:r>
            <a:endParaRPr lang="ru-RU" dirty="0"/>
          </a:p>
        </p:txBody>
      </p:sp>
      <p:pic>
        <p:nvPicPr>
          <p:cNvPr id="5" name="Содержимое 4" descr="Freshwater_angelfish_biod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44" y="285728"/>
            <a:ext cx="90011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                                                 </a:t>
            </a:r>
            <a:r>
              <a:rPr lang="uk-UA" sz="3200" b="1" dirty="0" err="1" smtClean="0"/>
              <a:t>Цихліди</a:t>
            </a:r>
            <a:r>
              <a:rPr lang="uk-UA" b="1" dirty="0" smtClean="0"/>
              <a:t>      </a:t>
            </a:r>
          </a:p>
          <a:p>
            <a:r>
              <a:rPr lang="vi-VN" b="1" dirty="0" smtClean="0"/>
              <a:t>Цихлі́ди</a:t>
            </a:r>
            <a:r>
              <a:rPr lang="vi-VN" dirty="0" smtClean="0"/>
              <a:t>, інколи </a:t>
            </a:r>
            <a:r>
              <a:rPr lang="vi-VN" b="1" dirty="0" smtClean="0"/>
              <a:t>Цихлові</a:t>
            </a:r>
            <a:r>
              <a:rPr lang="vi-VN" dirty="0" smtClean="0"/>
              <a:t> (</a:t>
            </a:r>
            <a:r>
              <a:rPr lang="en-US" dirty="0" err="1" smtClean="0"/>
              <a:t>Cichlidae</a:t>
            </a:r>
            <a:r>
              <a:rPr lang="en-US" dirty="0" smtClean="0"/>
              <a:t>) — </a:t>
            </a:r>
            <a:r>
              <a:rPr lang="vi-VN" dirty="0" smtClean="0"/>
              <a:t>родина риб ряду окунеподібних (</a:t>
            </a:r>
            <a:r>
              <a:rPr lang="en-US" dirty="0" err="1" smtClean="0"/>
              <a:t>Perciformes</a:t>
            </a:r>
            <a:r>
              <a:rPr lang="en-US" dirty="0" smtClean="0"/>
              <a:t>).</a:t>
            </a:r>
            <a:endParaRPr lang="uk-UA" dirty="0" smtClean="0"/>
          </a:p>
          <a:p>
            <a:r>
              <a:rPr lang="ru-RU" dirty="0" err="1" smtClean="0"/>
              <a:t>Цихліди</a:t>
            </a:r>
            <a:r>
              <a:rPr lang="ru-RU" dirty="0" smtClean="0"/>
              <a:t> мают широкий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 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меньше </a:t>
            </a:r>
            <a:r>
              <a:rPr lang="ru-RU" dirty="0" err="1" smtClean="0"/>
              <a:t>ніж</a:t>
            </a:r>
            <a:r>
              <a:rPr lang="ru-RU" dirty="0" smtClean="0"/>
              <a:t> 2,5 см </a:t>
            </a:r>
            <a:r>
              <a:rPr lang="ru-RU" dirty="0" err="1" smtClean="0"/>
              <a:t>завдовжки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самка </a:t>
            </a:r>
            <a:r>
              <a:rPr lang="en-US" i="1" dirty="0" err="1" smtClean="0"/>
              <a:t>Neolamprologus</a:t>
            </a:r>
            <a:r>
              <a:rPr lang="en-US" i="1" dirty="0" smtClean="0"/>
              <a:t> </a:t>
            </a:r>
            <a:r>
              <a:rPr lang="en-US" i="1" dirty="0" err="1" smtClean="0"/>
              <a:t>multifasciatus</a:t>
            </a:r>
            <a:r>
              <a:rPr lang="en-US" dirty="0" smtClean="0"/>
              <a:t>) </a:t>
            </a:r>
            <a:r>
              <a:rPr lang="ru-RU" dirty="0" smtClean="0"/>
              <a:t>до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наближаються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1 м </a:t>
            </a:r>
            <a:r>
              <a:rPr lang="ru-RU" dirty="0" err="1" smtClean="0"/>
              <a:t>завдовжки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en-US" i="1" dirty="0" err="1" smtClean="0"/>
              <a:t>Boulengerochromis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i="1" dirty="0" err="1" smtClean="0"/>
              <a:t>Cichla</a:t>
            </a:r>
            <a:r>
              <a:rPr lang="en-US" dirty="0" smtClean="0"/>
              <a:t>).</a:t>
            </a:r>
          </a:p>
          <a:p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цихлід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ж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різноманіття</a:t>
            </a:r>
            <a:r>
              <a:rPr lang="ru-RU" dirty="0" smtClean="0"/>
              <a:t> форм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приплюснутих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(таких як </a:t>
            </a:r>
            <a:r>
              <a:rPr lang="en-US" i="1" dirty="0" err="1" smtClean="0"/>
              <a:t>Altolamprologus</a:t>
            </a:r>
            <a:r>
              <a:rPr lang="en-US" dirty="0" smtClean="0"/>
              <a:t>, </a:t>
            </a:r>
            <a:r>
              <a:rPr lang="en-US" i="1" dirty="0" err="1" smtClean="0"/>
              <a:t>Pterophyllum</a:t>
            </a:r>
            <a:r>
              <a:rPr lang="en-US" dirty="0" smtClean="0"/>
              <a:t>, </a:t>
            </a:r>
            <a:r>
              <a:rPr lang="ru-RU" dirty="0" smtClean="0"/>
              <a:t>та </a:t>
            </a:r>
            <a:r>
              <a:rPr lang="en-US" i="1" dirty="0" err="1" smtClean="0"/>
              <a:t>Symphysodon</a:t>
            </a:r>
            <a:r>
              <a:rPr lang="en-US" dirty="0" smtClean="0"/>
              <a:t>) </a:t>
            </a:r>
            <a:r>
              <a:rPr lang="ru-RU" dirty="0" err="1" smtClean="0"/>
              <a:t>й</a:t>
            </a:r>
            <a:r>
              <a:rPr lang="ru-RU" dirty="0" smtClean="0"/>
              <a:t> до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циліндричне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подовжене</a:t>
            </a:r>
            <a:r>
              <a:rPr lang="ru-RU" dirty="0" smtClean="0"/>
              <a:t> (таких, як </a:t>
            </a:r>
            <a:r>
              <a:rPr lang="en-US" i="1" dirty="0" err="1" smtClean="0"/>
              <a:t>Julidochromis</a:t>
            </a:r>
            <a:r>
              <a:rPr lang="en-US" dirty="0" smtClean="0"/>
              <a:t>, </a:t>
            </a:r>
            <a:r>
              <a:rPr lang="en-US" i="1" dirty="0" err="1" smtClean="0"/>
              <a:t>Teleogramma</a:t>
            </a:r>
            <a:r>
              <a:rPr lang="en-US" dirty="0" smtClean="0"/>
              <a:t>, </a:t>
            </a:r>
            <a:r>
              <a:rPr lang="en-US" i="1" dirty="0" err="1" smtClean="0"/>
              <a:t>Teleocichla</a:t>
            </a:r>
            <a:r>
              <a:rPr lang="en-US" dirty="0" smtClean="0"/>
              <a:t>, </a:t>
            </a:r>
            <a:r>
              <a:rPr lang="en-US" i="1" dirty="0" err="1" smtClean="0"/>
              <a:t>Crenicichla</a:t>
            </a:r>
            <a:r>
              <a:rPr lang="en-US" dirty="0" smtClean="0"/>
              <a:t>, </a:t>
            </a:r>
            <a:r>
              <a:rPr lang="ru-RU" dirty="0" smtClean="0"/>
              <a:t>та </a:t>
            </a:r>
            <a:r>
              <a:rPr lang="en-US" i="1" dirty="0" err="1" smtClean="0"/>
              <a:t>Gobiocichla</a:t>
            </a:r>
            <a:r>
              <a:rPr lang="en-US" dirty="0" smtClean="0"/>
              <a:t>). </a:t>
            </a:r>
            <a:r>
              <a:rPr lang="ru-RU" dirty="0" smtClean="0"/>
              <a:t>В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цихліди</a:t>
            </a:r>
            <a:r>
              <a:rPr lang="ru-RU" dirty="0" smtClean="0"/>
              <a:t>, як правило,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овальної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незначно</a:t>
            </a:r>
            <a:r>
              <a:rPr lang="ru-RU" dirty="0" smtClean="0"/>
              <a:t> </a:t>
            </a:r>
            <a:r>
              <a:rPr lang="ru-RU" dirty="0" err="1" smtClean="0"/>
              <a:t>приплюснуте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цихлід</a:t>
            </a:r>
            <a:r>
              <a:rPr lang="ru-RU" dirty="0" smtClean="0"/>
              <a:t>, особливо </a:t>
            </a:r>
            <a:r>
              <a:rPr lang="ru-RU" dirty="0" err="1" smtClean="0"/>
              <a:t>тиляпії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промисловими</a:t>
            </a:r>
            <a:r>
              <a:rPr lang="ru-RU" dirty="0" smtClean="0"/>
              <a:t> </a:t>
            </a:r>
            <a:r>
              <a:rPr lang="ru-RU" dirty="0" err="1" smtClean="0"/>
              <a:t>рибами</a:t>
            </a:r>
            <a:r>
              <a:rPr lang="ru-RU" dirty="0" smtClean="0"/>
              <a:t>, в той час, як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цінуються</a:t>
            </a:r>
            <a:r>
              <a:rPr lang="ru-RU" dirty="0" smtClean="0"/>
              <a:t> через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вид </a:t>
            </a:r>
            <a:r>
              <a:rPr lang="en-US" i="1" dirty="0" err="1" smtClean="0"/>
              <a:t>Cichla</a:t>
            </a:r>
            <a:r>
              <a:rPr lang="en-US" dirty="0" smtClean="0"/>
              <a:t>).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скалярії</a:t>
            </a:r>
            <a:r>
              <a:rPr lang="ru-RU" dirty="0" smtClean="0"/>
              <a:t>, </a:t>
            </a:r>
            <a:r>
              <a:rPr lang="ru-RU" dirty="0" err="1" smtClean="0"/>
              <a:t>оскари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дискуси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цінуются</a:t>
            </a:r>
            <a:r>
              <a:rPr lang="ru-RU" dirty="0" smtClean="0"/>
              <a:t> в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акваріумними</a:t>
            </a:r>
            <a:r>
              <a:rPr lang="ru-RU" dirty="0" smtClean="0"/>
              <a:t> </a:t>
            </a:r>
            <a:r>
              <a:rPr lang="ru-RU" dirty="0" err="1" smtClean="0"/>
              <a:t>рибами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Цихліди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родом </a:t>
            </a:r>
            <a:r>
              <a:rPr lang="ru-RU" dirty="0" err="1" smtClean="0"/>
              <a:t>хребетних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таких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знаходится</a:t>
            </a:r>
            <a:r>
              <a:rPr lang="ru-RU" dirty="0" smtClean="0"/>
              <a:t> в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en-US" dirty="0" err="1" smtClean="0"/>
              <a:t>haplochromine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780523">
            <a:off x="-13719" y="567479"/>
            <a:ext cx="3385316" cy="21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7085">
            <a:off x="5824808" y="1808735"/>
            <a:ext cx="2948531" cy="198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6341">
            <a:off x="5261917" y="4120937"/>
            <a:ext cx="2979546" cy="216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8846">
            <a:off x="125072" y="4236770"/>
            <a:ext cx="3650365" cy="24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643182"/>
            <a:ext cx="2786082" cy="235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5458">
            <a:off x="3881733" y="366781"/>
            <a:ext cx="3058846" cy="20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Скалярія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Р</a:t>
            </a:r>
            <a:r>
              <a:rPr lang="vi-VN" dirty="0" smtClean="0"/>
              <a:t>ід популярних прісноводних акваріумних рибок із родини цихлід. Назва походить від грец. </a:t>
            </a:r>
            <a:r>
              <a:rPr lang="en-US" i="1" dirty="0" err="1" smtClean="0"/>
              <a:t>pteron</a:t>
            </a:r>
            <a:r>
              <a:rPr lang="en-US" dirty="0" smtClean="0"/>
              <a:t> — «</a:t>
            </a:r>
            <a:r>
              <a:rPr lang="vi-VN" dirty="0" smtClean="0"/>
              <a:t>крило», та грец. </a:t>
            </a:r>
            <a:r>
              <a:rPr lang="en-US" i="1" dirty="0" err="1" smtClean="0"/>
              <a:t>phyllon</a:t>
            </a:r>
            <a:r>
              <a:rPr lang="en-US" dirty="0" smtClean="0"/>
              <a:t> — «</a:t>
            </a:r>
            <a:r>
              <a:rPr lang="vi-VN" dirty="0" smtClean="0"/>
              <a:t>листок». Мешкають скалярії в басейнах річок Амазонки, Оріноко та Есекібо, що знаходяться у Південній Америці. Іноді для представників роду використовується назва </a:t>
            </a:r>
            <a:r>
              <a:rPr lang="vi-VN" b="1" dirty="0" smtClean="0"/>
              <a:t>Скаля́рії</a:t>
            </a:r>
            <a:r>
              <a:rPr lang="vi-VN" dirty="0" smtClean="0"/>
              <a:t>, але насправді ця назва стосується лише одного виду - </a:t>
            </a:r>
            <a:r>
              <a:rPr lang="en-US" i="1" dirty="0" err="1" smtClean="0"/>
              <a:t>Pterophyllum</a:t>
            </a:r>
            <a:r>
              <a:rPr lang="en-US" i="1" dirty="0" smtClean="0"/>
              <a:t> </a:t>
            </a:r>
            <a:r>
              <a:rPr lang="en-US" i="1" dirty="0" err="1" smtClean="0"/>
              <a:t>scalare</a:t>
            </a:r>
            <a:r>
              <a:rPr lang="en-US" dirty="0" smtClean="0"/>
              <a:t>. </a:t>
            </a:r>
            <a:r>
              <a:rPr lang="vi-VN" dirty="0" smtClean="0"/>
              <a:t>Також іноді для представників роду використовується назва </a:t>
            </a:r>
            <a:r>
              <a:rPr lang="vi-VN" b="1" dirty="0" smtClean="0"/>
              <a:t>Риби-ангели</a:t>
            </a:r>
            <a:r>
              <a:rPr lang="vi-VN" dirty="0" smtClean="0"/>
              <a:t> (переклад з англ. </a:t>
            </a:r>
            <a:r>
              <a:rPr lang="en-US" i="1" dirty="0" smtClean="0"/>
              <a:t>Angelfish</a:t>
            </a:r>
            <a:r>
              <a:rPr lang="en-US" dirty="0" smtClean="0"/>
              <a:t>).</a:t>
            </a:r>
          </a:p>
          <a:p>
            <a:r>
              <a:rPr lang="vi-VN" dirty="0" smtClean="0"/>
              <a:t>Характерна форма тіла скалярій — тулуб тонкий, якщо дивитись спереду, та широкий, якщо дивитись збоку, з високими трикутними спинним та анальним плавцями — є нетиповою для інших цихлід. Вона свідчить про те, що скалярії водяться здебільшого у водоймищах з нешвидкою течією та ховаються серед рослин</a:t>
            </a:r>
            <a:r>
              <a:rPr lang="uk-UA" dirty="0" smtClean="0"/>
              <a:t>.</a:t>
            </a:r>
            <a:r>
              <a:rPr lang="vi-VN" dirty="0" smtClean="0"/>
              <a:t> Існують варієтети та форми, які відрізняються кольором, візерунком, довжиною так формою плавників тощо.</a:t>
            </a:r>
          </a:p>
          <a:p>
            <a:r>
              <a:rPr lang="vi-VN" dirty="0" smtClean="0"/>
              <a:t>Скалярії є хижаками. В акваріумах відносно невибагливі, харчуються штучними кормами, придатними для всіх акваріумних рибок. Також полюють на менших риб. Ведуть денне життя.</a:t>
            </a:r>
          </a:p>
          <a:p>
            <a:r>
              <a:rPr lang="vi-VN" dirty="0" smtClean="0"/>
              <a:t>Одною з особливостей цих рибок є моногамність — рибки утворюють пари на все життя. Бувають випадки, що скалярія гине, втративши свого партнера. Фітофіли — ікру відкладають на листок рослини, також на камінь чи іншу подібну поверхню, яку перед тим чистять. Батьки охороняють ікру та ще деякий час мальків.</a:t>
            </a:r>
          </a:p>
          <a:p>
            <a:r>
              <a:rPr lang="vi-VN" dirty="0" smtClean="0"/>
              <a:t>В данний час рід налічує 3 видів риб родини Цихлові.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4000503"/>
            <a:ext cx="3788589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3357586" cy="29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571768" cy="27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000504"/>
            <a:ext cx="2233377" cy="21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366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Изящная</vt:lpstr>
      <vt:lpstr>Поток</vt:lpstr>
      <vt:lpstr>Литейная</vt:lpstr>
      <vt:lpstr>Аспект</vt:lpstr>
      <vt:lpstr>Апекс</vt:lpstr>
      <vt:lpstr>Справедливость</vt:lpstr>
      <vt:lpstr>Яркая</vt:lpstr>
      <vt:lpstr>Метро</vt:lpstr>
      <vt:lpstr>1_Апекс</vt:lpstr>
      <vt:lpstr>Риби наших водойм!</vt:lpstr>
      <vt:lpstr>Болівійський метелик </vt:lpstr>
      <vt:lpstr>Слайд 3</vt:lpstr>
      <vt:lpstr>Золота рибка</vt:lpstr>
      <vt:lpstr>Слайд 5</vt:lpstr>
      <vt:lpstr>Цихліди</vt:lpstr>
      <vt:lpstr>Слайд 7</vt:lpstr>
      <vt:lpstr>Скалярія</vt:lpstr>
      <vt:lpstr>Слайд 9</vt:lpstr>
      <vt:lpstr>Неон червоний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Риби наших водойм!</dc:title>
  <dc:creator>Admin</dc:creator>
  <cp:lastModifiedBy>Admin</cp:lastModifiedBy>
  <cp:revision>9</cp:revision>
  <dcterms:created xsi:type="dcterms:W3CDTF">2011-03-07T14:25:44Z</dcterms:created>
  <dcterms:modified xsi:type="dcterms:W3CDTF">2011-03-07T16:40:41Z</dcterms:modified>
</cp:coreProperties>
</file>